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5" r:id="rId7"/>
    <p:sldId id="261" r:id="rId8"/>
    <p:sldId id="263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B2A20F-74D0-4659-9734-51B92A65306E}">
          <p14:sldIdLst>
            <p14:sldId id="256"/>
            <p14:sldId id="257"/>
            <p14:sldId id="258"/>
            <p14:sldId id="267"/>
          </p14:sldIdLst>
        </p14:section>
        <p14:section name="Untitled Section" id="{1D601AC4-5EB0-4D67-AB99-AFA7D12A26E5}">
          <p14:sldIdLst>
            <p14:sldId id="260"/>
            <p14:sldId id="265"/>
            <p14:sldId id="261"/>
            <p14:sldId id="263"/>
            <p14:sldId id="262"/>
            <p14:sldId id="266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C0502-A296-4C7D-899D-09B7944AF83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E74EA4-6619-496A-80A9-B1F54DD72FA6}">
      <dgm:prSet/>
      <dgm:spPr/>
      <dgm:t>
        <a:bodyPr/>
        <a:lstStyle/>
        <a:p>
          <a:r>
            <a:rPr lang="en-GB"/>
            <a:t>Introduction</a:t>
          </a:r>
          <a:endParaRPr lang="en-US"/>
        </a:p>
      </dgm:t>
    </dgm:pt>
    <dgm:pt modelId="{694F553A-A2AC-42A7-87D0-A569C751E92D}" type="parTrans" cxnId="{E73A0A29-1AB1-4A33-A71D-12A2138ADA59}">
      <dgm:prSet/>
      <dgm:spPr/>
      <dgm:t>
        <a:bodyPr/>
        <a:lstStyle/>
        <a:p>
          <a:endParaRPr lang="en-US"/>
        </a:p>
      </dgm:t>
    </dgm:pt>
    <dgm:pt modelId="{B7E09AAD-B78E-4F33-87F9-1A7BD4EEB175}" type="sibTrans" cxnId="{E73A0A29-1AB1-4A33-A71D-12A2138ADA59}">
      <dgm:prSet/>
      <dgm:spPr/>
      <dgm:t>
        <a:bodyPr/>
        <a:lstStyle/>
        <a:p>
          <a:endParaRPr lang="en-US"/>
        </a:p>
      </dgm:t>
    </dgm:pt>
    <dgm:pt modelId="{BE455190-3D3E-49BE-9CF3-593F477B8245}">
      <dgm:prSet/>
      <dgm:spPr/>
      <dgm:t>
        <a:bodyPr/>
        <a:lstStyle/>
        <a:p>
          <a:r>
            <a:rPr lang="en-GB"/>
            <a:t>Data exploration</a:t>
          </a:r>
          <a:endParaRPr lang="en-US"/>
        </a:p>
      </dgm:t>
    </dgm:pt>
    <dgm:pt modelId="{C53F9384-2E20-4021-9096-EE5B1E37CB55}" type="parTrans" cxnId="{BB084405-9213-4E17-B57D-AF7D3C77713A}">
      <dgm:prSet/>
      <dgm:spPr/>
      <dgm:t>
        <a:bodyPr/>
        <a:lstStyle/>
        <a:p>
          <a:endParaRPr lang="en-US"/>
        </a:p>
      </dgm:t>
    </dgm:pt>
    <dgm:pt modelId="{5F3D0CA9-760D-46D1-867F-649F5CF7C0F6}" type="sibTrans" cxnId="{BB084405-9213-4E17-B57D-AF7D3C77713A}">
      <dgm:prSet/>
      <dgm:spPr/>
      <dgm:t>
        <a:bodyPr/>
        <a:lstStyle/>
        <a:p>
          <a:endParaRPr lang="en-US"/>
        </a:p>
      </dgm:t>
    </dgm:pt>
    <dgm:pt modelId="{A538B2AE-EBD0-4949-B01E-10355684328F}">
      <dgm:prSet/>
      <dgm:spPr/>
      <dgm:t>
        <a:bodyPr/>
        <a:lstStyle/>
        <a:p>
          <a:r>
            <a:rPr lang="en-GB"/>
            <a:t>Interpretation </a:t>
          </a:r>
          <a:endParaRPr lang="en-US"/>
        </a:p>
      </dgm:t>
    </dgm:pt>
    <dgm:pt modelId="{EEFB8B94-F0E7-4ECD-BB2A-FCB8231C9FC0}" type="parTrans" cxnId="{1CCFBEC3-3A63-4C6C-BF0F-67BACE8504C2}">
      <dgm:prSet/>
      <dgm:spPr/>
      <dgm:t>
        <a:bodyPr/>
        <a:lstStyle/>
        <a:p>
          <a:endParaRPr lang="en-US"/>
        </a:p>
      </dgm:t>
    </dgm:pt>
    <dgm:pt modelId="{0B34AE5E-753B-4562-9522-6EC8095F9DFE}" type="sibTrans" cxnId="{1CCFBEC3-3A63-4C6C-BF0F-67BACE8504C2}">
      <dgm:prSet/>
      <dgm:spPr/>
      <dgm:t>
        <a:bodyPr/>
        <a:lstStyle/>
        <a:p>
          <a:endParaRPr lang="en-US"/>
        </a:p>
      </dgm:t>
    </dgm:pt>
    <dgm:pt modelId="{D4FDD810-99C8-4E4B-954F-1027AE4BFAA4}" type="pres">
      <dgm:prSet presAssocID="{6AFC0502-A296-4C7D-899D-09B7944AF831}" presName="vert0" presStyleCnt="0">
        <dgm:presLayoutVars>
          <dgm:dir/>
          <dgm:animOne val="branch"/>
          <dgm:animLvl val="lvl"/>
        </dgm:presLayoutVars>
      </dgm:prSet>
      <dgm:spPr/>
    </dgm:pt>
    <dgm:pt modelId="{E4204E81-51D2-4C6D-A692-9938CF37F66B}" type="pres">
      <dgm:prSet presAssocID="{D5E74EA4-6619-496A-80A9-B1F54DD72FA6}" presName="thickLine" presStyleLbl="alignNode1" presStyleIdx="0" presStyleCnt="3"/>
      <dgm:spPr/>
    </dgm:pt>
    <dgm:pt modelId="{6BA1D58C-B7C5-46B5-8721-A16167218B82}" type="pres">
      <dgm:prSet presAssocID="{D5E74EA4-6619-496A-80A9-B1F54DD72FA6}" presName="horz1" presStyleCnt="0"/>
      <dgm:spPr/>
    </dgm:pt>
    <dgm:pt modelId="{F905B08D-E3A0-4CC8-9845-43F8F6BE4C89}" type="pres">
      <dgm:prSet presAssocID="{D5E74EA4-6619-496A-80A9-B1F54DD72FA6}" presName="tx1" presStyleLbl="revTx" presStyleIdx="0" presStyleCnt="3"/>
      <dgm:spPr/>
    </dgm:pt>
    <dgm:pt modelId="{E12A94FA-6B17-4774-9CED-A2169C2F4CFA}" type="pres">
      <dgm:prSet presAssocID="{D5E74EA4-6619-496A-80A9-B1F54DD72FA6}" presName="vert1" presStyleCnt="0"/>
      <dgm:spPr/>
    </dgm:pt>
    <dgm:pt modelId="{F1AD6381-22F4-4B59-BB5D-8FA25060985C}" type="pres">
      <dgm:prSet presAssocID="{BE455190-3D3E-49BE-9CF3-593F477B8245}" presName="thickLine" presStyleLbl="alignNode1" presStyleIdx="1" presStyleCnt="3"/>
      <dgm:spPr/>
    </dgm:pt>
    <dgm:pt modelId="{AE2CC672-382C-461F-8EDD-C123DA6C0800}" type="pres">
      <dgm:prSet presAssocID="{BE455190-3D3E-49BE-9CF3-593F477B8245}" presName="horz1" presStyleCnt="0"/>
      <dgm:spPr/>
    </dgm:pt>
    <dgm:pt modelId="{144540A1-0F86-4AC0-918D-70FCCA35B0D3}" type="pres">
      <dgm:prSet presAssocID="{BE455190-3D3E-49BE-9CF3-593F477B8245}" presName="tx1" presStyleLbl="revTx" presStyleIdx="1" presStyleCnt="3"/>
      <dgm:spPr/>
    </dgm:pt>
    <dgm:pt modelId="{229E1DBA-E566-431D-B56D-C30F5FECE17D}" type="pres">
      <dgm:prSet presAssocID="{BE455190-3D3E-49BE-9CF3-593F477B8245}" presName="vert1" presStyleCnt="0"/>
      <dgm:spPr/>
    </dgm:pt>
    <dgm:pt modelId="{F94BE122-9B8A-47F4-A874-588583890298}" type="pres">
      <dgm:prSet presAssocID="{A538B2AE-EBD0-4949-B01E-10355684328F}" presName="thickLine" presStyleLbl="alignNode1" presStyleIdx="2" presStyleCnt="3"/>
      <dgm:spPr/>
    </dgm:pt>
    <dgm:pt modelId="{78529545-47A9-43D4-8F4C-BA2991806469}" type="pres">
      <dgm:prSet presAssocID="{A538B2AE-EBD0-4949-B01E-10355684328F}" presName="horz1" presStyleCnt="0"/>
      <dgm:spPr/>
    </dgm:pt>
    <dgm:pt modelId="{311B3040-4C9D-4846-849A-38E96FC877D5}" type="pres">
      <dgm:prSet presAssocID="{A538B2AE-EBD0-4949-B01E-10355684328F}" presName="tx1" presStyleLbl="revTx" presStyleIdx="2" presStyleCnt="3"/>
      <dgm:spPr/>
    </dgm:pt>
    <dgm:pt modelId="{CB5DF03B-DCF2-4AA7-BB1A-782D6821FB30}" type="pres">
      <dgm:prSet presAssocID="{A538B2AE-EBD0-4949-B01E-10355684328F}" presName="vert1" presStyleCnt="0"/>
      <dgm:spPr/>
    </dgm:pt>
  </dgm:ptLst>
  <dgm:cxnLst>
    <dgm:cxn modelId="{BB084405-9213-4E17-B57D-AF7D3C77713A}" srcId="{6AFC0502-A296-4C7D-899D-09B7944AF831}" destId="{BE455190-3D3E-49BE-9CF3-593F477B8245}" srcOrd="1" destOrd="0" parTransId="{C53F9384-2E20-4021-9096-EE5B1E37CB55}" sibTransId="{5F3D0CA9-760D-46D1-867F-649F5CF7C0F6}"/>
    <dgm:cxn modelId="{E73A0A29-1AB1-4A33-A71D-12A2138ADA59}" srcId="{6AFC0502-A296-4C7D-899D-09B7944AF831}" destId="{D5E74EA4-6619-496A-80A9-B1F54DD72FA6}" srcOrd="0" destOrd="0" parTransId="{694F553A-A2AC-42A7-87D0-A569C751E92D}" sibTransId="{B7E09AAD-B78E-4F33-87F9-1A7BD4EEB175}"/>
    <dgm:cxn modelId="{36149D2F-97ED-45F9-943E-46567E99F08A}" type="presOf" srcId="{BE455190-3D3E-49BE-9CF3-593F477B8245}" destId="{144540A1-0F86-4AC0-918D-70FCCA35B0D3}" srcOrd="0" destOrd="0" presId="urn:microsoft.com/office/officeart/2008/layout/LinedList"/>
    <dgm:cxn modelId="{4D80676B-17F9-4B1D-BDB5-AD901F69F388}" type="presOf" srcId="{D5E74EA4-6619-496A-80A9-B1F54DD72FA6}" destId="{F905B08D-E3A0-4CC8-9845-43F8F6BE4C89}" srcOrd="0" destOrd="0" presId="urn:microsoft.com/office/officeart/2008/layout/LinedList"/>
    <dgm:cxn modelId="{1CCFBEC3-3A63-4C6C-BF0F-67BACE8504C2}" srcId="{6AFC0502-A296-4C7D-899D-09B7944AF831}" destId="{A538B2AE-EBD0-4949-B01E-10355684328F}" srcOrd="2" destOrd="0" parTransId="{EEFB8B94-F0E7-4ECD-BB2A-FCB8231C9FC0}" sibTransId="{0B34AE5E-753B-4562-9522-6EC8095F9DFE}"/>
    <dgm:cxn modelId="{418578D3-E4F3-4827-8FC8-758A44F880CC}" type="presOf" srcId="{6AFC0502-A296-4C7D-899D-09B7944AF831}" destId="{D4FDD810-99C8-4E4B-954F-1027AE4BFAA4}" srcOrd="0" destOrd="0" presId="urn:microsoft.com/office/officeart/2008/layout/LinedList"/>
    <dgm:cxn modelId="{5FDF8FEC-26F9-461C-9A52-0BA4CD0DE2F6}" type="presOf" srcId="{A538B2AE-EBD0-4949-B01E-10355684328F}" destId="{311B3040-4C9D-4846-849A-38E96FC877D5}" srcOrd="0" destOrd="0" presId="urn:microsoft.com/office/officeart/2008/layout/LinedList"/>
    <dgm:cxn modelId="{7E4C4190-5F7E-40A7-88D8-006D795DF042}" type="presParOf" srcId="{D4FDD810-99C8-4E4B-954F-1027AE4BFAA4}" destId="{E4204E81-51D2-4C6D-A692-9938CF37F66B}" srcOrd="0" destOrd="0" presId="urn:microsoft.com/office/officeart/2008/layout/LinedList"/>
    <dgm:cxn modelId="{478DD9BF-BD32-4062-9142-904B47014DD6}" type="presParOf" srcId="{D4FDD810-99C8-4E4B-954F-1027AE4BFAA4}" destId="{6BA1D58C-B7C5-46B5-8721-A16167218B82}" srcOrd="1" destOrd="0" presId="urn:microsoft.com/office/officeart/2008/layout/LinedList"/>
    <dgm:cxn modelId="{07A6F8B9-75AA-4740-8589-FC990D4623FE}" type="presParOf" srcId="{6BA1D58C-B7C5-46B5-8721-A16167218B82}" destId="{F905B08D-E3A0-4CC8-9845-43F8F6BE4C89}" srcOrd="0" destOrd="0" presId="urn:microsoft.com/office/officeart/2008/layout/LinedList"/>
    <dgm:cxn modelId="{0E5ED3D1-665C-4DAA-A637-47AD272FCDF1}" type="presParOf" srcId="{6BA1D58C-B7C5-46B5-8721-A16167218B82}" destId="{E12A94FA-6B17-4774-9CED-A2169C2F4CFA}" srcOrd="1" destOrd="0" presId="urn:microsoft.com/office/officeart/2008/layout/LinedList"/>
    <dgm:cxn modelId="{615F5DE3-5D4E-4587-BC52-9C147DA4DB5C}" type="presParOf" srcId="{D4FDD810-99C8-4E4B-954F-1027AE4BFAA4}" destId="{F1AD6381-22F4-4B59-BB5D-8FA25060985C}" srcOrd="2" destOrd="0" presId="urn:microsoft.com/office/officeart/2008/layout/LinedList"/>
    <dgm:cxn modelId="{195203EF-1D5E-46A5-85C4-8096ABB8363F}" type="presParOf" srcId="{D4FDD810-99C8-4E4B-954F-1027AE4BFAA4}" destId="{AE2CC672-382C-461F-8EDD-C123DA6C0800}" srcOrd="3" destOrd="0" presId="urn:microsoft.com/office/officeart/2008/layout/LinedList"/>
    <dgm:cxn modelId="{EE59B6A8-B004-4BEB-9E10-C2CE0F1E4645}" type="presParOf" srcId="{AE2CC672-382C-461F-8EDD-C123DA6C0800}" destId="{144540A1-0F86-4AC0-918D-70FCCA35B0D3}" srcOrd="0" destOrd="0" presId="urn:microsoft.com/office/officeart/2008/layout/LinedList"/>
    <dgm:cxn modelId="{E7A5766C-69EA-45A5-B456-FA3396906399}" type="presParOf" srcId="{AE2CC672-382C-461F-8EDD-C123DA6C0800}" destId="{229E1DBA-E566-431D-B56D-C30F5FECE17D}" srcOrd="1" destOrd="0" presId="urn:microsoft.com/office/officeart/2008/layout/LinedList"/>
    <dgm:cxn modelId="{4D1D6A93-4DAD-4559-9B8D-A0281484285C}" type="presParOf" srcId="{D4FDD810-99C8-4E4B-954F-1027AE4BFAA4}" destId="{F94BE122-9B8A-47F4-A874-588583890298}" srcOrd="4" destOrd="0" presId="urn:microsoft.com/office/officeart/2008/layout/LinedList"/>
    <dgm:cxn modelId="{AA9319AB-7B56-4EF0-9A55-BDBD1CAFEFAB}" type="presParOf" srcId="{D4FDD810-99C8-4E4B-954F-1027AE4BFAA4}" destId="{78529545-47A9-43D4-8F4C-BA2991806469}" srcOrd="5" destOrd="0" presId="urn:microsoft.com/office/officeart/2008/layout/LinedList"/>
    <dgm:cxn modelId="{E5708C35-F528-435F-9EA1-1C9E7F2712B0}" type="presParOf" srcId="{78529545-47A9-43D4-8F4C-BA2991806469}" destId="{311B3040-4C9D-4846-849A-38E96FC877D5}" srcOrd="0" destOrd="0" presId="urn:microsoft.com/office/officeart/2008/layout/LinedList"/>
    <dgm:cxn modelId="{1367C6C6-4CCE-41B5-9B58-4AAB96B05EE3}" type="presParOf" srcId="{78529545-47A9-43D4-8F4C-BA2991806469}" destId="{CB5DF03B-DCF2-4AA7-BB1A-782D6821FB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04E81-51D2-4C6D-A692-9938CF37F66B}">
      <dsp:nvSpPr>
        <dsp:cNvPr id="0" name=""/>
        <dsp:cNvSpPr/>
      </dsp:nvSpPr>
      <dsp:spPr>
        <a:xfrm>
          <a:off x="0" y="1798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5B08D-E3A0-4CC8-9845-43F8F6BE4C89}">
      <dsp:nvSpPr>
        <dsp:cNvPr id="0" name=""/>
        <dsp:cNvSpPr/>
      </dsp:nvSpPr>
      <dsp:spPr>
        <a:xfrm>
          <a:off x="0" y="1798"/>
          <a:ext cx="9724031" cy="122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/>
            <a:t>Introduction</a:t>
          </a:r>
          <a:endParaRPr lang="en-US" sz="5600" kern="1200"/>
        </a:p>
      </dsp:txBody>
      <dsp:txXfrm>
        <a:off x="0" y="1798"/>
        <a:ext cx="9724031" cy="1226586"/>
      </dsp:txXfrm>
    </dsp:sp>
    <dsp:sp modelId="{F1AD6381-22F4-4B59-BB5D-8FA25060985C}">
      <dsp:nvSpPr>
        <dsp:cNvPr id="0" name=""/>
        <dsp:cNvSpPr/>
      </dsp:nvSpPr>
      <dsp:spPr>
        <a:xfrm>
          <a:off x="0" y="1228385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540A1-0F86-4AC0-918D-70FCCA35B0D3}">
      <dsp:nvSpPr>
        <dsp:cNvPr id="0" name=""/>
        <dsp:cNvSpPr/>
      </dsp:nvSpPr>
      <dsp:spPr>
        <a:xfrm>
          <a:off x="0" y="1228385"/>
          <a:ext cx="9724031" cy="122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/>
            <a:t>Data exploration</a:t>
          </a:r>
          <a:endParaRPr lang="en-US" sz="5600" kern="1200"/>
        </a:p>
      </dsp:txBody>
      <dsp:txXfrm>
        <a:off x="0" y="1228385"/>
        <a:ext cx="9724031" cy="1226586"/>
      </dsp:txXfrm>
    </dsp:sp>
    <dsp:sp modelId="{F94BE122-9B8A-47F4-A874-588583890298}">
      <dsp:nvSpPr>
        <dsp:cNvPr id="0" name=""/>
        <dsp:cNvSpPr/>
      </dsp:nvSpPr>
      <dsp:spPr>
        <a:xfrm>
          <a:off x="0" y="2454972"/>
          <a:ext cx="97240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B3040-4C9D-4846-849A-38E96FC877D5}">
      <dsp:nvSpPr>
        <dsp:cNvPr id="0" name=""/>
        <dsp:cNvSpPr/>
      </dsp:nvSpPr>
      <dsp:spPr>
        <a:xfrm>
          <a:off x="0" y="2454972"/>
          <a:ext cx="9724031" cy="1226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600" kern="1200"/>
            <a:t>Interpretation </a:t>
          </a:r>
          <a:endParaRPr lang="en-US" sz="5600" kern="1200"/>
        </a:p>
      </dsp:txBody>
      <dsp:txXfrm>
        <a:off x="0" y="2454972"/>
        <a:ext cx="9724031" cy="1226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EF1B-2D9F-4944-9B07-726C5E74E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D18B6-47D5-4E51-9650-4E060AB67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9C1B0-AC09-49CE-B075-D8FD8AF5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7BFE-F0AC-4F73-9630-74DD65000576}" type="datetimeFigureOut">
              <a:rPr lang="en-DE" smtClean="0"/>
              <a:t>19/01/2022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0FDF5-3B73-49B0-926E-2E5F5FF5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7418-7EC0-4A49-B835-6350E9A1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1E0A-6235-4CD1-9407-DE246AAC35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119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7520-E000-4FAE-B370-9ECF4203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2139C-B36E-4422-9007-1CA017A5D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A234-DC78-4687-8FFE-0EDFA4DE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7BFE-F0AC-4F73-9630-74DD65000576}" type="datetimeFigureOut">
              <a:rPr lang="en-DE" smtClean="0"/>
              <a:t>19/01/2022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AE06-9DFA-4F5B-AFE4-496FDF3C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7F71-6597-439F-8C87-737712FB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1E0A-6235-4CD1-9407-DE246AAC35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365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1DE03-36FF-4FF8-A07D-2355B2092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1B037-3F24-4BC0-96C7-80C4ED4E1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7E43-6508-4815-9B41-BD1C5D1E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7BFE-F0AC-4F73-9630-74DD65000576}" type="datetimeFigureOut">
              <a:rPr lang="en-DE" smtClean="0"/>
              <a:t>19/01/2022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2422E-6DD6-4362-B8E9-B6219708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B57C-D8B6-49CE-A984-D560A49A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1E0A-6235-4CD1-9407-DE246AAC35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805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97A4-637F-466E-9556-F6FA145B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B460-5BC5-4643-A193-8B2DFB5C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EFCE-3473-4C8D-9320-16DFE6C3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7BFE-F0AC-4F73-9630-74DD65000576}" type="datetimeFigureOut">
              <a:rPr lang="en-DE" smtClean="0"/>
              <a:t>19/01/2022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1E4DC-6699-4F9A-9D21-27092CC1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44E5-3633-4CCE-AA8E-1503BB14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1E0A-6235-4CD1-9407-DE246AAC35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30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59FD-CD1D-414C-B582-39BA57E8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61F59-2195-4779-A0B9-20B9F39E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75C32-308D-4B62-B1A3-158E9A7F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7BFE-F0AC-4F73-9630-74DD65000576}" type="datetimeFigureOut">
              <a:rPr lang="en-DE" smtClean="0"/>
              <a:t>19/01/2022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A5D6-8324-40BD-AF27-E1133464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C9EA-9633-4C26-B8CB-640961C2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1E0A-6235-4CD1-9407-DE246AAC35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329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A8CE-75F5-482D-9E2E-493D8658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2579A-0F80-44CD-B21F-96945723D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C2CF8-96C7-4983-A70C-1EA4DB9D9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F517F-F312-4587-B571-09722F13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7BFE-F0AC-4F73-9630-74DD65000576}" type="datetimeFigureOut">
              <a:rPr lang="en-DE" smtClean="0"/>
              <a:t>19/01/2022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358B7-F71B-4C74-9499-A07D1364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BC5FC-0371-4CAD-8CE5-28462971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1E0A-6235-4CD1-9407-DE246AAC35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52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E6F6-2AFC-4FE5-B85E-EA386C2F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3BCF7-DB38-46E2-B037-9E13DA267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177AE-FB9D-43B7-A69E-CE3637919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BEAF7-FA65-4519-9AE9-70E959EA3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4E593-AB6B-405C-BB72-A824ABC44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FE218-7D54-41DA-882A-00D9F282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7BFE-F0AC-4F73-9630-74DD65000576}" type="datetimeFigureOut">
              <a:rPr lang="en-DE" smtClean="0"/>
              <a:t>19/01/2022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C7E9E-AEF4-489F-8760-515848D0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3803A-755A-48B2-9441-8C12D04F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1E0A-6235-4CD1-9407-DE246AAC35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623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C361-F8E3-46DE-81CC-3532744E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225A4-B934-4B7E-B23C-18FD93D4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7BFE-F0AC-4F73-9630-74DD65000576}" type="datetimeFigureOut">
              <a:rPr lang="en-DE" smtClean="0"/>
              <a:t>19/01/2022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C0C76-8CB8-4E66-B53C-324DDB90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BCFB5-6445-4B42-9284-0D1D986B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1E0A-6235-4CD1-9407-DE246AAC35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658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DF507-6C8A-45DE-8421-7DD64CDA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7BFE-F0AC-4F73-9630-74DD65000576}" type="datetimeFigureOut">
              <a:rPr lang="en-DE" smtClean="0"/>
              <a:t>19/01/2022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2FBF2-E91F-455B-A9A3-FFE7756E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B71B-1A9B-467E-B303-B87080C3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1E0A-6235-4CD1-9407-DE246AAC35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788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1C2A-9B19-4F9B-B759-7E514325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9760-44BA-4343-A84D-EBC86889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7E07B-4C40-4C02-827C-80A60BA2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42747-1CCE-431E-9835-3E8696C4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7BFE-F0AC-4F73-9630-74DD65000576}" type="datetimeFigureOut">
              <a:rPr lang="en-DE" smtClean="0"/>
              <a:t>19/01/2022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87624-42FE-488E-B020-60A9ED77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727E3-4FA0-47CE-ABF4-3883C931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1E0A-6235-4CD1-9407-DE246AAC35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404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D909-59E8-487B-8484-05DA92F6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79530-2C36-47FB-9A74-C08A00325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928A0-7A51-49C3-B29E-5C0D27762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962FF-DB96-4BD9-98E0-62EABC56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7BFE-F0AC-4F73-9630-74DD65000576}" type="datetimeFigureOut">
              <a:rPr lang="en-DE" smtClean="0"/>
              <a:t>19/01/2022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C332C-2D63-4930-AAC2-AA60C4FE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4FEE4-5546-432D-8F7E-C78C9605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1E0A-6235-4CD1-9407-DE246AAC35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20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BECB8-CC37-4F85-858D-ECAAEFF2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20253-6C13-4677-B37C-CEFB160E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1D1C7-262F-469E-AF35-B62766A35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97BFE-F0AC-4F73-9630-74DD65000576}" type="datetimeFigureOut">
              <a:rPr lang="en-DE" smtClean="0"/>
              <a:t>19/01/2022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51B5-5D22-4DCC-968B-B8E901AB3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DD22-FD0A-4684-8C4E-A75A68F51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1E0A-6235-4CD1-9407-DE246AAC35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583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belleossey/Portfolio" TargetMode="External"/><Relationship Id="rId2" Type="http://schemas.openxmlformats.org/officeDocument/2006/relationships/hyperlink" Target="https://www.kaggle.com/benroshan/ecommerce-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B4579-84EE-4500-B795-6855F3D42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948" y="857251"/>
            <a:ext cx="6219582" cy="3160113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Sales Analysis</a:t>
            </a:r>
            <a:endParaRPr lang="en-DE" sz="480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34C50-A3C4-457F-AD6E-C04826CE1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661" y="4800600"/>
            <a:ext cx="5179879" cy="1200149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Data Exploration </a:t>
            </a:r>
            <a:endParaRPr lang="en-DE">
              <a:solidFill>
                <a:srgbClr val="FFFFFF"/>
              </a:solidFill>
            </a:endParaRP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553D8B2F-84DC-4CEC-A5F8-EF755A83F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81" y="1842090"/>
            <a:ext cx="3173819" cy="31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9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56C28-76EA-43A1-84F9-F9E4CDA5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Interpretation</a:t>
            </a:r>
            <a:endParaRPr lang="en-D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C03D-CB00-4DE6-81AB-34C6CDFF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1590742"/>
            <a:ext cx="10160001" cy="4410814"/>
          </a:xfrm>
        </p:spPr>
        <p:txBody>
          <a:bodyPr anchor="ctr">
            <a:normAutofit/>
          </a:bodyPr>
          <a:lstStyle/>
          <a:p>
            <a:r>
              <a:rPr lang="en-GB" sz="2400" dirty="0"/>
              <a:t>Electronics devices are the most profitable product category. Only 20,55% of the quantity purchased represents 60% of the profits.</a:t>
            </a:r>
          </a:p>
          <a:p>
            <a:r>
              <a:rPr lang="en-GB" sz="2400" dirty="0"/>
              <a:t>Maharashtra and Madhya generate almost half of the profit. The marketing strategy should put more emphasis on these cities. </a:t>
            </a:r>
          </a:p>
          <a:p>
            <a:r>
              <a:rPr lang="en-GB" sz="2400" dirty="0"/>
              <a:t>Seema is the best customer. </a:t>
            </a:r>
          </a:p>
          <a:p>
            <a:r>
              <a:rPr lang="en-GB" sz="2400" dirty="0"/>
              <a:t>April,  September, and December are the most lucrative months. There is a need to understand if the company offers more discounts or promotions during those months.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126409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51AD3-1065-4B8C-A56E-0F75C389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Appendix</a:t>
            </a:r>
            <a:endParaRPr lang="en-D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23FF-1B39-485E-BD20-0581A067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400" dirty="0">
                <a:hlinkClick r:id="rId2"/>
              </a:rPr>
              <a:t>https://www.kaggle.com/benroshan/ecommerce-data</a:t>
            </a:r>
            <a:endParaRPr lang="en-GB" sz="2400" dirty="0"/>
          </a:p>
          <a:p>
            <a:r>
              <a:rPr lang="en-GB" sz="2400" dirty="0">
                <a:hlinkClick r:id="rId3"/>
              </a:rPr>
              <a:t>https://github.com/Anabelleossey/Portfolio</a:t>
            </a:r>
            <a:endParaRPr lang="en-GB" sz="2400" dirty="0"/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36281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AB9E6-2CB2-4C7E-B693-1593A484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Agenda</a:t>
            </a:r>
            <a:endParaRPr lang="en-DE" sz="4000" dirty="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D8F193E-C0A6-46F1-9E60-45CF9CDC4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25248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42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15DBC-5766-4E19-B331-10822765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INTRODUCTION</a:t>
            </a:r>
            <a:endParaRPr lang="en-D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726B-E77D-4A3E-931F-D0DBDA309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743" y="2226757"/>
            <a:ext cx="10770510" cy="3683358"/>
          </a:xfrm>
        </p:spPr>
        <p:txBody>
          <a:bodyPr anchor="ctr">
            <a:normAutofit/>
          </a:bodyPr>
          <a:lstStyle/>
          <a:p>
            <a:pPr algn="just"/>
            <a:r>
              <a:rPr lang="en-GB" sz="2400" dirty="0"/>
              <a:t>The data is found in Kaggle and is collected from an Indian e-commerce website.</a:t>
            </a:r>
          </a:p>
          <a:p>
            <a:pPr algn="just"/>
            <a:r>
              <a:rPr lang="en-GB" sz="2400" dirty="0"/>
              <a:t>It consists of 3 CSV files: List of orders, orders details, and Sales Target.</a:t>
            </a:r>
          </a:p>
          <a:p>
            <a:pPr algn="just"/>
            <a:r>
              <a:rPr lang="en-GB" sz="2400" dirty="0"/>
              <a:t>Our objective is to explore the data sets using SQL and Tableau.</a:t>
            </a:r>
          </a:p>
          <a:p>
            <a:pPr algn="just"/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78341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15DBC-5766-4E19-B331-10822765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INTRODUCTION</a:t>
            </a:r>
            <a:endParaRPr lang="en-D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726B-E77D-4A3E-931F-D0DBDA309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6" y="1590742"/>
            <a:ext cx="11356733" cy="526725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GB" sz="2400" dirty="0"/>
              <a:t>We will answer the following questions :</a:t>
            </a:r>
          </a:p>
          <a:p>
            <a:pPr algn="just"/>
            <a:r>
              <a:rPr lang="en-GB" sz="2400" dirty="0"/>
              <a:t>Which category of products is more profitable for the company?</a:t>
            </a:r>
          </a:p>
          <a:p>
            <a:pPr algn="just"/>
            <a:r>
              <a:rPr lang="en-GB" sz="2400" dirty="0"/>
              <a:t>What is the most sold product?</a:t>
            </a:r>
          </a:p>
          <a:p>
            <a:pPr algn="just"/>
            <a:r>
              <a:rPr lang="en-GB" sz="2400" dirty="0"/>
              <a:t>What are the most profitable states?</a:t>
            </a:r>
          </a:p>
          <a:p>
            <a:pPr algn="just"/>
            <a:r>
              <a:rPr lang="en-GB" sz="2400" dirty="0"/>
              <a:t>What are the most valuable customers?</a:t>
            </a:r>
          </a:p>
          <a:p>
            <a:pPr algn="just"/>
            <a:r>
              <a:rPr lang="en-GB" sz="2400" dirty="0"/>
              <a:t>Is the company able to meet the sales Target?</a:t>
            </a:r>
          </a:p>
          <a:p>
            <a:pPr algn="just"/>
            <a:endParaRPr lang="en-GB" sz="2400" dirty="0"/>
          </a:p>
          <a:p>
            <a:pPr algn="just"/>
            <a:endParaRPr lang="en-GB" sz="2000" dirty="0"/>
          </a:p>
          <a:p>
            <a:pPr algn="just"/>
            <a:endParaRPr lang="en-GB" sz="2000" dirty="0"/>
          </a:p>
          <a:p>
            <a:pPr algn="just"/>
            <a:endParaRPr lang="en-GB" sz="2000" dirty="0"/>
          </a:p>
          <a:p>
            <a:pPr algn="just"/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68146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28032-A939-418E-908B-D1A9D324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Data Exploration</a:t>
            </a:r>
            <a:endParaRPr lang="en-DE" sz="4000">
              <a:solidFill>
                <a:srgbClr val="FFFFFF"/>
              </a:solidFill>
            </a:endParaRPr>
          </a:p>
        </p:txBody>
      </p:sp>
      <p:pic>
        <p:nvPicPr>
          <p:cNvPr id="15" name="Content Placeholder 14" descr="Chart, pie chart&#10;&#10;Description automatically generated">
            <a:extLst>
              <a:ext uri="{FF2B5EF4-FFF2-40B4-BE49-F238E27FC236}">
                <a16:creationId xmlns:a16="http://schemas.microsoft.com/office/drawing/2014/main" id="{3278C9F2-C6CF-4EEA-B8F2-6D24518C1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8480"/>
            <a:ext cx="4836159" cy="45821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46C51B-869D-46A1-AF6D-A2643C2D5AF2}"/>
              </a:ext>
            </a:extLst>
          </p:cNvPr>
          <p:cNvSpPr txBox="1"/>
          <p:nvPr/>
        </p:nvSpPr>
        <p:spPr>
          <a:xfrm flipH="1">
            <a:off x="650240" y="2560320"/>
            <a:ext cx="49580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Overall, the products categories generate more than 25 % of the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Electronics devices are the most profitable products for the company by representing 38% of the profit. </a:t>
            </a:r>
          </a:p>
        </p:txBody>
      </p:sp>
    </p:spTree>
    <p:extLst>
      <p:ext uri="{BB962C8B-B14F-4D97-AF65-F5344CB8AC3E}">
        <p14:creationId xmlns:p14="http://schemas.microsoft.com/office/powerpoint/2010/main" val="336185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3BD23-A8FF-4F19-86EA-89EA209A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Data Exploration</a:t>
            </a:r>
            <a:endParaRPr lang="en-DE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7271C44-F821-43FB-835F-19266284A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1891970"/>
            <a:ext cx="5191760" cy="4478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16632-D469-4F17-921D-36BEDEE188EB}"/>
              </a:ext>
            </a:extLst>
          </p:cNvPr>
          <p:cNvSpPr txBox="1"/>
          <p:nvPr/>
        </p:nvSpPr>
        <p:spPr>
          <a:xfrm>
            <a:off x="304800" y="2794000"/>
            <a:ext cx="5506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There is a huge gap between the quantities demanded of the products category. The reason could be that clothes are relatively cheaper than furniture or Electronics.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clothing items are the </a:t>
            </a:r>
            <a:r>
              <a:rPr lang="en-GB" sz="2400" dirty="0" err="1"/>
              <a:t>favorite</a:t>
            </a:r>
            <a:r>
              <a:rPr lang="en-GB" sz="2400" dirty="0"/>
              <a:t> products with more than 60% of the total quantity demanded.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63604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11EE1-62D0-460E-8F1D-55E7900F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Data Exploration</a:t>
            </a:r>
            <a:endParaRPr lang="en-DE" sz="4000">
              <a:solidFill>
                <a:srgbClr val="FFFFFF"/>
              </a:solidFill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95545E5-8725-430D-8A62-49C9F76D0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960" y="2001520"/>
            <a:ext cx="5694680" cy="41148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FD25CE-061E-4716-86E1-3065BF1467D8}"/>
              </a:ext>
            </a:extLst>
          </p:cNvPr>
          <p:cNvSpPr txBox="1"/>
          <p:nvPr/>
        </p:nvSpPr>
        <p:spPr>
          <a:xfrm>
            <a:off x="345441" y="2905760"/>
            <a:ext cx="49631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By far, Maharashtra and Madhya Pradesh are the most profitable state for the e-commerce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sum of their profits represents 48,95 % of the total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6281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3AE65-9FEC-42BB-AE76-DDEE41FC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Data Exploration</a:t>
            </a:r>
            <a:endParaRPr lang="en-DE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22AB03E-5AEE-4DAD-9DA2-8FB09339A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2225040"/>
            <a:ext cx="5689710" cy="38912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760546-016A-4D5A-8472-A753752FCC03}"/>
              </a:ext>
            </a:extLst>
          </p:cNvPr>
          <p:cNvSpPr txBox="1"/>
          <p:nvPr/>
        </p:nvSpPr>
        <p:spPr>
          <a:xfrm>
            <a:off x="152400" y="2814320"/>
            <a:ext cx="51816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Seema is the most profitable customer for the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Top 10 customers represent 52,87% of our total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7652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8D132-21B5-4893-A531-8EEE0C22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Data Exploration</a:t>
            </a:r>
            <a:endParaRPr lang="en-DE" sz="4000">
              <a:solidFill>
                <a:srgbClr val="FFFFFF"/>
              </a:solidFill>
            </a:endParaRP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537A4394-AA71-44C8-83EF-D4C405DEF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2317750"/>
            <a:ext cx="5943600" cy="368458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B1B3C4-33E6-417D-9EFE-F7CBCC7449B9}"/>
              </a:ext>
            </a:extLst>
          </p:cNvPr>
          <p:cNvSpPr txBox="1"/>
          <p:nvPr/>
        </p:nvSpPr>
        <p:spPr>
          <a:xfrm>
            <a:off x="101600" y="2733040"/>
            <a:ext cx="553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sales target is not met for most of the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April, September, and December are the months where the sales revenue exceeds the sales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There is a pick of the sales in April and December.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235622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Sales Analysis</vt:lpstr>
      <vt:lpstr>Agenda</vt:lpstr>
      <vt:lpstr>INTRODUCTION</vt:lpstr>
      <vt:lpstr>INTRODUCTION</vt:lpstr>
      <vt:lpstr>Data Exploration</vt:lpstr>
      <vt:lpstr>Data Exploration</vt:lpstr>
      <vt:lpstr>Data Exploration</vt:lpstr>
      <vt:lpstr>Data Exploration</vt:lpstr>
      <vt:lpstr>Data Exploration</vt:lpstr>
      <vt:lpstr>Interpretation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anabelle ossey</dc:creator>
  <cp:lastModifiedBy>anabelle ossey</cp:lastModifiedBy>
  <cp:revision>1</cp:revision>
  <dcterms:created xsi:type="dcterms:W3CDTF">2022-01-19T14:38:54Z</dcterms:created>
  <dcterms:modified xsi:type="dcterms:W3CDTF">2022-01-20T12:18:11Z</dcterms:modified>
</cp:coreProperties>
</file>