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72" r:id="rId6"/>
    <p:sldId id="277" r:id="rId7"/>
    <p:sldId id="273" r:id="rId8"/>
    <p:sldId id="266" r:id="rId9"/>
    <p:sldId id="269" r:id="rId10"/>
    <p:sldId id="270" r:id="rId11"/>
    <p:sldId id="260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011"/>
    <a:srgbClr val="0E1075"/>
    <a:srgbClr val="121488"/>
    <a:srgbClr val="262262"/>
    <a:srgbClr val="0B0B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/>
    <p:restoredTop sz="94881"/>
  </p:normalViewPr>
  <p:slideViewPr>
    <p:cSldViewPr snapToGrid="0" snapToObjects="1">
      <p:cViewPr>
        <p:scale>
          <a:sx n="118" d="100"/>
          <a:sy n="118" d="100"/>
        </p:scale>
        <p:origin x="16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7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5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2000"/>
              </a:schemeClr>
            </a:gs>
            <a:gs pos="100000">
              <a:schemeClr val="tx1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789E5C-94ED-D143-AA7E-1672C4D0C76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EB29C7D-FC36-D240-BD2B-722C71E51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5650C0-6C86-D845-A6D6-EDCF56AE9273}"/>
              </a:ext>
            </a:extLst>
          </p:cNvPr>
          <p:cNvSpPr txBox="1"/>
          <p:nvPr/>
        </p:nvSpPr>
        <p:spPr>
          <a:xfrm>
            <a:off x="673598" y="632681"/>
            <a:ext cx="984275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b="1" dirty="0">
                <a:solidFill>
                  <a:srgbClr val="9D0011"/>
                </a:solidFill>
                <a:latin typeface="Montserrat Semi" pitchFamily="2" charset="77"/>
              </a:rPr>
              <a:t>K-12 Spending and Success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5C6D1-84C0-0E48-B7D7-CFD7709312AD}"/>
              </a:ext>
            </a:extLst>
          </p:cNvPr>
          <p:cNvSpPr txBox="1"/>
          <p:nvPr/>
        </p:nvSpPr>
        <p:spPr>
          <a:xfrm>
            <a:off x="673598" y="1440933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9D0011"/>
                </a:solidFill>
                <a:latin typeface="Montserrat" pitchFamily="2" charset="77"/>
              </a:rPr>
              <a:t>An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11833A-55F2-674E-9350-1DE54F068A90}"/>
              </a:ext>
            </a:extLst>
          </p:cNvPr>
          <p:cNvSpPr txBox="1"/>
          <p:nvPr/>
        </p:nvSpPr>
        <p:spPr>
          <a:xfrm>
            <a:off x="9442879" y="5387053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Ben Pollock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E0FE1-C812-514C-B82C-73B495FAE9AA}"/>
              </a:ext>
            </a:extLst>
          </p:cNvPr>
          <p:cNvSpPr txBox="1"/>
          <p:nvPr/>
        </p:nvSpPr>
        <p:spPr>
          <a:xfrm>
            <a:off x="9200826" y="5659512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Ana Saavedra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6B05A8-3A2D-7F4F-9FB4-ACB228EE8954}"/>
              </a:ext>
            </a:extLst>
          </p:cNvPr>
          <p:cNvSpPr txBox="1"/>
          <p:nvPr/>
        </p:nvSpPr>
        <p:spPr>
          <a:xfrm>
            <a:off x="8824120" y="5101017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bg1"/>
                </a:solidFill>
                <a:latin typeface="Barlow Medium" pitchFamily="2" charset="77"/>
              </a:rPr>
              <a:t>Analiza</a:t>
            </a:r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 Asuncion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2E51A-DE41-D048-BAD7-E35B14F98513}"/>
              </a:ext>
            </a:extLst>
          </p:cNvPr>
          <p:cNvSpPr txBox="1"/>
          <p:nvPr/>
        </p:nvSpPr>
        <p:spPr>
          <a:xfrm>
            <a:off x="9486160" y="4814981"/>
            <a:ext cx="1470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Sahar </a:t>
            </a:r>
            <a:r>
              <a:rPr lang="en-US" sz="2000" dirty="0" err="1">
                <a:solidFill>
                  <a:schemeClr val="bg1"/>
                </a:solidFill>
                <a:latin typeface="Barlow Medium" pitchFamily="2" charset="77"/>
              </a:rPr>
              <a:t>Alaei</a:t>
            </a:r>
            <a:endParaRPr lang="en-US" sz="2000" dirty="0">
              <a:solidFill>
                <a:schemeClr val="bg1"/>
              </a:solidFill>
              <a:latin typeface="Barlow Medium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1E6A21-B48A-8E4E-8197-38A4DEC271F1}"/>
              </a:ext>
            </a:extLst>
          </p:cNvPr>
          <p:cNvSpPr txBox="1"/>
          <p:nvPr/>
        </p:nvSpPr>
        <p:spPr>
          <a:xfrm>
            <a:off x="9487764" y="5945548"/>
            <a:ext cx="1468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Barlow Medium" pitchFamily="2" charset="77"/>
              </a:rPr>
              <a:t>Eric Wetzel</a:t>
            </a:r>
          </a:p>
        </p:txBody>
      </p:sp>
    </p:spTree>
    <p:extLst>
      <p:ext uri="{BB962C8B-B14F-4D97-AF65-F5344CB8AC3E}">
        <p14:creationId xmlns:p14="http://schemas.microsoft.com/office/powerpoint/2010/main" val="146791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F5F5B8-56F2-2B4D-A961-7ED50BCA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22" y="1657483"/>
            <a:ext cx="7245356" cy="4830237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BB6580-4EF5-5248-B9DE-562A3882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543" y="1657483"/>
            <a:ext cx="12196013" cy="6098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406399" y="494933"/>
            <a:ext cx="101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D0011"/>
                </a:solidFill>
                <a:latin typeface="Montserrat Semi" pitchFamily="2" charset="77"/>
              </a:rPr>
              <a:t>District Expenditure Levels vs. Enrollment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6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BB6580-4EF5-5248-B9DE-562A3882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383" y="2098226"/>
            <a:ext cx="12196013" cy="609800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E4417C3-1FD0-F147-8410-5DF27E20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5362" y="-1785925"/>
            <a:ext cx="4075034" cy="271668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518E246-7E1D-6D4F-8A79-6A15BE32E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933" y="-1830027"/>
            <a:ext cx="4690784" cy="3127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5F9154-46E0-3847-BFE0-863C261C9044}"/>
              </a:ext>
            </a:extLst>
          </p:cNvPr>
          <p:cNvSpPr txBox="1"/>
          <p:nvPr/>
        </p:nvSpPr>
        <p:spPr>
          <a:xfrm>
            <a:off x="406398" y="574500"/>
            <a:ext cx="1122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D0011"/>
                </a:solidFill>
                <a:latin typeface="Montserrat Semi" pitchFamily="2" charset="77"/>
              </a:rPr>
              <a:t>Expenditures vs. Graduation Rates and Test Scores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DBA80A-AF9E-8341-A5B0-A53E1C643BAE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7D0256-1479-8544-A7BC-34A585C3B5E3}"/>
              </a:ext>
            </a:extLst>
          </p:cNvPr>
          <p:cNvGrpSpPr/>
          <p:nvPr/>
        </p:nvGrpSpPr>
        <p:grpSpPr>
          <a:xfrm>
            <a:off x="2599083" y="1644698"/>
            <a:ext cx="6993833" cy="4745331"/>
            <a:chOff x="2599083" y="1752275"/>
            <a:chExt cx="6993833" cy="4745331"/>
          </a:xfrm>
        </p:grpSpPr>
        <p:pic>
          <p:nvPicPr>
            <p:cNvPr id="23" name="Picture 2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5F7B3E3-44A7-1F4D-BD06-DB0E8A23F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0856" y="4230949"/>
              <a:ext cx="3399986" cy="2266657"/>
            </a:xfrm>
            <a:prstGeom prst="rect">
              <a:avLst/>
            </a:prstGeo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B51242-11BA-6144-9ACF-DBFD9DC85228}"/>
                </a:ext>
              </a:extLst>
            </p:cNvPr>
            <p:cNvGrpSpPr/>
            <p:nvPr/>
          </p:nvGrpSpPr>
          <p:grpSpPr>
            <a:xfrm>
              <a:off x="2599083" y="1752275"/>
              <a:ext cx="6993833" cy="2266657"/>
              <a:chOff x="1989459" y="1730760"/>
              <a:chExt cx="6993833" cy="2266657"/>
            </a:xfrm>
          </p:grpSpPr>
          <p:pic>
            <p:nvPicPr>
              <p:cNvPr id="30" name="Picture 29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9E952561-0023-3B43-BA41-306326793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9459" y="1730760"/>
                <a:ext cx="3399986" cy="2266657"/>
              </a:xfrm>
              <a:prstGeom prst="rect">
                <a:avLst/>
              </a:prstGeom>
              <a:effectLst>
                <a:outerShdw blurRad="508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" name="Picture 24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0D7AE434-16E7-A24A-887C-C55508596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306" y="1730760"/>
                <a:ext cx="3399986" cy="2266657"/>
              </a:xfrm>
              <a:prstGeom prst="rect">
                <a:avLst/>
              </a:prstGeom>
              <a:effectLst>
                <a:outerShdw blurRad="508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88875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BB6580-4EF5-5248-B9DE-562A3882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383" y="2098226"/>
            <a:ext cx="12196013" cy="6098008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E4417C3-1FD0-F147-8410-5DF27E20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5362" y="-1785925"/>
            <a:ext cx="4075034" cy="271668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4518E246-7E1D-6D4F-8A79-6A15BE32E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933" y="-1830027"/>
            <a:ext cx="4690784" cy="3127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5F9154-46E0-3847-BFE0-863C261C9044}"/>
              </a:ext>
            </a:extLst>
          </p:cNvPr>
          <p:cNvSpPr txBox="1"/>
          <p:nvPr/>
        </p:nvSpPr>
        <p:spPr>
          <a:xfrm>
            <a:off x="406398" y="574500"/>
            <a:ext cx="11226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D0011"/>
                </a:solidFill>
                <a:latin typeface="Montserrat Semi" pitchFamily="2" charset="77"/>
              </a:rPr>
              <a:t>Expenditures vs. Graduation Rates and Test Scores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DBA80A-AF9E-8341-A5B0-A53E1C643BAE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4BB87CF-E27F-E54F-8E1F-E8E1CB44F4D2}"/>
              </a:ext>
            </a:extLst>
          </p:cNvPr>
          <p:cNvGrpSpPr/>
          <p:nvPr/>
        </p:nvGrpSpPr>
        <p:grpSpPr>
          <a:xfrm>
            <a:off x="880847" y="1786686"/>
            <a:ext cx="10430306" cy="3082752"/>
            <a:chOff x="682118" y="2064478"/>
            <a:chExt cx="10430306" cy="3082752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C0C9EB98-BEA7-5E4F-B7DA-E6F3FACF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118" y="2064479"/>
              <a:ext cx="5094377" cy="3082751"/>
            </a:xfrm>
            <a:prstGeom prst="rect">
              <a:avLst/>
            </a:prstGeo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 descr="A close up of a map&#10;&#10;Description automatically generated">
              <a:extLst>
                <a:ext uri="{FF2B5EF4-FFF2-40B4-BE49-F238E27FC236}">
                  <a16:creationId xmlns:a16="http://schemas.microsoft.com/office/drawing/2014/main" id="{CE642688-1EFD-5E40-902D-B730B915D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8047" y="2064478"/>
              <a:ext cx="5094377" cy="3082751"/>
            </a:xfrm>
            <a:prstGeom prst="rect">
              <a:avLst/>
            </a:prstGeo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57532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5650C0-6C86-D845-A6D6-EDCF56AE9273}"/>
              </a:ext>
            </a:extLst>
          </p:cNvPr>
          <p:cNvSpPr txBox="1"/>
          <p:nvPr/>
        </p:nvSpPr>
        <p:spPr>
          <a:xfrm>
            <a:off x="406399" y="435388"/>
            <a:ext cx="701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Conclusions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C42857-5DD8-DF4B-AAD2-98D0975B0860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BE48C1-5762-F34F-9F42-22CE42668944}"/>
              </a:ext>
            </a:extLst>
          </p:cNvPr>
          <p:cNvSpPr txBox="1"/>
          <p:nvPr/>
        </p:nvSpPr>
        <p:spPr>
          <a:xfrm>
            <a:off x="1355069" y="1519799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There is a weak positive relationship between a state’s per-pupil expenditures and standardized test scores.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26B7E-F459-7545-92E4-1C2A95FEB673}"/>
              </a:ext>
            </a:extLst>
          </p:cNvPr>
          <p:cNvSpPr txBox="1"/>
          <p:nvPr/>
        </p:nvSpPr>
        <p:spPr>
          <a:xfrm>
            <a:off x="887321" y="150832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AB28D-0FD7-2C4F-BE0E-AB06976BFC86}"/>
              </a:ext>
            </a:extLst>
          </p:cNvPr>
          <p:cNvSpPr txBox="1"/>
          <p:nvPr/>
        </p:nvSpPr>
        <p:spPr>
          <a:xfrm>
            <a:off x="1355069" y="2688170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There is no relationship between a state’s education </a:t>
            </a:r>
            <a:br>
              <a:rPr lang="en-US" sz="2600" dirty="0">
                <a:solidFill>
                  <a:schemeClr val="bg1"/>
                </a:solidFill>
                <a:latin typeface="Barlow Medium" pitchFamily="2" charset="77"/>
              </a:rPr>
            </a:br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per-pupil expenditures and graduation rates.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EADAA-F626-2344-8769-F6760307BA52}"/>
              </a:ext>
            </a:extLst>
          </p:cNvPr>
          <p:cNvSpPr txBox="1"/>
          <p:nvPr/>
        </p:nvSpPr>
        <p:spPr>
          <a:xfrm>
            <a:off x="887321" y="2676696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DFBFC-80C7-3240-A6FE-DE363C4B0BB4}"/>
              </a:ext>
            </a:extLst>
          </p:cNvPr>
          <p:cNvSpPr txBox="1"/>
          <p:nvPr/>
        </p:nvSpPr>
        <p:spPr>
          <a:xfrm>
            <a:off x="1355068" y="5036386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There is a spending “sweet spot”: $16,500 per pupil per year (4</a:t>
            </a:r>
            <a:r>
              <a:rPr lang="en-US" sz="2600" baseline="30000" dirty="0">
                <a:solidFill>
                  <a:schemeClr val="bg1"/>
                </a:solidFill>
                <a:latin typeface="Barlow Medium" pitchFamily="2" charset="77"/>
              </a:rPr>
              <a:t>th</a:t>
            </a:r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 Grade) and $17,500 per pupil per year (8</a:t>
            </a:r>
            <a:r>
              <a:rPr lang="en-US" sz="2600" baseline="30000" dirty="0">
                <a:solidFill>
                  <a:schemeClr val="bg1"/>
                </a:solidFill>
                <a:latin typeface="Barlow Medium" pitchFamily="2" charset="77"/>
              </a:rPr>
              <a:t>th</a:t>
            </a:r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 Grade).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DA3A57-9B12-A240-9B3C-FB6C9C74CEEB}"/>
              </a:ext>
            </a:extLst>
          </p:cNvPr>
          <p:cNvSpPr txBox="1"/>
          <p:nvPr/>
        </p:nvSpPr>
        <p:spPr>
          <a:xfrm>
            <a:off x="887321" y="5024912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AFC11-CB5F-6944-8E5E-78F893CD628A}"/>
              </a:ext>
            </a:extLst>
          </p:cNvPr>
          <p:cNvSpPr txBox="1"/>
          <p:nvPr/>
        </p:nvSpPr>
        <p:spPr>
          <a:xfrm>
            <a:off x="1355068" y="3856541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There is no relationship between a district’s level of enrollment and its per-pupil expenditures.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CABE0-480F-3043-AE94-FBB2DDCC9EAA}"/>
              </a:ext>
            </a:extLst>
          </p:cNvPr>
          <p:cNvSpPr txBox="1"/>
          <p:nvPr/>
        </p:nvSpPr>
        <p:spPr>
          <a:xfrm>
            <a:off x="887321" y="3845067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6795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A5650C0-6C86-D845-A6D6-EDCF56AE9273}"/>
              </a:ext>
            </a:extLst>
          </p:cNvPr>
          <p:cNvSpPr txBox="1"/>
          <p:nvPr/>
        </p:nvSpPr>
        <p:spPr>
          <a:xfrm>
            <a:off x="406399" y="435388"/>
            <a:ext cx="701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Research Questions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C42857-5DD8-DF4B-AAD2-98D0975B0860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BE48C1-5762-F34F-9F42-22CE42668944}"/>
              </a:ext>
            </a:extLst>
          </p:cNvPr>
          <p:cNvSpPr txBox="1"/>
          <p:nvPr/>
        </p:nvSpPr>
        <p:spPr>
          <a:xfrm>
            <a:off x="1355069" y="1519799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Do students in states with high education expenditures per student perform well on standardized tests?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26B7E-F459-7545-92E4-1C2A95FEB673}"/>
              </a:ext>
            </a:extLst>
          </p:cNvPr>
          <p:cNvSpPr txBox="1"/>
          <p:nvPr/>
        </p:nvSpPr>
        <p:spPr>
          <a:xfrm>
            <a:off x="887321" y="150832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AB28D-0FD7-2C4F-BE0E-AB06976BFC86}"/>
              </a:ext>
            </a:extLst>
          </p:cNvPr>
          <p:cNvSpPr txBox="1"/>
          <p:nvPr/>
        </p:nvSpPr>
        <p:spPr>
          <a:xfrm>
            <a:off x="1355069" y="2688170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Do students in states with high education expenditures graduate at high rates?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EADAA-F626-2344-8769-F6760307BA52}"/>
              </a:ext>
            </a:extLst>
          </p:cNvPr>
          <p:cNvSpPr txBox="1"/>
          <p:nvPr/>
        </p:nvSpPr>
        <p:spPr>
          <a:xfrm>
            <a:off x="887321" y="2676696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7DFBFC-80C7-3240-A6FE-DE363C4B0BB4}"/>
              </a:ext>
            </a:extLst>
          </p:cNvPr>
          <p:cNvSpPr txBox="1"/>
          <p:nvPr/>
        </p:nvSpPr>
        <p:spPr>
          <a:xfrm>
            <a:off x="1355068" y="5036386"/>
            <a:ext cx="85857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Is there a spending “sweet spot,” a point beyond which additional investments in education do not affect student performance?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DA3A57-9B12-A240-9B3C-FB6C9C74CEEB}"/>
              </a:ext>
            </a:extLst>
          </p:cNvPr>
          <p:cNvSpPr txBox="1"/>
          <p:nvPr/>
        </p:nvSpPr>
        <p:spPr>
          <a:xfrm>
            <a:off x="887321" y="5024912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AFC11-CB5F-6944-8E5E-78F893CD628A}"/>
              </a:ext>
            </a:extLst>
          </p:cNvPr>
          <p:cNvSpPr txBox="1"/>
          <p:nvPr/>
        </p:nvSpPr>
        <p:spPr>
          <a:xfrm>
            <a:off x="1355068" y="3856541"/>
            <a:ext cx="85857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Is there a correlation between the size of a school district and its expenditures?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CABE0-480F-3043-AE94-FBB2DDCC9EAA}"/>
              </a:ext>
            </a:extLst>
          </p:cNvPr>
          <p:cNvSpPr txBox="1"/>
          <p:nvPr/>
        </p:nvSpPr>
        <p:spPr>
          <a:xfrm>
            <a:off x="887321" y="3845067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0315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BE48C1-5762-F34F-9F42-22CE42668944}"/>
              </a:ext>
            </a:extLst>
          </p:cNvPr>
          <p:cNvSpPr txBox="1"/>
          <p:nvPr/>
        </p:nvSpPr>
        <p:spPr>
          <a:xfrm>
            <a:off x="1355068" y="1519799"/>
            <a:ext cx="80407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Initial exploration via </a:t>
            </a:r>
            <a:r>
              <a:rPr lang="en-US" sz="2600" dirty="0" err="1">
                <a:solidFill>
                  <a:schemeClr val="bg1"/>
                </a:solidFill>
                <a:latin typeface="Barlow Medium" pitchFamily="2" charset="77"/>
              </a:rPr>
              <a:t>Kaggle.com</a:t>
            </a:r>
            <a:endParaRPr lang="en-US" sz="2600" dirty="0">
              <a:solidFill>
                <a:schemeClr val="bg1"/>
              </a:solidFill>
              <a:latin typeface="Barlow Medium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26B7E-F459-7545-92E4-1C2A95FEB673}"/>
              </a:ext>
            </a:extLst>
          </p:cNvPr>
          <p:cNvSpPr txBox="1"/>
          <p:nvPr/>
        </p:nvSpPr>
        <p:spPr>
          <a:xfrm>
            <a:off x="887321" y="150832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AB28D-0FD7-2C4F-BE0E-AB06976BFC86}"/>
              </a:ext>
            </a:extLst>
          </p:cNvPr>
          <p:cNvSpPr txBox="1"/>
          <p:nvPr/>
        </p:nvSpPr>
        <p:spPr>
          <a:xfrm>
            <a:off x="1355068" y="2170410"/>
            <a:ext cx="10278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Expenditure Data</a:t>
            </a:r>
            <a:br>
              <a:rPr lang="en-US" sz="2600" b="1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U.S. Census Bureau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LEA Finance Survey, 2015-2016 (National Center for Educational Statistics)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EADAA-F626-2344-8769-F6760307BA52}"/>
              </a:ext>
            </a:extLst>
          </p:cNvPr>
          <p:cNvSpPr txBox="1"/>
          <p:nvPr/>
        </p:nvSpPr>
        <p:spPr>
          <a:xfrm>
            <a:off x="887321" y="2158936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AFC11-CB5F-6944-8E5E-78F893CD628A}"/>
              </a:ext>
            </a:extLst>
          </p:cNvPr>
          <p:cNvSpPr txBox="1"/>
          <p:nvPr/>
        </p:nvSpPr>
        <p:spPr>
          <a:xfrm>
            <a:off x="1355068" y="3448810"/>
            <a:ext cx="8040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Enrollment Data</a:t>
            </a:r>
            <a:br>
              <a:rPr lang="en-US" sz="2600" b="1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U.S. Census Bureau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CABE0-480F-3043-AE94-FBB2DDCC9EAA}"/>
              </a:ext>
            </a:extLst>
          </p:cNvPr>
          <p:cNvSpPr txBox="1"/>
          <p:nvPr/>
        </p:nvSpPr>
        <p:spPr>
          <a:xfrm>
            <a:off x="887321" y="3437336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F4BC2-D394-A145-BAF1-BCEABE33830B}"/>
              </a:ext>
            </a:extLst>
          </p:cNvPr>
          <p:cNvSpPr txBox="1"/>
          <p:nvPr/>
        </p:nvSpPr>
        <p:spPr>
          <a:xfrm>
            <a:off x="1355068" y="4452719"/>
            <a:ext cx="9481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Test Score Data</a:t>
            </a:r>
            <a:br>
              <a:rPr lang="en-US" sz="2600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4</a:t>
            </a:r>
            <a:r>
              <a:rPr lang="en-US" sz="2000" baseline="30000" dirty="0">
                <a:solidFill>
                  <a:schemeClr val="bg1"/>
                </a:solidFill>
                <a:latin typeface="Barlow Light" pitchFamily="2" charset="77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/8</a:t>
            </a:r>
            <a:r>
              <a:rPr lang="en-US" sz="2000" baseline="30000" dirty="0">
                <a:solidFill>
                  <a:schemeClr val="bg1"/>
                </a:solidFill>
                <a:latin typeface="Barlow Light" pitchFamily="2" charset="77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 Grade Test Scores, 1990-2017 (National Assessment of Educational Progress)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F69582-2203-C84C-9294-832F742EC5E2}"/>
              </a:ext>
            </a:extLst>
          </p:cNvPr>
          <p:cNvSpPr txBox="1"/>
          <p:nvPr/>
        </p:nvSpPr>
        <p:spPr>
          <a:xfrm>
            <a:off x="887321" y="444124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1AC6F-D04D-E94C-A01E-9B846D52F2F5}"/>
              </a:ext>
            </a:extLst>
          </p:cNvPr>
          <p:cNvSpPr txBox="1"/>
          <p:nvPr/>
        </p:nvSpPr>
        <p:spPr>
          <a:xfrm>
            <a:off x="1355068" y="5456628"/>
            <a:ext cx="95132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Graduation Data</a:t>
            </a:r>
            <a:br>
              <a:rPr lang="en-US" sz="2600" b="1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Adjusted Cohort Graduation Rate Report, 2015-2016 (U.S. Department of Education)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BB31B0-47B1-8A46-930E-E2019AF73C72}"/>
              </a:ext>
            </a:extLst>
          </p:cNvPr>
          <p:cNvSpPr txBox="1"/>
          <p:nvPr/>
        </p:nvSpPr>
        <p:spPr>
          <a:xfrm>
            <a:off x="887321" y="5445154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85057-828F-F044-9A7D-3C72D058FF45}"/>
              </a:ext>
            </a:extLst>
          </p:cNvPr>
          <p:cNvSpPr txBox="1"/>
          <p:nvPr/>
        </p:nvSpPr>
        <p:spPr>
          <a:xfrm>
            <a:off x="406399" y="435388"/>
            <a:ext cx="701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Data Gathering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416DC1-7264-1346-93C7-DCB9DBDA2F27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65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BE48C1-5762-F34F-9F42-22CE42668944}"/>
              </a:ext>
            </a:extLst>
          </p:cNvPr>
          <p:cNvSpPr txBox="1"/>
          <p:nvPr/>
        </p:nvSpPr>
        <p:spPr>
          <a:xfrm>
            <a:off x="1355068" y="1519799"/>
            <a:ext cx="80407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Tools Used</a:t>
            </a:r>
            <a:br>
              <a:rPr lang="en-US" sz="2600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Microsoft Excel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Python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Pandas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26B7E-F459-7545-92E4-1C2A95FEB673}"/>
              </a:ext>
            </a:extLst>
          </p:cNvPr>
          <p:cNvSpPr txBox="1"/>
          <p:nvPr/>
        </p:nvSpPr>
        <p:spPr>
          <a:xfrm>
            <a:off x="887321" y="1508325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AB28D-0FD7-2C4F-BE0E-AB06976BFC86}"/>
              </a:ext>
            </a:extLst>
          </p:cNvPr>
          <p:cNvSpPr txBox="1"/>
          <p:nvPr/>
        </p:nvSpPr>
        <p:spPr>
          <a:xfrm>
            <a:off x="1355068" y="3158207"/>
            <a:ext cx="1027813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Steps Taken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Merging, grouping, and sorting to align data</a:t>
            </a:r>
          </a:p>
          <a:p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Data validation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Computation of averages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EADAA-F626-2344-8769-F6760307BA52}"/>
              </a:ext>
            </a:extLst>
          </p:cNvPr>
          <p:cNvSpPr txBox="1"/>
          <p:nvPr/>
        </p:nvSpPr>
        <p:spPr>
          <a:xfrm>
            <a:off x="887321" y="3146733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AFC11-CB5F-6944-8E5E-78F893CD628A}"/>
              </a:ext>
            </a:extLst>
          </p:cNvPr>
          <p:cNvSpPr txBox="1"/>
          <p:nvPr/>
        </p:nvSpPr>
        <p:spPr>
          <a:xfrm>
            <a:off x="1355068" y="4796615"/>
            <a:ext cx="94653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arlow Medium" pitchFamily="2" charset="77"/>
              </a:rPr>
              <a:t>Problems and Solutions</a:t>
            </a:r>
            <a:br>
              <a:rPr lang="en-US" sz="2600" b="1" dirty="0">
                <a:solidFill>
                  <a:schemeClr val="bg1"/>
                </a:solidFill>
                <a:latin typeface="Barlow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Use of </a:t>
            </a:r>
            <a:r>
              <a:rPr lang="en-US" sz="2000" dirty="0" err="1">
                <a:solidFill>
                  <a:schemeClr val="bg1"/>
                </a:solidFill>
                <a:latin typeface="Barlow Light" pitchFamily="2" charset="77"/>
              </a:rPr>
              <a:t>notnull</a:t>
            </a: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() to remove non-null, non-numeric test data</a:t>
            </a:r>
            <a:br>
              <a:rPr lang="en-US" sz="2000" dirty="0">
                <a:solidFill>
                  <a:schemeClr val="bg1"/>
                </a:solidFill>
                <a:latin typeface="Barlow Light" pitchFamily="2" charset="77"/>
              </a:rPr>
            </a:br>
            <a:r>
              <a:rPr lang="en-US" sz="2000" dirty="0">
                <a:solidFill>
                  <a:schemeClr val="bg1"/>
                </a:solidFill>
                <a:latin typeface="Barlow Light" pitchFamily="2" charset="77"/>
              </a:rPr>
              <a:t>Use of Excel formulas to locate medians of inconsistently formatted graduation rates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7CABE0-480F-3043-AE94-FBB2DDCC9EAA}"/>
              </a:ext>
            </a:extLst>
          </p:cNvPr>
          <p:cNvSpPr txBox="1"/>
          <p:nvPr/>
        </p:nvSpPr>
        <p:spPr>
          <a:xfrm>
            <a:off x="887321" y="4785141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9D0011"/>
                </a:solidFill>
                <a:latin typeface="Barlow" pitchFamily="2" charset="77"/>
              </a:rPr>
              <a:t>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8BC257-3D4F-7341-A9D9-DC8144E24071}"/>
              </a:ext>
            </a:extLst>
          </p:cNvPr>
          <p:cNvSpPr txBox="1"/>
          <p:nvPr/>
        </p:nvSpPr>
        <p:spPr>
          <a:xfrm>
            <a:off x="406399" y="435388"/>
            <a:ext cx="7013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Data Cleansing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2F87E-3C79-F54F-ACB5-8DD20C95C8DB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2F3F56-4561-5447-AD40-F54283DD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41" y="1407766"/>
            <a:ext cx="5197059" cy="2455610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C91173-C84C-094B-A40F-E0B3D9023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"/>
          <a:stretch/>
        </p:blipFill>
        <p:spPr>
          <a:xfrm>
            <a:off x="7918450" y="4032466"/>
            <a:ext cx="3714750" cy="1305735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36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BB6580-4EF5-5248-B9DE-562A3882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43" y="1657483"/>
            <a:ext cx="12196013" cy="609800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7F0C96-D186-FE40-BC34-ABB188D17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9" t="2871" r="8754" b="3353"/>
          <a:stretch/>
        </p:blipFill>
        <p:spPr>
          <a:xfrm>
            <a:off x="1860475" y="1657483"/>
            <a:ext cx="8471050" cy="4705657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D3FD18-7AEE-2644-B24B-40A2BD1B7C4E}"/>
              </a:ext>
            </a:extLst>
          </p:cNvPr>
          <p:cNvSpPr txBox="1"/>
          <p:nvPr/>
        </p:nvSpPr>
        <p:spPr>
          <a:xfrm>
            <a:off x="406399" y="435388"/>
            <a:ext cx="1014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State Expenditures Per Pupil</a:t>
            </a:r>
          </a:p>
        </p:txBody>
      </p: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41D6B5B4-265D-6443-8E7D-DCDAC2118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93" t="28475" r="24292" b="10507"/>
          <a:stretch/>
        </p:blipFill>
        <p:spPr>
          <a:xfrm>
            <a:off x="7953127" y="2262478"/>
            <a:ext cx="2042983" cy="136039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5598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D00C7-A856-3A40-B4F1-5B55A0B44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4" t="4809" r="8366" b="6348"/>
          <a:stretch/>
        </p:blipFill>
        <p:spPr>
          <a:xfrm>
            <a:off x="1619883" y="1657483"/>
            <a:ext cx="7714892" cy="4687230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BB6580-4EF5-5248-B9DE-562A3882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543" y="1657483"/>
            <a:ext cx="12196013" cy="6098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406399" y="435388"/>
            <a:ext cx="10141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D0011"/>
                </a:solidFill>
                <a:latin typeface="Montserrat Semi" pitchFamily="2" charset="77"/>
              </a:rPr>
              <a:t>Average Test Scores by State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1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bject, implement, pencil, measure&#10;&#10;Description automatically generated">
            <a:extLst>
              <a:ext uri="{FF2B5EF4-FFF2-40B4-BE49-F238E27FC236}">
                <a16:creationId xmlns:a16="http://schemas.microsoft.com/office/drawing/2014/main" id="{E10810CE-363C-1C46-87DA-25BD6453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3" y="1632967"/>
            <a:ext cx="10370988" cy="4696587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BB6580-4EF5-5248-B9DE-562A3882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543" y="1657483"/>
            <a:ext cx="12196013" cy="6098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394824" y="640393"/>
            <a:ext cx="1101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D0011"/>
                </a:solidFill>
                <a:latin typeface="Montserrat Semi" pitchFamily="2" charset="77"/>
              </a:rPr>
              <a:t>Average Expenditures and Graduation Rates by State (2016)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8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21AA3C7A-4000-B147-904C-69F763DD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8" y="1657483"/>
            <a:ext cx="11250165" cy="2867473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BB6580-4EF5-5248-B9DE-562A3882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543" y="1657483"/>
            <a:ext cx="12196013" cy="6098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406399" y="540005"/>
            <a:ext cx="1109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D0011"/>
                </a:solidFill>
                <a:latin typeface="Montserrat Semi" pitchFamily="2" charset="77"/>
              </a:rPr>
              <a:t>Nationwide Expenditures and Enrollment Over 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1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pencil&#10;&#10;Description automatically generated">
            <a:extLst>
              <a:ext uri="{FF2B5EF4-FFF2-40B4-BE49-F238E27FC236}">
                <a16:creationId xmlns:a16="http://schemas.microsoft.com/office/drawing/2014/main" id="{5F94CC25-EF49-DE42-8512-44ADF30E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8" y="1616856"/>
            <a:ext cx="11211419" cy="3810417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7BB6580-4EF5-5248-B9DE-562A3882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543" y="1657483"/>
            <a:ext cx="12196013" cy="6098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87E85-DB32-3D44-BA7D-8E016BD098E4}"/>
              </a:ext>
            </a:extLst>
          </p:cNvPr>
          <p:cNvSpPr txBox="1"/>
          <p:nvPr/>
        </p:nvSpPr>
        <p:spPr>
          <a:xfrm>
            <a:off x="406399" y="586171"/>
            <a:ext cx="10141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9D0011"/>
                </a:solidFill>
                <a:latin typeface="Montserrat Semi" pitchFamily="2" charset="77"/>
              </a:rPr>
              <a:t>Expenditures and Enrollment by State (1993-2017)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890190-7529-6446-9D03-55CDEBF267A2}"/>
              </a:ext>
            </a:extLst>
          </p:cNvPr>
          <p:cNvCxnSpPr>
            <a:cxnSpLocks/>
          </p:cNvCxnSpPr>
          <p:nvPr/>
        </p:nvCxnSpPr>
        <p:spPr>
          <a:xfrm>
            <a:off x="508498" y="1217477"/>
            <a:ext cx="1112470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411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{2432BC3B-A528-5E49-9FDD-803CB037BE1F}tf10001120</Template>
  <TotalTime>3844</TotalTime>
  <Words>365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Barlow</vt:lpstr>
      <vt:lpstr>Barlow Light</vt:lpstr>
      <vt:lpstr>Barlow Medium</vt:lpstr>
      <vt:lpstr>Gill Sans MT</vt:lpstr>
      <vt:lpstr>Montserrat</vt:lpstr>
      <vt:lpstr>Montserrat Semi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Wetzel</dc:creator>
  <cp:lastModifiedBy>Eric Wetzel</cp:lastModifiedBy>
  <cp:revision>49</cp:revision>
  <dcterms:created xsi:type="dcterms:W3CDTF">2020-06-22T18:23:24Z</dcterms:created>
  <dcterms:modified xsi:type="dcterms:W3CDTF">2020-06-26T02:01:51Z</dcterms:modified>
</cp:coreProperties>
</file>