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4" autoAdjust="0"/>
    <p:restoredTop sz="94660"/>
  </p:normalViewPr>
  <p:slideViewPr>
    <p:cSldViewPr snapToGrid="0">
      <p:cViewPr varScale="1">
        <p:scale>
          <a:sx n="81" d="100"/>
          <a:sy n="81" d="100"/>
        </p:scale>
        <p:origin x="52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808866-E216-4E04-8816-5ED89DDA5DD4}" type="datetimeFigureOut">
              <a:rPr lang="en-IN" smtClean="0"/>
              <a:t>08-04-2024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DC5C93E-04AD-470D-8978-754ABE53DF2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331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08866-E216-4E04-8816-5ED89DDA5DD4}"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5C93E-04AD-470D-8978-754ABE53DF2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699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08866-E216-4E04-8816-5ED89DDA5DD4}"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5C93E-04AD-470D-8978-754ABE53DF2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131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08866-E216-4E04-8816-5ED89DDA5DD4}"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5C93E-04AD-470D-8978-754ABE53DF2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63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08866-E216-4E04-8816-5ED89DDA5DD4}"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5C93E-04AD-470D-8978-754ABE53DF2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3445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808866-E216-4E04-8816-5ED89DDA5DD4}"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5C93E-04AD-470D-8978-754ABE53DF2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44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808866-E216-4E04-8816-5ED89DDA5DD4}"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C5C93E-04AD-470D-8978-754ABE53DF2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81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808866-E216-4E04-8816-5ED89DDA5DD4}"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C5C93E-04AD-470D-8978-754ABE53DF2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993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08866-E216-4E04-8816-5ED89DDA5DD4}"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C5C93E-04AD-470D-8978-754ABE53DF21}" type="slidenum">
              <a:rPr lang="en-IN" smtClean="0"/>
              <a:t>‹#›</a:t>
            </a:fld>
            <a:endParaRPr lang="en-IN"/>
          </a:p>
        </p:txBody>
      </p:sp>
    </p:spTree>
    <p:extLst>
      <p:ext uri="{BB962C8B-B14F-4D97-AF65-F5344CB8AC3E}">
        <p14:creationId xmlns:p14="http://schemas.microsoft.com/office/powerpoint/2010/main" val="308283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08866-E216-4E04-8816-5ED89DDA5DD4}"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5C93E-04AD-470D-8978-754ABE53DF2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964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3808866-E216-4E04-8816-5ED89DDA5DD4}" type="datetimeFigureOut">
              <a:rPr lang="en-IN" smtClean="0"/>
              <a:t>08-04-2024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DC5C93E-04AD-470D-8978-754ABE53DF2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90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808866-E216-4E04-8816-5ED89DDA5DD4}" type="datetimeFigureOut">
              <a:rPr lang="en-IN" smtClean="0"/>
              <a:t>08-04-2024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DC5C93E-04AD-470D-8978-754ABE53DF2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99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4664-EBE7-972E-75BF-9CA636BCD18F}"/>
              </a:ext>
            </a:extLst>
          </p:cNvPr>
          <p:cNvSpPr>
            <a:spLocks noGrp="1"/>
          </p:cNvSpPr>
          <p:nvPr>
            <p:ph type="ctrTitle"/>
          </p:nvPr>
        </p:nvSpPr>
        <p:spPr/>
        <p:txBody>
          <a:bodyPr/>
          <a:lstStyle/>
          <a:p>
            <a:r>
              <a:rPr lang="en-IN" dirty="0"/>
              <a:t>Job Role Prediction</a:t>
            </a:r>
          </a:p>
        </p:txBody>
      </p:sp>
      <p:sp>
        <p:nvSpPr>
          <p:cNvPr id="3" name="Subtitle 2">
            <a:extLst>
              <a:ext uri="{FF2B5EF4-FFF2-40B4-BE49-F238E27FC236}">
                <a16:creationId xmlns:a16="http://schemas.microsoft.com/office/drawing/2014/main" id="{0A0A379C-154C-0790-19E8-81FCD718D543}"/>
              </a:ext>
            </a:extLst>
          </p:cNvPr>
          <p:cNvSpPr>
            <a:spLocks noGrp="1"/>
          </p:cNvSpPr>
          <p:nvPr>
            <p:ph type="subTitle" idx="1"/>
          </p:nvPr>
        </p:nvSpPr>
        <p:spPr>
          <a:xfrm>
            <a:off x="7616858" y="4600280"/>
            <a:ext cx="3978111" cy="1366887"/>
          </a:xfrm>
        </p:spPr>
        <p:txBody>
          <a:bodyPr>
            <a:normAutofit fontScale="92500" lnSpcReduction="10000"/>
          </a:bodyPr>
          <a:lstStyle/>
          <a:p>
            <a:r>
              <a:rPr lang="en-IN" dirty="0"/>
              <a:t>Ananya Mathur </a:t>
            </a:r>
            <a:br>
              <a:rPr lang="en-IN" dirty="0"/>
            </a:br>
            <a:r>
              <a:rPr lang="en-IN" dirty="0"/>
              <a:t>500091437</a:t>
            </a:r>
            <a:br>
              <a:rPr lang="en-IN" dirty="0"/>
            </a:br>
            <a:r>
              <a:rPr lang="en-IN" dirty="0"/>
              <a:t>R2142210104</a:t>
            </a:r>
            <a:br>
              <a:rPr lang="en-IN" dirty="0"/>
            </a:br>
            <a:r>
              <a:rPr lang="en-IN" dirty="0"/>
              <a:t>Batch -1 AIML(H)</a:t>
            </a:r>
          </a:p>
        </p:txBody>
      </p:sp>
    </p:spTree>
    <p:extLst>
      <p:ext uri="{BB962C8B-B14F-4D97-AF65-F5344CB8AC3E}">
        <p14:creationId xmlns:p14="http://schemas.microsoft.com/office/powerpoint/2010/main" val="205336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DB1C-FBC9-5B51-B5E2-344A01A0DDA6}"/>
              </a:ext>
            </a:extLst>
          </p:cNvPr>
          <p:cNvSpPr>
            <a:spLocks noGrp="1"/>
          </p:cNvSpPr>
          <p:nvPr>
            <p:ph type="title"/>
          </p:nvPr>
        </p:nvSpPr>
        <p:spPr>
          <a:xfrm>
            <a:off x="255310" y="284549"/>
            <a:ext cx="5397629" cy="856095"/>
          </a:xfrm>
        </p:spPr>
        <p:txBody>
          <a:bodyPr>
            <a:normAutofit/>
          </a:bodyPr>
          <a:lstStyle/>
          <a:p>
            <a:r>
              <a:rPr lang="en-IN" dirty="0"/>
              <a:t>ABOUT THE PROJECT </a:t>
            </a:r>
          </a:p>
        </p:txBody>
      </p:sp>
      <p:sp>
        <p:nvSpPr>
          <p:cNvPr id="3" name="Content Placeholder 2">
            <a:extLst>
              <a:ext uri="{FF2B5EF4-FFF2-40B4-BE49-F238E27FC236}">
                <a16:creationId xmlns:a16="http://schemas.microsoft.com/office/drawing/2014/main" id="{F060A3C1-4375-7266-6CED-1CF452FFD8C8}"/>
              </a:ext>
            </a:extLst>
          </p:cNvPr>
          <p:cNvSpPr>
            <a:spLocks noGrp="1"/>
          </p:cNvSpPr>
          <p:nvPr>
            <p:ph idx="1"/>
          </p:nvPr>
        </p:nvSpPr>
        <p:spPr>
          <a:xfrm>
            <a:off x="509833" y="948266"/>
            <a:ext cx="10896599" cy="5245143"/>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The project involves building a resume prediction system using natural language processing (NLP) techniques and machine learning. Here's a description of the project:</a:t>
            </a:r>
          </a:p>
          <a:p>
            <a:pPr marL="0" indent="0">
              <a:buNone/>
            </a:pPr>
            <a:r>
              <a:rPr lang="en-US" sz="1400" b="1" u="sng" dirty="0">
                <a:latin typeface="Times New Roman" panose="02020603050405020304" pitchFamily="18" charset="0"/>
                <a:cs typeface="Times New Roman" panose="02020603050405020304" pitchFamily="18" charset="0"/>
              </a:rPr>
              <a:t>Objective: </a:t>
            </a:r>
            <a:r>
              <a:rPr lang="en-US" sz="1400" dirty="0">
                <a:latin typeface="Times New Roman" panose="02020603050405020304" pitchFamily="18" charset="0"/>
                <a:cs typeface="Times New Roman" panose="02020603050405020304" pitchFamily="18" charset="0"/>
              </a:rPr>
              <a:t>The main objective of the project is to predict job profiles based on the skills mentioned in a resume..</a:t>
            </a:r>
          </a:p>
          <a:p>
            <a:pPr marL="0" indent="0">
              <a:buNone/>
            </a:pPr>
            <a:r>
              <a:rPr lang="en-US" sz="1400" b="1" u="sng" dirty="0">
                <a:latin typeface="Times New Roman" panose="02020603050405020304" pitchFamily="18" charset="0"/>
                <a:cs typeface="Times New Roman" panose="02020603050405020304" pitchFamily="18" charset="0"/>
              </a:rPr>
              <a:t>Functionalities:</a:t>
            </a:r>
          </a:p>
          <a:p>
            <a:r>
              <a:rPr lang="en-US" sz="1400" dirty="0">
                <a:latin typeface="Times New Roman" panose="02020603050405020304" pitchFamily="18" charset="0"/>
                <a:cs typeface="Times New Roman" panose="02020603050405020304" pitchFamily="18" charset="0"/>
              </a:rPr>
              <a:t>User Interface: The project provides a user-friendly interface using </a:t>
            </a:r>
            <a:r>
              <a:rPr lang="en-US" sz="1400" dirty="0" err="1">
                <a:latin typeface="Times New Roman" panose="02020603050405020304" pitchFamily="18" charset="0"/>
                <a:cs typeface="Times New Roman" panose="02020603050405020304" pitchFamily="18" charset="0"/>
              </a:rPr>
              <a:t>tkinter</a:t>
            </a:r>
            <a:r>
              <a:rPr lang="en-US" sz="1400" dirty="0">
                <a:latin typeface="Times New Roman" panose="02020603050405020304" pitchFamily="18" charset="0"/>
                <a:cs typeface="Times New Roman" panose="02020603050405020304" pitchFamily="18" charset="0"/>
              </a:rPr>
              <a:t>, allowing users to input skills or keywords.</a:t>
            </a:r>
          </a:p>
          <a:p>
            <a:r>
              <a:rPr lang="en-US" sz="1400" dirty="0">
                <a:latin typeface="Times New Roman" panose="02020603050405020304" pitchFamily="18" charset="0"/>
                <a:cs typeface="Times New Roman" panose="02020603050405020304" pitchFamily="18" charset="0"/>
              </a:rPr>
              <a:t>Preprocessing: The input skills are preprocessed using techniques like tokenization and </a:t>
            </a:r>
            <a:r>
              <a:rPr lang="en-US" sz="1400" dirty="0" err="1">
                <a:latin typeface="Times New Roman" panose="02020603050405020304" pitchFamily="18" charset="0"/>
                <a:cs typeface="Times New Roman" panose="02020603050405020304" pitchFamily="18" charset="0"/>
              </a:rPr>
              <a:t>stopwords</a:t>
            </a:r>
            <a:r>
              <a:rPr lang="en-US" sz="1400" dirty="0">
                <a:latin typeface="Times New Roman" panose="02020603050405020304" pitchFamily="18" charset="0"/>
                <a:cs typeface="Times New Roman" panose="02020603050405020304" pitchFamily="18" charset="0"/>
              </a:rPr>
              <a:t> removal to clean the text data.</a:t>
            </a:r>
          </a:p>
          <a:p>
            <a:r>
              <a:rPr lang="en-US" sz="1400" dirty="0">
                <a:latin typeface="Times New Roman" panose="02020603050405020304" pitchFamily="18" charset="0"/>
                <a:cs typeface="Times New Roman" panose="02020603050405020304" pitchFamily="18" charset="0"/>
              </a:rPr>
              <a:t>Prediction: The preprocessed skills are then used to predict the job profile using a trained machine learning model. The models used are TF-IDF Vectorization and Support Vector Classifier </a:t>
            </a:r>
          </a:p>
          <a:p>
            <a:r>
              <a:rPr lang="en-US" sz="1400" dirty="0">
                <a:latin typeface="Times New Roman" panose="02020603050405020304" pitchFamily="18" charset="0"/>
                <a:cs typeface="Times New Roman" panose="02020603050405020304" pitchFamily="18" charset="0"/>
              </a:rPr>
              <a:t>Display Results: The predicted job profile and relevant information like the ATS score are displayed to the user.</a:t>
            </a:r>
          </a:p>
          <a:p>
            <a:r>
              <a:rPr lang="en-US" sz="1400" dirty="0">
                <a:latin typeface="Times New Roman" panose="02020603050405020304" pitchFamily="18" charset="0"/>
                <a:cs typeface="Times New Roman" panose="02020603050405020304" pitchFamily="18" charset="0"/>
              </a:rPr>
              <a:t>Training Data: The machine learning model is trained on a dataset containing resumes along with their associated job profiles. </a:t>
            </a:r>
          </a:p>
          <a:p>
            <a:pPr marL="0" indent="0">
              <a:buNone/>
            </a:pPr>
            <a:r>
              <a:rPr lang="en-US" sz="1400" b="1" u="sng" dirty="0">
                <a:latin typeface="Times New Roman" panose="02020603050405020304" pitchFamily="18" charset="0"/>
                <a:cs typeface="Times New Roman" panose="02020603050405020304" pitchFamily="18" charset="0"/>
              </a:rPr>
              <a:t>User Interaction</a:t>
            </a:r>
            <a:r>
              <a:rPr lang="en-US" sz="1400" dirty="0">
                <a:latin typeface="Times New Roman" panose="02020603050405020304" pitchFamily="18" charset="0"/>
                <a:cs typeface="Times New Roman" panose="02020603050405020304" pitchFamily="18" charset="0"/>
              </a:rPr>
              <a:t>: The system provides an interactive experience to users, allowing them to input skills and view predictions. This enhances usability and makes the system more intuitive for users.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12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B0E1-C9D7-7633-9454-376899E81AB9}"/>
              </a:ext>
            </a:extLst>
          </p:cNvPr>
          <p:cNvSpPr>
            <a:spLocks noGrp="1"/>
          </p:cNvSpPr>
          <p:nvPr>
            <p:ph type="title"/>
          </p:nvPr>
        </p:nvSpPr>
        <p:spPr>
          <a:xfrm>
            <a:off x="433485" y="342420"/>
            <a:ext cx="9603275" cy="1049235"/>
          </a:xfrm>
        </p:spPr>
        <p:txBody>
          <a:bodyPr/>
          <a:lstStyle/>
          <a:p>
            <a:r>
              <a:rPr lang="en-IN" dirty="0"/>
              <a:t>TF-IDF VECTORIZER AND Support Vector Machine</a:t>
            </a:r>
          </a:p>
        </p:txBody>
      </p:sp>
      <p:sp>
        <p:nvSpPr>
          <p:cNvPr id="3" name="Content Placeholder 2">
            <a:extLst>
              <a:ext uri="{FF2B5EF4-FFF2-40B4-BE49-F238E27FC236}">
                <a16:creationId xmlns:a16="http://schemas.microsoft.com/office/drawing/2014/main" id="{64416379-3336-94C9-BA0A-3E43572B6B3C}"/>
              </a:ext>
            </a:extLst>
          </p:cNvPr>
          <p:cNvSpPr>
            <a:spLocks noGrp="1"/>
          </p:cNvSpPr>
          <p:nvPr>
            <p:ph idx="1"/>
          </p:nvPr>
        </p:nvSpPr>
        <p:spPr>
          <a:xfrm>
            <a:off x="131827" y="2009543"/>
            <a:ext cx="5081195" cy="3450613"/>
          </a:xfrm>
        </p:spPr>
        <p:txBody>
          <a:bodyPr>
            <a:normAutofit/>
          </a:bodyPr>
          <a:lstStyle/>
          <a:p>
            <a:pPr marL="0" indent="0">
              <a:buNone/>
            </a:pPr>
            <a:r>
              <a:rPr lang="en-US" sz="1400" dirty="0"/>
              <a:t>Support Vector Machine (SVM) is a supervised machine learning algorithm used for classification and regression tasks. It works by finding the optimal hyperplane that best separates different classes in the feature space. SVM aims to maximize the margin between classes, making it robust to noise and effective in high-dimensional spaces. It can handle both linear and non-linear data through the use of kernel functions</a:t>
            </a:r>
            <a:endParaRPr lang="en-IN" sz="1400" dirty="0"/>
          </a:p>
        </p:txBody>
      </p:sp>
      <p:pic>
        <p:nvPicPr>
          <p:cNvPr id="5" name="Picture 4">
            <a:extLst>
              <a:ext uri="{FF2B5EF4-FFF2-40B4-BE49-F238E27FC236}">
                <a16:creationId xmlns:a16="http://schemas.microsoft.com/office/drawing/2014/main" id="{42B425B0-397C-A15A-8D2D-94F7AD6BAF4C}"/>
              </a:ext>
            </a:extLst>
          </p:cNvPr>
          <p:cNvPicPr>
            <a:picLocks noChangeAspect="1"/>
          </p:cNvPicPr>
          <p:nvPr/>
        </p:nvPicPr>
        <p:blipFill>
          <a:blip r:embed="rId2"/>
          <a:stretch>
            <a:fillRect/>
          </a:stretch>
        </p:blipFill>
        <p:spPr>
          <a:xfrm>
            <a:off x="915648" y="4108860"/>
            <a:ext cx="3293495" cy="2301680"/>
          </a:xfrm>
          <a:prstGeom prst="rect">
            <a:avLst/>
          </a:prstGeom>
        </p:spPr>
      </p:pic>
      <p:sp>
        <p:nvSpPr>
          <p:cNvPr id="9" name="TextBox 8">
            <a:extLst>
              <a:ext uri="{FF2B5EF4-FFF2-40B4-BE49-F238E27FC236}">
                <a16:creationId xmlns:a16="http://schemas.microsoft.com/office/drawing/2014/main" id="{1A69849F-16DA-0D79-551E-BA776D24FE79}"/>
              </a:ext>
            </a:extLst>
          </p:cNvPr>
          <p:cNvSpPr txBox="1"/>
          <p:nvPr/>
        </p:nvSpPr>
        <p:spPr>
          <a:xfrm>
            <a:off x="6461050" y="1743585"/>
            <a:ext cx="5407296" cy="2031325"/>
          </a:xfrm>
          <a:prstGeom prst="rect">
            <a:avLst/>
          </a:prstGeom>
          <a:noFill/>
        </p:spPr>
        <p:txBody>
          <a:bodyPr wrap="square">
            <a:spAutoFit/>
          </a:bodyPr>
          <a:lstStyle/>
          <a:p>
            <a:pPr marL="0" indent="0">
              <a:buNone/>
            </a:pPr>
            <a:endParaRPr lang="en-US" sz="1400" dirty="0"/>
          </a:p>
          <a:p>
            <a:pPr marL="0" indent="0">
              <a:buNone/>
            </a:pPr>
            <a:r>
              <a:rPr lang="en-US" sz="1400" dirty="0"/>
              <a:t>TF-IDF (Term Frequency-Inverse Document Frequency) vectorizer is a technique used in natural language processing for converting text documents into numerical representations. It calculates the importance of a word in a document relative to a collection of documents. TF-IDF assigns higher weights to words that are frequent in a document but rare across all documents, helping to capture the uniqueness of words in a document. This vectorizer is widely used in tasks such as text classification, information retrieval, and clustering.</a:t>
            </a:r>
            <a:endParaRPr lang="en-IN" sz="1400" dirty="0"/>
          </a:p>
        </p:txBody>
      </p:sp>
      <p:pic>
        <p:nvPicPr>
          <p:cNvPr id="11" name="Picture 10">
            <a:extLst>
              <a:ext uri="{FF2B5EF4-FFF2-40B4-BE49-F238E27FC236}">
                <a16:creationId xmlns:a16="http://schemas.microsoft.com/office/drawing/2014/main" id="{942A5953-6DAC-F8F7-85F6-579BB5EA0089}"/>
              </a:ext>
            </a:extLst>
          </p:cNvPr>
          <p:cNvPicPr>
            <a:picLocks noChangeAspect="1"/>
          </p:cNvPicPr>
          <p:nvPr/>
        </p:nvPicPr>
        <p:blipFill>
          <a:blip r:embed="rId3"/>
          <a:stretch>
            <a:fillRect/>
          </a:stretch>
        </p:blipFill>
        <p:spPr>
          <a:xfrm>
            <a:off x="7195221" y="4126841"/>
            <a:ext cx="3467616" cy="2283699"/>
          </a:xfrm>
          <a:prstGeom prst="rect">
            <a:avLst/>
          </a:prstGeom>
        </p:spPr>
      </p:pic>
    </p:spTree>
    <p:extLst>
      <p:ext uri="{BB962C8B-B14F-4D97-AF65-F5344CB8AC3E}">
        <p14:creationId xmlns:p14="http://schemas.microsoft.com/office/powerpoint/2010/main" val="409597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A6EC-FA61-4DE9-3306-B31110E2E74E}"/>
              </a:ext>
            </a:extLst>
          </p:cNvPr>
          <p:cNvSpPr>
            <a:spLocks noGrp="1"/>
          </p:cNvSpPr>
          <p:nvPr>
            <p:ph type="title"/>
          </p:nvPr>
        </p:nvSpPr>
        <p:spPr>
          <a:xfrm>
            <a:off x="2827893" y="2444783"/>
            <a:ext cx="11953336" cy="4870417"/>
          </a:xfrm>
        </p:spPr>
        <p:txBody>
          <a:bodyPr>
            <a:normAutofit/>
          </a:bodyPr>
          <a:lstStyle/>
          <a:p>
            <a:r>
              <a:rPr lang="en-IN" sz="6000" dirty="0"/>
              <a:t>THANKYOU</a:t>
            </a:r>
          </a:p>
        </p:txBody>
      </p:sp>
    </p:spTree>
    <p:extLst>
      <p:ext uri="{BB962C8B-B14F-4D97-AF65-F5344CB8AC3E}">
        <p14:creationId xmlns:p14="http://schemas.microsoft.com/office/powerpoint/2010/main" val="9518805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516</TotalTime>
  <Words>380</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Gill Sans MT</vt:lpstr>
      <vt:lpstr>Times New Roman</vt:lpstr>
      <vt:lpstr>Gallery</vt:lpstr>
      <vt:lpstr>Job Role Prediction</vt:lpstr>
      <vt:lpstr>ABOUT THE PROJECT </vt:lpstr>
      <vt:lpstr>TF-IDF VECTORIZER AND Support Vector Machine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Role Prediction</dc:title>
  <dc:creator>Ananya Mathur</dc:creator>
  <cp:lastModifiedBy>Ananya Mathur</cp:lastModifiedBy>
  <cp:revision>2</cp:revision>
  <dcterms:created xsi:type="dcterms:W3CDTF">2024-04-08T09:51:47Z</dcterms:created>
  <dcterms:modified xsi:type="dcterms:W3CDTF">2024-04-08T18:28:39Z</dcterms:modified>
</cp:coreProperties>
</file>