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0" r:id="rId19"/>
    <p:sldId id="281" r:id="rId20"/>
    <p:sldId id="267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85" d="100"/>
          <a:sy n="85" d="100"/>
        </p:scale>
        <p:origin x="126" y="84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sdn.microsoft.com/library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.NET and C#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blocks of .NET and your first C# application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12117" y="2171614"/>
            <a:ext cx="10439400" cy="354209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HelloWorld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World");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01067" y="759073"/>
            <a:ext cx="4067176" cy="1055608"/>
          </a:xfrm>
          <a:prstGeom prst="wedgeRoundRectCallout">
            <a:avLst>
              <a:gd name="adj1" fmla="val -4151"/>
              <a:gd name="adj2" fmla="val 95643"/>
              <a:gd name="adj3" fmla="val 16667"/>
            </a:avLst>
          </a:prstGeom>
          <a:solidFill>
            <a:schemeClr val="accent1">
              <a:alpha val="95000"/>
            </a:schemeClr>
          </a:solidFill>
          <a:ln w="19050">
            <a:solidFill>
              <a:schemeClr val="bg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Include the standard .NET namespace "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79317" y="754373"/>
            <a:ext cx="3527425" cy="1055608"/>
          </a:xfrm>
          <a:prstGeom prst="wedgeRoundRectCallout">
            <a:avLst>
              <a:gd name="adj1" fmla="val -98040"/>
              <a:gd name="adj2" fmla="val 162834"/>
              <a:gd name="adj3" fmla="val 16667"/>
            </a:avLst>
          </a:prstGeom>
          <a:solidFill>
            <a:schemeClr val="accent1">
              <a:alpha val="95000"/>
            </a:schemeClr>
          </a:solidFill>
          <a:ln w="19050">
            <a:solidFill>
              <a:schemeClr val="bg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Define a class called "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 sz="2800" noProof="1">
                <a:solidFill>
                  <a:srgbClr val="FFFFFF"/>
                </a:solidFill>
              </a:rPr>
              <a:t>"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814492" y="2348880"/>
            <a:ext cx="3527425" cy="1532334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chemeClr val="accent1">
              <a:alpha val="95000"/>
            </a:schemeClr>
          </a:solidFill>
          <a:ln w="19050">
            <a:solidFill>
              <a:schemeClr val="bg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Define </a:t>
            </a:r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method – the program entry point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936287" y="5163180"/>
            <a:ext cx="7153230" cy="1038602"/>
          </a:xfrm>
          <a:prstGeom prst="wedgeRoundRectCallout">
            <a:avLst>
              <a:gd name="adj1" fmla="val -37215"/>
              <a:gd name="adj2" fmla="val -79712"/>
              <a:gd name="adj3" fmla="val 16667"/>
            </a:avLst>
          </a:prstGeom>
          <a:solidFill>
            <a:schemeClr val="accent1">
              <a:alpha val="95000"/>
            </a:schemeClr>
          </a:solidFill>
          <a:ln w="19050">
            <a:solidFill>
              <a:schemeClr val="bg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 a text on the console by calling the method "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2800" dirty="0">
                <a:solidFill>
                  <a:srgbClr val="FFFFFF"/>
                </a:solidFill>
              </a:rPr>
              <a:t>" of the class "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22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69876" y="1916832"/>
            <a:ext cx="10213974" cy="354209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World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955676" y="3392822"/>
            <a:ext cx="8839200" cy="1752600"/>
          </a:xfrm>
          <a:prstGeom prst="rect">
            <a:avLst/>
          </a:prstGeom>
          <a:solidFill>
            <a:schemeClr val="bg1">
              <a:lumMod val="50000"/>
              <a:lumOff val="50000"/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384676" y="2337214"/>
            <a:ext cx="3657600" cy="1055608"/>
          </a:xfrm>
          <a:prstGeom prst="wedgeRoundRectCallout">
            <a:avLst>
              <a:gd name="adj1" fmla="val -141522"/>
              <a:gd name="adj2" fmla="val 42383"/>
              <a:gd name="adj3" fmla="val 16667"/>
            </a:avLst>
          </a:prstGeom>
          <a:solidFill>
            <a:schemeClr val="accent1">
              <a:alpha val="95000"/>
            </a:schemeClr>
          </a:solidFill>
          <a:ln w="19050">
            <a:solidFill>
              <a:schemeClr val="bg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FFFF"/>
                </a:solidFill>
              </a:rPr>
              <a:t> symbol should be alone on a new line.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852319" y="5067363"/>
            <a:ext cx="4628357" cy="1075136"/>
          </a:xfrm>
          <a:prstGeom prst="wedgeRoundRectCallout">
            <a:avLst>
              <a:gd name="adj1" fmla="val -37389"/>
              <a:gd name="adj2" fmla="val -79761"/>
              <a:gd name="adj3" fmla="val 16667"/>
            </a:avLst>
          </a:prstGeom>
          <a:solidFill>
            <a:schemeClr val="accent1">
              <a:alpha val="95000"/>
            </a:schemeClr>
          </a:solidFill>
          <a:ln w="19050">
            <a:solidFill>
              <a:schemeClr val="bg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block after the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FFFF"/>
                </a:solidFill>
              </a:rPr>
              <a:t> symbol should be indented by a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en-US" sz="2800" dirty="0">
                <a:solidFill>
                  <a:srgbClr val="FFFFFF"/>
                </a:solidFill>
              </a:rPr>
              <a:t>.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2150400" y="5069222"/>
            <a:ext cx="4436268" cy="1075135"/>
          </a:xfrm>
          <a:prstGeom prst="wedgeRoundRectCallout">
            <a:avLst>
              <a:gd name="adj1" fmla="val -60605"/>
              <a:gd name="adj2" fmla="val -39717"/>
              <a:gd name="adj3" fmla="val 16667"/>
            </a:avLst>
          </a:prstGeom>
          <a:solidFill>
            <a:schemeClr val="accent1">
              <a:alpha val="95000"/>
            </a:schemeClr>
          </a:solidFill>
          <a:ln w="19050">
            <a:solidFill>
              <a:schemeClr val="bg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FFFFFF"/>
                </a:solidFill>
              </a:rPr>
              <a:t> symbol should be under the corresponding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FFFF"/>
                </a:solidFill>
              </a:rPr>
              <a:t>.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4087689" y="741328"/>
            <a:ext cx="5868987" cy="1055608"/>
          </a:xfrm>
          <a:prstGeom prst="wedgeRoundRectCallout">
            <a:avLst>
              <a:gd name="adj1" fmla="val -55249"/>
              <a:gd name="adj2" fmla="val 142984"/>
              <a:gd name="adj3" fmla="val 16667"/>
            </a:avLst>
          </a:prstGeom>
          <a:solidFill>
            <a:schemeClr val="accent1">
              <a:alpha val="95000"/>
            </a:schemeClr>
          </a:solidFill>
          <a:ln w="19050">
            <a:solidFill>
              <a:schemeClr val="bg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names should use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PascalCase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and start with a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CAPITAL</a:t>
            </a:r>
            <a:r>
              <a:rPr lang="en-US" sz="2800" dirty="0">
                <a:solidFill>
                  <a:srgbClr val="FFFFFF"/>
                </a:solidFill>
              </a:rPr>
              <a:t> letter.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/>
              <a:t>Development tool 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4532" y="4509120"/>
            <a:ext cx="4520711" cy="1274637"/>
          </a:xfrm>
          <a:prstGeom prst="roundRect">
            <a:avLst>
              <a:gd name="adj" fmla="val 5960"/>
            </a:avLst>
          </a:prstGeom>
          <a:ln w="6350">
            <a:solidFill>
              <a:srgbClr val="00B0F0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69203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and projects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Visual Studio </a:t>
            </a:r>
            <a:r>
              <a:rPr lang="en-US" dirty="0">
                <a:solidFill>
                  <a:schemeClr val="accent2"/>
                </a:solidFill>
              </a:rPr>
              <a:t>blank solution</a:t>
            </a:r>
          </a:p>
          <a:p>
            <a:pPr lvl="1"/>
            <a:r>
              <a:rPr lang="en-US" dirty="0"/>
              <a:t>Solution with no projects in it</a:t>
            </a:r>
          </a:p>
          <a:p>
            <a:pPr lvl="1"/>
            <a:r>
              <a:rPr lang="en-US" dirty="0"/>
              <a:t>Projects to be added later</a:t>
            </a:r>
          </a:p>
          <a:p>
            <a:endParaRPr lang="en-US" dirty="0"/>
          </a:p>
          <a:p>
            <a:r>
              <a:rPr lang="en-US" dirty="0"/>
              <a:t>Why we need a blank</a:t>
            </a:r>
            <a:br>
              <a:rPr lang="en-US" dirty="0"/>
            </a:br>
            <a:r>
              <a:rPr lang="en-US" dirty="0"/>
              <a:t>solution in Visual Studio?</a:t>
            </a:r>
          </a:p>
          <a:p>
            <a:pPr lvl="1"/>
            <a:r>
              <a:rPr lang="en-US" dirty="0"/>
              <a:t>First </a:t>
            </a:r>
            <a:r>
              <a:rPr lang="en-US" dirty="0">
                <a:solidFill>
                  <a:schemeClr val="accent2"/>
                </a:solidFill>
              </a:rPr>
              <a:t>create a blank solution </a:t>
            </a:r>
            <a:r>
              <a:rPr lang="en-US" dirty="0"/>
              <a:t>for your homework</a:t>
            </a:r>
          </a:p>
          <a:p>
            <a:pPr lvl="1"/>
            <a:r>
              <a:rPr lang="en-US" dirty="0"/>
              <a:t>Then </a:t>
            </a:r>
            <a:r>
              <a:rPr lang="en-US" dirty="0">
                <a:solidFill>
                  <a:schemeClr val="accent2"/>
                </a:solidFill>
              </a:rPr>
              <a:t>create a project </a:t>
            </a:r>
            <a:r>
              <a:rPr lang="en-US" dirty="0"/>
              <a:t>for each assignment from the homework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764704"/>
            <a:ext cx="3133128" cy="32741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443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C# application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598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documentation you need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0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of all classes and their functionality</a:t>
            </a:r>
          </a:p>
          <a:p>
            <a:pPr lvl="1"/>
            <a:r>
              <a:rPr lang="en-US" dirty="0"/>
              <a:t>With descriptions of all methods, properties, events, etc.</a:t>
            </a:r>
          </a:p>
          <a:p>
            <a:pPr lvl="1"/>
            <a:r>
              <a:rPr lang="en-US" dirty="0"/>
              <a:t>With code examples</a:t>
            </a:r>
          </a:p>
          <a:p>
            <a:pPr lvl="1"/>
            <a:r>
              <a:rPr lang="en-US" dirty="0"/>
              <a:t>For all Microsoft technologies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MSDN Library is available at</a:t>
            </a:r>
            <a:br>
              <a:rPr lang="en-US" dirty="0"/>
            </a:b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msdn.microsoft.com/library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00" y="3078020"/>
            <a:ext cx="4697043" cy="32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6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74" y="1700808"/>
            <a:ext cx="10560270" cy="48738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181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Framework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679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Framework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programs (CLR)</a:t>
            </a:r>
          </a:p>
          <a:p>
            <a:r>
              <a:rPr lang="en-US" dirty="0"/>
              <a:t>Powerful library of classes (FCL)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execution engine for 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18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.NET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983" y="1601119"/>
            <a:ext cx="10360501" cy="4462272"/>
          </a:xfrm>
        </p:spPr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31320" y="2204864"/>
            <a:ext cx="10590372" cy="4267944"/>
            <a:chOff x="989012" y="1799426"/>
            <a:chExt cx="11026268" cy="4601374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989012" y="5854427"/>
              <a:ext cx="8675533" cy="546373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System (Windows / Linux)</a:t>
              </a:r>
            </a:p>
          </p:txBody>
        </p:sp>
        <p:sp>
          <p:nvSpPr>
            <p:cNvPr id="5" name="AutoShape 21"/>
            <p:cNvSpPr>
              <a:spLocks/>
            </p:cNvSpPr>
            <p:nvPr/>
          </p:nvSpPr>
          <p:spPr bwMode="auto">
            <a:xfrm>
              <a:off x="9874278" y="2420016"/>
              <a:ext cx="345939" cy="2556022"/>
            </a:xfrm>
            <a:prstGeom prst="rightBrace">
              <a:avLst>
                <a:gd name="adj1" fmla="val 36330"/>
                <a:gd name="adj2" fmla="val 50000"/>
              </a:avLst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10200071" y="3398689"/>
              <a:ext cx="841838" cy="579646"/>
            </a:xfrm>
            <a:prstGeom prst="rect">
              <a:avLst/>
            </a:prstGeom>
          </p:spPr>
          <p:txBody>
            <a:bodyPr/>
            <a:lstStyle/>
            <a:p>
              <a:pPr marL="282575" indent="-282575" eaLnBrk="0" hangingPunct="0">
                <a:lnSpc>
                  <a:spcPts val="38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sz="28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FCL</a:t>
              </a:r>
              <a:endParaRPr lang="bg-BG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AutoShape 23"/>
            <p:cNvSpPr>
              <a:spLocks/>
            </p:cNvSpPr>
            <p:nvPr/>
          </p:nvSpPr>
          <p:spPr bwMode="auto">
            <a:xfrm>
              <a:off x="9883145" y="5018568"/>
              <a:ext cx="304800" cy="574158"/>
            </a:xfrm>
            <a:prstGeom prst="rightBrace">
              <a:avLst>
                <a:gd name="adj1" fmla="val 14280"/>
                <a:gd name="adj2" fmla="val 50000"/>
              </a:avLst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10178253" y="4998190"/>
              <a:ext cx="904415" cy="579646"/>
            </a:xfrm>
            <a:prstGeom prst="rect">
              <a:avLst/>
            </a:prstGeom>
          </p:spPr>
          <p:txBody>
            <a:bodyPr/>
            <a:lstStyle/>
            <a:p>
              <a:pPr marL="282575" indent="-282575" eaLnBrk="0" hangingPunct="0">
                <a:lnSpc>
                  <a:spcPts val="38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sz="28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CLR</a:t>
              </a:r>
              <a:endParaRPr lang="bg-BG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AutoShape 23"/>
            <p:cNvSpPr>
              <a:spLocks/>
            </p:cNvSpPr>
            <p:nvPr/>
          </p:nvSpPr>
          <p:spPr bwMode="auto">
            <a:xfrm>
              <a:off x="9883145" y="1840370"/>
              <a:ext cx="304800" cy="513052"/>
            </a:xfrm>
            <a:prstGeom prst="rightBrace">
              <a:avLst>
                <a:gd name="adj1" fmla="val 14280"/>
                <a:gd name="adj2" fmla="val 50000"/>
              </a:avLst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10178253" y="1799426"/>
              <a:ext cx="1837027" cy="579646"/>
            </a:xfrm>
            <a:prstGeom prst="rect">
              <a:avLst/>
            </a:prstGeom>
          </p:spPr>
          <p:txBody>
            <a:bodyPr/>
            <a:lstStyle/>
            <a:p>
              <a:pPr marL="282575" indent="-282575" eaLnBrk="0" hangingPunct="0">
                <a:lnSpc>
                  <a:spcPts val="38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sz="2800" b="1" noProof="1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Languages</a:t>
              </a:r>
            </a:p>
          </p:txBody>
        </p:sp>
        <p:sp>
          <p:nvSpPr>
            <p:cNvPr id="11" name="AutoShape 23"/>
            <p:cNvSpPr>
              <a:spLocks/>
            </p:cNvSpPr>
            <p:nvPr/>
          </p:nvSpPr>
          <p:spPr bwMode="auto">
            <a:xfrm>
              <a:off x="9874278" y="5629256"/>
              <a:ext cx="304800" cy="574158"/>
            </a:xfrm>
            <a:prstGeom prst="rightBrace">
              <a:avLst>
                <a:gd name="adj1" fmla="val 14280"/>
                <a:gd name="adj2" fmla="val 50000"/>
              </a:avLst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10169386" y="5608878"/>
              <a:ext cx="904415" cy="579646"/>
            </a:xfrm>
            <a:prstGeom prst="rect">
              <a:avLst/>
            </a:prstGeom>
          </p:spPr>
          <p:txBody>
            <a:bodyPr/>
            <a:lstStyle/>
            <a:p>
              <a:pPr marL="282575" indent="-282575" eaLnBrk="0" hangingPunct="0">
                <a:lnSpc>
                  <a:spcPts val="38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sz="28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</a:t>
              </a:r>
              <a:endParaRPr lang="bg-BG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89013" y="5247008"/>
              <a:ext cx="8675532" cy="54637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Runtime (CLR) + DLR (for Dynamic Languages)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89013" y="4700635"/>
              <a:ext cx="8675532" cy="4853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Library (BCL) – I/O, Threading, Collections, Strings, …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989012" y="4154263"/>
              <a:ext cx="8675533" cy="4853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Entity Framework, LINQ, XML (Data Tier)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989013" y="2616542"/>
              <a:ext cx="2079040" cy="1476170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400"/>
                </a:lnSpc>
                <a:spcBef>
                  <a:spcPts val="600"/>
                </a:spcBef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MVC, Web Forms,</a:t>
              </a:r>
              <a:b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API, </a:t>
              </a:r>
              <a:r>
                <a:rPr lang="en-US" sz="1800" b="1" i="1" noProof="1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SignalR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3129043" y="3607387"/>
              <a:ext cx="6546768" cy="4853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WCF, </a:t>
              </a:r>
              <a: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WWF (Communication / Workflow Tier)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3129043" y="2612987"/>
              <a:ext cx="1256419" cy="917590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 &amp;</a:t>
              </a:r>
              <a:b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XAML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40023" y="2618926"/>
              <a:ext cx="1720459" cy="917590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  <a:b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Store Apps</a:t>
              </a: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6215042" y="2612987"/>
              <a:ext cx="1655110" cy="917590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  <a:b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7924711" y="2612987"/>
              <a:ext cx="1739834" cy="917590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Silverlight,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WP7 / WP8</a:t>
              </a: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989013" y="2075714"/>
              <a:ext cx="685799" cy="4853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1726949" y="2075714"/>
              <a:ext cx="1341104" cy="4853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129042" y="2075714"/>
              <a:ext cx="2051189" cy="4853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Managed C++</a:t>
              </a:r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5241220" y="2075714"/>
              <a:ext cx="776992" cy="4853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6079201" y="2075714"/>
              <a:ext cx="1310611" cy="4853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Python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450801" y="2065031"/>
              <a:ext cx="1213613" cy="4853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8725403" y="2057400"/>
              <a:ext cx="939142" cy="4853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60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hart of .NET framework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535515"/>
          </a:xfrm>
        </p:spPr>
        <p:txBody>
          <a:bodyPr/>
          <a:lstStyle/>
          <a:p>
            <a:r>
              <a:rPr lang="en-US" dirty="0"/>
              <a:t>Common Language Runtime (CLR)</a:t>
            </a:r>
          </a:p>
          <a:p>
            <a:pPr lvl="1"/>
            <a:r>
              <a:rPr lang="en-US" dirty="0"/>
              <a:t>Managed execution environment (virtual machine)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languages 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type safety and security</a:t>
            </a:r>
          </a:p>
        </p:txBody>
      </p:sp>
    </p:spTree>
    <p:extLst>
      <p:ext uri="{BB962C8B-B14F-4D97-AF65-F5344CB8AC3E}">
        <p14:creationId xmlns:p14="http://schemas.microsoft.com/office/powerpoint/2010/main" val="118737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Class Library (FCL)</a:t>
            </a:r>
            <a:br>
              <a:rPr lang="en-US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788" y="1498600"/>
            <a:ext cx="10049200" cy="5026744"/>
          </a:xfrm>
        </p:spPr>
        <p:txBody>
          <a:bodyPr>
            <a:normAutofit/>
          </a:bodyPr>
          <a:lstStyle/>
          <a:p>
            <a:r>
              <a:rPr lang="en-US" dirty="0"/>
              <a:t>Provides basic classes for developers:</a:t>
            </a:r>
          </a:p>
          <a:p>
            <a:pPr lvl="1"/>
            <a:r>
              <a:rPr lang="en-US" dirty="0"/>
              <a:t>Console applications</a:t>
            </a:r>
          </a:p>
          <a:p>
            <a:pPr lvl="1"/>
            <a:r>
              <a:rPr lang="en-US" dirty="0"/>
              <a:t>Web applications and web services</a:t>
            </a:r>
          </a:p>
          <a:p>
            <a:pPr lvl="1"/>
            <a:r>
              <a:rPr lang="en-US" dirty="0"/>
              <a:t>XAML, WPF, Silverlight rich-media applications</a:t>
            </a:r>
          </a:p>
          <a:p>
            <a:pPr lvl="1"/>
            <a:r>
              <a:rPr lang="en-US" dirty="0"/>
              <a:t>Windows Forms and WPF GUI applications</a:t>
            </a:r>
          </a:p>
          <a:p>
            <a:pPr lvl="1"/>
            <a:r>
              <a:rPr lang="en-US" dirty="0"/>
              <a:t>Windows Store applications</a:t>
            </a:r>
          </a:p>
          <a:p>
            <a:pPr lvl="1"/>
            <a:r>
              <a:rPr lang="en-US" dirty="0"/>
              <a:t>Database applications</a:t>
            </a:r>
          </a:p>
          <a:p>
            <a:pPr lvl="1"/>
            <a:r>
              <a:rPr lang="en-US" dirty="0"/>
              <a:t>Applications for mobile devices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3576" y="4869160"/>
            <a:ext cx="4045808" cy="1251457"/>
          </a:xfrm>
          <a:prstGeom prst="roundRect">
            <a:avLst>
              <a:gd name="adj" fmla="val 2490"/>
            </a:avLst>
          </a:prstGeom>
        </p:spPr>
      </p:pic>
    </p:spTree>
    <p:extLst>
      <p:ext uri="{BB962C8B-B14F-4D97-AF65-F5344CB8AC3E}">
        <p14:creationId xmlns:p14="http://schemas.microsoft.com/office/powerpoint/2010/main" val="178301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first .NET application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13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dirty="0"/>
              <a:t>C# is a modern 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dirty="0"/>
              <a:t>A syntax that allows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dirty="0"/>
              <a:t>Object-oriented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dirty="0"/>
              <a:t>Functional programming features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076" y="3509766"/>
            <a:ext cx="2857500" cy="2857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160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C# application 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218884" y="1720840"/>
            <a:ext cx="10360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/>
              <a:t>using System;</a:t>
            </a:r>
          </a:p>
          <a:p>
            <a:endParaRPr lang="en-US" noProof="1"/>
          </a:p>
          <a:p>
            <a:r>
              <a:rPr lang="en-US" noProof="1"/>
              <a:t>class HelloWorld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  static void Main()</a:t>
            </a:r>
          </a:p>
          <a:p>
            <a:r>
              <a:rPr lang="en-US" noProof="1"/>
              <a:t>     {</a:t>
            </a:r>
          </a:p>
          <a:p>
            <a:r>
              <a:rPr lang="en-US" noProof="1"/>
              <a:t>          Console.WriteLine("Hello, World");</a:t>
            </a:r>
          </a:p>
          <a:p>
            <a:r>
              <a:rPr lang="en-US" noProof="1"/>
              <a:t>     }</a:t>
            </a:r>
          </a:p>
          <a:p>
            <a:r>
              <a:rPr lang="en-US" noProof="1"/>
              <a:t>}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1851608"/>
            <a:ext cx="4196731" cy="31547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725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508</TotalTime>
  <Words>591</Words>
  <Application>Microsoft Office PowerPoint</Application>
  <PresentationFormat>Custom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Tech 16x9</vt:lpstr>
      <vt:lpstr>Introduction to .NET and C#</vt:lpstr>
      <vt:lpstr>What is .NET Framework</vt:lpstr>
      <vt:lpstr>What is .NET Framework</vt:lpstr>
      <vt:lpstr>Building blocks of .NET</vt:lpstr>
      <vt:lpstr>The hart of .NET framework</vt:lpstr>
      <vt:lpstr>Framework Class Library (FCL) </vt:lpstr>
      <vt:lpstr>C#</vt:lpstr>
      <vt:lpstr>What is C#</vt:lpstr>
      <vt:lpstr>Your first C# application </vt:lpstr>
      <vt:lpstr>PowerPoint Presentation</vt:lpstr>
      <vt:lpstr>PowerPoint Presentation</vt:lpstr>
      <vt:lpstr>Visual Studio</vt:lpstr>
      <vt:lpstr>Solutions and projects</vt:lpstr>
      <vt:lpstr>Your first C# application</vt:lpstr>
      <vt:lpstr>MSDN Library</vt:lpstr>
      <vt:lpstr>MSDN Library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in .NET</dc:title>
  <dc:creator>Стамо Петков</dc:creator>
  <cp:lastModifiedBy>Стамо Петков</cp:lastModifiedBy>
  <cp:revision>25</cp:revision>
  <dcterms:created xsi:type="dcterms:W3CDTF">2017-03-03T14:17:31Z</dcterms:created>
  <dcterms:modified xsi:type="dcterms:W3CDTF">2017-03-04T00:41:17Z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