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3" r:id="rId15"/>
    <p:sldId id="297" r:id="rId16"/>
    <p:sldId id="298" r:id="rId17"/>
    <p:sldId id="278" r:id="rId18"/>
    <p:sldId id="277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9" r:id="rId37"/>
    <p:sldId id="300" r:id="rId38"/>
    <p:sldId id="267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3" d="100"/>
          <a:sy n="83" d="100"/>
        </p:scale>
        <p:origin x="66" y="90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Variables, operators, expressions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/>
          <a:lstStyle/>
          <a:p>
            <a:r>
              <a:rPr lang="en-US" dirty="0"/>
              <a:t>Object and dynamic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5112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object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dynamic type</a:t>
            </a:r>
            <a:r>
              <a:rPr lang="en-US" dirty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behaves like type object in most circumstances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expressions of type dynamic are not resolved or type checked by the compiler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exists only at compile time, not at run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… a kitten dies every time you use dynamic</a:t>
            </a:r>
            <a:endParaRPr lang="bg-BG" dirty="0"/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836712"/>
            <a:ext cx="2793552" cy="272947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types are instances of the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System.Nullable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structure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Wrapper around the </a:t>
            </a:r>
            <a:r>
              <a:rPr lang="en-US" dirty="0">
                <a:solidFill>
                  <a:schemeClr val="accent1"/>
                </a:solidFill>
              </a:rPr>
              <a:t>primitive types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double?</a:t>
            </a:r>
            <a:r>
              <a:rPr lang="en-US" dirty="0">
                <a:solidFill>
                  <a:srgbClr val="EBFFD2"/>
                </a:solidFill>
              </a:rPr>
              <a:t>, etc.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type can represent the normal range of values for its underlying value type, plus an additional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value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dealing with </a:t>
            </a:r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databases</a:t>
            </a:r>
            <a:r>
              <a:rPr lang="en-US" dirty="0"/>
              <a:t> or other structures that have default value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2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Implicit  type conversion</a:t>
            </a:r>
          </a:p>
          <a:p>
            <a:pPr lvl="1"/>
            <a:r>
              <a:rPr lang="en-US" dirty="0"/>
              <a:t>Automatic conversion of value of one data type to value of another data type</a:t>
            </a:r>
          </a:p>
          <a:p>
            <a:pPr lvl="1"/>
            <a:r>
              <a:rPr lang="en-US" dirty="0"/>
              <a:t>Allowed when no loss of data is possible</a:t>
            </a:r>
          </a:p>
          <a:p>
            <a:pPr lvl="1"/>
            <a:r>
              <a:rPr lang="en-US" dirty="0"/>
              <a:t>"Larger" types can implicitly take values of smaller "types"</a:t>
            </a:r>
          </a:p>
          <a:p>
            <a:pPr lvl="1"/>
            <a:r>
              <a:rPr lang="en-US" dirty="0"/>
              <a:t>Example: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41034" y="4797152"/>
            <a:ext cx="8716198" cy="96436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8685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Explicit type conversion</a:t>
            </a:r>
          </a:p>
          <a:p>
            <a:pPr lvl="1"/>
            <a:r>
              <a:rPr lang="en-US" dirty="0"/>
              <a:t>Manual conversion of a value of one data type to a value of another data type</a:t>
            </a:r>
          </a:p>
          <a:p>
            <a:pPr lvl="1"/>
            <a:r>
              <a:rPr lang="en-US" dirty="0"/>
              <a:t>Allowed only explicitly by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operator</a:t>
            </a:r>
          </a:p>
          <a:p>
            <a:pPr lvl="1"/>
            <a:r>
              <a:rPr lang="en-US" dirty="0"/>
              <a:t>Required when there is a possibility of loss of data or precision</a:t>
            </a:r>
          </a:p>
          <a:p>
            <a:pPr lvl="1"/>
            <a:r>
              <a:rPr lang="en-US" dirty="0"/>
              <a:t>Example: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7134" y="4797152"/>
            <a:ext cx="8783998" cy="96436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 // explicit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4608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64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keep data in the computer memory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be changed at run-time</a:t>
            </a:r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Change the stored information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1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characteristics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variable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Type (of stored data)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Type: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Value: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14492" y="1601806"/>
            <a:ext cx="3660945" cy="3962082"/>
            <a:chOff x="7408481" y="2007624"/>
            <a:chExt cx="3432345" cy="35150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8481" y="2696309"/>
              <a:ext cx="3432345" cy="257273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0930895">
              <a:off x="8691649" y="3148061"/>
              <a:ext cx="437646" cy="62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197121">
              <a:off x="9557517" y="4894649"/>
              <a:ext cx="966669" cy="62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206799">
              <a:off x="8286467" y="2007624"/>
              <a:ext cx="2024716" cy="62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"</a:t>
            </a:r>
          </a:p>
          <a:p>
            <a:r>
              <a:rPr lang="en-US" dirty="0"/>
              <a:t>Examples: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C# keyword (like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and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have a </a:t>
            </a:r>
            <a:r>
              <a:rPr lang="en-US" dirty="0">
                <a:solidFill>
                  <a:schemeClr val="accent1"/>
                </a:solidFill>
              </a:rPr>
              <a:t>descriptive name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/>
              <a:t>, not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dasfas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p17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In C# small letters are considered different</a:t>
            </a:r>
            <a:br>
              <a:rPr lang="en-US" dirty="0"/>
            </a:br>
            <a:r>
              <a:rPr lang="en-US" dirty="0"/>
              <a:t>than the capital letters (</a:t>
            </a:r>
            <a:r>
              <a:rPr lang="en-US" dirty="0">
                <a:solidFill>
                  <a:schemeClr val="accent1"/>
                </a:solidFill>
              </a:rPr>
              <a:t>case sensitivity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268760"/>
            <a:ext cx="4220327" cy="28052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74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Means "to assign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initial value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variable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2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66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Literals</a:t>
            </a:r>
            <a:r>
              <a:rPr lang="en-US" dirty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Representations of values in the source code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several types of literals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literal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86" y="1340768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14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2708920"/>
            <a:ext cx="8938472" cy="2764335"/>
          </a:xfrm>
        </p:spPr>
        <p:txBody>
          <a:bodyPr/>
          <a:lstStyle/>
          <a:p>
            <a:r>
              <a:rPr lang="en-US" dirty="0"/>
              <a:t>Types and Variables Demo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781051"/>
            <a:ext cx="381000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83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25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  <a:endParaRPr lang="bg-BG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41884" y="1498600"/>
            <a:ext cx="9936447" cy="50861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pPr lvl="1"/>
            <a:r>
              <a:rPr lang="en-US" dirty="0"/>
              <a:t>Example of operators: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accent1"/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>
                <a:solidFill>
                  <a:schemeClr val="accent1"/>
                </a:solidFill>
              </a:rPr>
              <a:t>Expressions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sequences of operators and operands that are evaluated to a single value, e.g.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170" y="3395330"/>
            <a:ext cx="2060550" cy="461665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51682" y="2426858"/>
            <a:ext cx="2088929" cy="877982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Operator "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75682" y="4005064"/>
            <a:ext cx="1944849" cy="798057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Operator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endParaRPr lang="en-US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graphicFrame>
        <p:nvGraphicFramePr>
          <p:cNvPr id="4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218303"/>
              </p:ext>
            </p:extLst>
          </p:nvPr>
        </p:nvGraphicFramePr>
        <p:xfrm>
          <a:off x="1269876" y="1556792"/>
          <a:ext cx="10515733" cy="5004706"/>
        </p:xfrm>
        <a:graphic>
          <a:graphicData uri="http://schemas.openxmlformats.org/drawingml/2006/table">
            <a:tbl>
              <a:tblPr/>
              <a:tblGrid>
                <a:gridCol w="446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0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2562"/>
              </p:ext>
            </p:extLst>
          </p:nvPr>
        </p:nvGraphicFramePr>
        <p:xfrm>
          <a:off x="1426256" y="1501955"/>
          <a:ext cx="10153128" cy="5233416"/>
        </p:xfrm>
        <a:graphic>
          <a:graphicData uri="http://schemas.openxmlformats.org/drawingml/2006/table">
            <a:tbl>
              <a:tblPr/>
              <a:tblGrid>
                <a:gridCol w="292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6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postfix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1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4941168"/>
            <a:ext cx="10360501" cy="1222900"/>
          </a:xfrm>
        </p:spPr>
        <p:txBody>
          <a:bodyPr/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accent1"/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55783"/>
              </p:ext>
            </p:extLst>
          </p:nvPr>
        </p:nvGraphicFramePr>
        <p:xfrm>
          <a:off x="1413019" y="1628800"/>
          <a:ext cx="9972228" cy="2909683"/>
        </p:xfrm>
        <a:graphic>
          <a:graphicData uri="http://schemas.openxmlformats.org/drawingml/2006/table">
            <a:tbl>
              <a:tblPr/>
              <a:tblGrid>
                <a:gridCol w="286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3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5328591"/>
          </a:xfrm>
        </p:spPr>
        <p:txBody>
          <a:bodyPr>
            <a:normAutofit fontScale="92500"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 or exception</a:t>
            </a:r>
          </a:p>
          <a:p>
            <a:r>
              <a:rPr lang="en-US" dirty="0"/>
              <a:t>Division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real numbers returns real number 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/>
              <a:t> or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division of integers</a:t>
            </a:r>
          </a:p>
          <a:p>
            <a:r>
              <a:rPr lang="en-US" dirty="0"/>
              <a:t>The special addition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variable</a:t>
            </a:r>
          </a:p>
          <a:p>
            <a:r>
              <a:rPr lang="en-US" dirty="0"/>
              <a:t>Beware of Integer Division!!!</a:t>
            </a:r>
          </a:p>
          <a:p>
            <a:pPr lvl="1"/>
            <a:r>
              <a:rPr lang="en-US" dirty="0"/>
              <a:t>When you divide two integers, the result is always an integer.</a:t>
            </a:r>
          </a:p>
          <a:p>
            <a:pPr lvl="1"/>
            <a:r>
              <a:rPr lang="en-US" dirty="0"/>
              <a:t>To determine the remainder use the remainder operator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Cast the dividend or divisor  to type </a:t>
            </a:r>
            <a:r>
              <a:rPr lang="en-US" b="1" dirty="0">
                <a:solidFill>
                  <a:schemeClr val="accent1"/>
                </a:solidFill>
              </a:rPr>
              <a:t>float</a:t>
            </a:r>
            <a:r>
              <a:rPr lang="en-US" dirty="0"/>
              <a:t> or </a:t>
            </a:r>
            <a:r>
              <a:rPr lang="en-US" b="1" dirty="0">
                <a:solidFill>
                  <a:schemeClr val="accent1"/>
                </a:solidFill>
              </a:rPr>
              <a:t>double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9921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Logical operators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take </a:t>
            </a:r>
            <a:r>
              <a:rPr lang="en-US" dirty="0" err="1"/>
              <a:t>boolean</a:t>
            </a:r>
            <a:r>
              <a:rPr lang="en-US" dirty="0"/>
              <a:t> operands and return </a:t>
            </a:r>
            <a:r>
              <a:rPr lang="en-US" dirty="0" err="1"/>
              <a:t>boolean</a:t>
            </a:r>
            <a:r>
              <a:rPr lang="en-US" dirty="0"/>
              <a:t>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/>
              <a:t>Behavior of the operators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==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==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18545"/>
              </p:ext>
            </p:extLst>
          </p:nvPr>
        </p:nvGraphicFramePr>
        <p:xfrm>
          <a:off x="2349996" y="4077072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539825" cy="446227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Comparison operators are used to compare variables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Assignment operators are used to assign a value to a variable 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2132856"/>
            <a:ext cx="2564889" cy="32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(C# keyword or .NET type)</a:t>
            </a: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Size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(how much memory is used)</a:t>
            </a: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Default value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(Int32), </a:t>
            </a:r>
            <a:r>
              <a:rPr lang="en-US" dirty="0">
                <a:solidFill>
                  <a:schemeClr val="accent1"/>
                </a:solidFill>
              </a:rPr>
              <a:t>Size</a:t>
            </a:r>
            <a:r>
              <a:rPr lang="en-US" dirty="0"/>
              <a:t> 32 bits, </a:t>
            </a:r>
            <a:r>
              <a:rPr lang="en-US" dirty="0">
                <a:solidFill>
                  <a:schemeClr val="accent1"/>
                </a:solidFill>
              </a:rPr>
              <a:t>Default value </a:t>
            </a:r>
            <a:r>
              <a:rPr lang="en-US" dirty="0"/>
              <a:t>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9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pPr lvl="1"/>
            <a:r>
              <a:rPr lang="en-US" dirty="0"/>
              <a:t>If the second operand is not a string, it is converted to string automatically</a:t>
            </a:r>
          </a:p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/>
              <a:t>Square brackets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arrays, indexers and attributes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the default operator precedence, e.g.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is used to cast one compatible type to another, 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38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(if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the result is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the result is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object (the reflection of a type), 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type, e.g. </a:t>
            </a:r>
            <a:r>
              <a:rPr lang="en-US" b="1" noProof="1">
                <a:solidFill>
                  <a:schemeClr val="accent1"/>
                </a:solidFill>
              </a:rPr>
              <a:t>5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</a:rPr>
              <a:t>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accent1"/>
                </a:solidFill>
                <a:sym typeface="Wingdings" panose="05000000000000000000" pitchFamily="2" charset="2"/>
              </a:rPr>
              <a:t>true</a:t>
            </a:r>
            <a:r>
              <a:rPr lang="en-US" dirty="0"/>
              <a:t>; </a:t>
            </a:r>
            <a:r>
              <a:rPr lang="en-US" b="1" noProof="1">
                <a:solidFill>
                  <a:schemeClr val="accent1"/>
                </a:solidFill>
              </a:rPr>
              <a:t>3.14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</a:rPr>
              <a:t>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1">
                <a:solidFill>
                  <a:schemeClr val="accent1"/>
                </a:solidFill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accent1"/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accent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01924" y="2276872"/>
            <a:ext cx="2088232" cy="566479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Null-coalescing operator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/>
              <a:t> is used to define a default value for both nullable value types and reference types</a:t>
            </a:r>
          </a:p>
          <a:p>
            <a:pPr lvl="1"/>
            <a:r>
              <a:rPr lang="en-US" dirty="0"/>
              <a:t>It returns the left-hand operand if it is not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Otherwise it returns the right-hand operand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-1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1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6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871770"/>
          </a:xfrm>
        </p:spPr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196753"/>
            <a:ext cx="10360501" cy="1152128"/>
          </a:xfrm>
        </p:spPr>
        <p:txBody>
          <a:bodyPr/>
          <a:lstStyle/>
          <a:p>
            <a:r>
              <a:rPr lang="en-US" dirty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98044" y="4077072"/>
            <a:ext cx="9564324" cy="123377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 + 3) * (a - 4) + (2 * a 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125251" y="2455271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compile time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78367" y="2802605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runtime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730367" y="5489347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runtime</a:t>
            </a:r>
          </a:p>
        </p:txBody>
      </p:sp>
    </p:spTree>
    <p:extLst>
      <p:ext uri="{BB962C8B-B14F-4D97-AF65-F5344CB8AC3E}">
        <p14:creationId xmlns:p14="http://schemas.microsoft.com/office/powerpoint/2010/main" val="25516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3140968"/>
            <a:ext cx="8938472" cy="2764335"/>
          </a:xfrm>
        </p:spPr>
        <p:txBody>
          <a:bodyPr/>
          <a:lstStyle/>
          <a:p>
            <a:r>
              <a:rPr lang="en-US" dirty="0"/>
              <a:t>Operators and Expressions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06" y="1052736"/>
            <a:ext cx="2962275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48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(-128 to 127): signed 8-bit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(0 to 255): unsigned 8-bit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(-32,768 to 32,767): signed 16-bit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(0 to 65,535): unsigned 16-bit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(-2,147,483,648 to 2,147,483,647): signed 32-bit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(0 to 4,294,967,295): unsigned 32-bit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(-9,223,372,036,854,775,808 to 9,223,372,036,854,775,807): signed 64-bit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(0 to 18,446,744,073,709,551,615): unsigned 64-bit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692696"/>
            <a:ext cx="3342117" cy="25065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86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908720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98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special decimal floating-point real number type in C#: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924944"/>
            <a:ext cx="2919413" cy="2881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10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Boolean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declared by the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two possible values: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expressions</a:t>
            </a:r>
          </a:p>
          <a:p>
            <a:r>
              <a:rPr lang="en-US" dirty="0"/>
              <a:t>The default value is </a:t>
            </a:r>
            <a:r>
              <a:rPr lang="en-US" sz="3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988840"/>
            <a:ext cx="3000375" cy="274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27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character 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83" y="977897"/>
            <a:ext cx="4121701" cy="14478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332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916832"/>
            <a:ext cx="2808312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17948" y="4223445"/>
            <a:ext cx="4396050" cy="47622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</a:p>
        </p:txBody>
      </p:sp>
    </p:spTree>
    <p:extLst>
      <p:ext uri="{BB962C8B-B14F-4D97-AF65-F5344CB8AC3E}">
        <p14:creationId xmlns:p14="http://schemas.microsoft.com/office/powerpoint/2010/main" val="9640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701</TotalTime>
  <Words>1609</Words>
  <Application>Microsoft Office PowerPoint</Application>
  <PresentationFormat>Custom</PresentationFormat>
  <Paragraphs>324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Tech 16x9</vt:lpstr>
      <vt:lpstr>C# Basic concepts</vt:lpstr>
      <vt:lpstr>Data Types</vt:lpstr>
      <vt:lpstr>Data type</vt:lpstr>
      <vt:lpstr>Integer types</vt:lpstr>
      <vt:lpstr>Floating point types</vt:lpstr>
      <vt:lpstr>Decimal type</vt:lpstr>
      <vt:lpstr>Boolean type</vt:lpstr>
      <vt:lpstr>Character type</vt:lpstr>
      <vt:lpstr>String type</vt:lpstr>
      <vt:lpstr>Object and dynamic types</vt:lpstr>
      <vt:lpstr>Nullable types</vt:lpstr>
      <vt:lpstr>Implicit Type Conversion</vt:lpstr>
      <vt:lpstr>Explicit Type Conversion</vt:lpstr>
      <vt:lpstr>Variables</vt:lpstr>
      <vt:lpstr>What Is a Variable</vt:lpstr>
      <vt:lpstr>Variable characteristics</vt:lpstr>
      <vt:lpstr>Identifiers</vt:lpstr>
      <vt:lpstr>Identifiers</vt:lpstr>
      <vt:lpstr>Initializing Variables</vt:lpstr>
      <vt:lpstr>Literals</vt:lpstr>
      <vt:lpstr>Types and Variables Demo</vt:lpstr>
      <vt:lpstr>Operators and Expressions</vt:lpstr>
      <vt:lpstr>Operators and expressions</vt:lpstr>
      <vt:lpstr>Operators in C#</vt:lpstr>
      <vt:lpstr>Operators Precedence</vt:lpstr>
      <vt:lpstr>Operators Precedence</vt:lpstr>
      <vt:lpstr>Arithmetic Operators</vt:lpstr>
      <vt:lpstr>Logical operators</vt:lpstr>
      <vt:lpstr>Comparison and Assignment Operators</vt:lpstr>
      <vt:lpstr>Other operators</vt:lpstr>
      <vt:lpstr>Other operators</vt:lpstr>
      <vt:lpstr>Other operators</vt:lpstr>
      <vt:lpstr>Expressions</vt:lpstr>
      <vt:lpstr>Operators and Expressions Demo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52</cp:revision>
  <dcterms:created xsi:type="dcterms:W3CDTF">2017-03-03T14:17:31Z</dcterms:created>
  <dcterms:modified xsi:type="dcterms:W3CDTF">2017-03-10T20:03:20Z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