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9" r:id="rId10"/>
    <p:sldId id="260" r:id="rId11"/>
    <p:sldId id="261" r:id="rId12"/>
    <p:sldId id="262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81" autoAdjust="0"/>
  </p:normalViewPr>
  <p:slideViewPr>
    <p:cSldViewPr snapToGrid="0">
      <p:cViewPr>
        <p:scale>
          <a:sx n="68" d="100"/>
          <a:sy n="68" d="100"/>
        </p:scale>
        <p:origin x="1744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FF46-31C8-4451-8663-B190ACB66019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04E9-EE27-490B-B120-9E5E749D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уважаемая аудитория.</a:t>
            </a:r>
            <a:br>
              <a:rPr lang="ru-RU" dirty="0"/>
            </a:br>
            <a:r>
              <a:rPr lang="ru-RU" dirty="0"/>
              <a:t>Представляю вашему вниманию доклад на тему классификации саженцов растений.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Оценку мы проводили на тестовом датасете из 794 растений с помощью микро-усредненной </a:t>
            </a:r>
            <a:r>
              <a:rPr lang="en-US" dirty="0"/>
              <a:t>F</a:t>
            </a:r>
            <a:r>
              <a:rPr lang="ru-RU" dirty="0"/>
              <a:t>-меры (формулы представлены на слайде). Усредняются </a:t>
            </a:r>
            <a:r>
              <a:rPr lang="en-GB" dirty="0"/>
              <a:t>Precision </a:t>
            </a:r>
            <a:r>
              <a:rPr lang="ru-RU" dirty="0"/>
              <a:t>и </a:t>
            </a:r>
            <a:r>
              <a:rPr lang="en-GB" dirty="0"/>
              <a:t>Recall</a:t>
            </a:r>
            <a:r>
              <a:rPr lang="ru-RU" dirty="0"/>
              <a:t> по всем классам</a:t>
            </a:r>
            <a:r>
              <a:rPr lang="en-GB" dirty="0"/>
              <a:t>, </a:t>
            </a:r>
            <a:r>
              <a:rPr lang="ru-RU" dirty="0"/>
              <a:t>а затем считаем </a:t>
            </a:r>
            <a:r>
              <a:rPr lang="en-GB" dirty="0"/>
              <a:t>F</a:t>
            </a:r>
            <a:r>
              <a:rPr lang="ru-RU" dirty="0"/>
              <a:t>-меру для полученных средних.</a:t>
            </a:r>
          </a:p>
          <a:p>
            <a:r>
              <a:rPr lang="ru-RU" dirty="0"/>
              <a:t>На слайде прдесталвены результаты для СВМ, так как он показал наилучшие результаты.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7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результаты по каждому из классификаторов. СВМ и метод к ближайших соседий показали наилучшие результаты, так как </a:t>
            </a:r>
            <a:r>
              <a:rPr lang="en-US" dirty="0" err="1"/>
              <a:t>knn</a:t>
            </a:r>
            <a:r>
              <a:rPr lang="ru-RU" dirty="0"/>
              <a:t> нечувствителен к линейно неразделимым данным, а в случае СВМ мы использовали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Гаусса. Дерево решения чувствительны к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линейно неразделимым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данным, поэтому имеют значительно хуже результат чем СВМ.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результаты наивного байесовского классификатора мы объясняем тем, что мы не подтверждали независимость признаков между собой.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работе предложен и реализоан набор шагов для предобработки данных, а именно нормализации масштаба, сегментация и удаление шума.</a:t>
            </a:r>
          </a:p>
          <a:p>
            <a:r>
              <a:rPr lang="ru-RU" dirty="0"/>
              <a:t>Так же представлены и реализоаны построения признаков с помощью которых можно классифицировать саженцы расстений</a:t>
            </a:r>
          </a:p>
          <a:p>
            <a:r>
              <a:rPr lang="ru-RU" dirty="0"/>
              <a:t>В работе использованы 4 базовых алгоритма классификации, которые позволяют получить хорошие результаты на тестовой выборке.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посчитанных нами признакам мы построили таблицу корреляций.</a:t>
            </a:r>
          </a:p>
          <a:p>
            <a:r>
              <a:rPr lang="ru-RU" dirty="0"/>
              <a:t>Как видно по таблице между собой коррелируют только суммарная и наибольшая площадь. </a:t>
            </a:r>
          </a:p>
          <a:p>
            <a:r>
              <a:rPr lang="ru-RU" dirty="0"/>
              <a:t>Мы не стали убирать не один из этих признаков, так как не для всех типов растений это было верно.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заключается в автоматизации классификации растений, а именно научиться отличать сорняки от рассады.</a:t>
            </a:r>
          </a:p>
          <a:p>
            <a:r>
              <a:rPr lang="ru-RU" dirty="0"/>
              <a:t>На слайде представлены примеры саженцов по 6 классам.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Набор данных содержит приблизительно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4750</a:t>
            </a:r>
            <a:r>
              <a:rPr lang="ru-RU" dirty="0"/>
              <a:t> уникальных изображений растений 12 видов, находящихся на разных стадиях роста. Особенностью данных было наличие вариативности в масштабе от 50 на 50 пикселей до 2000 на 2000 пикселей. Исходные изображения уже кадрированы и не требуют дополнительной обрезки.</a:t>
            </a:r>
          </a:p>
          <a:p>
            <a:r>
              <a:rPr lang="ru-RU" dirty="0"/>
              <a:t>Для решения задачи мы сделали три шага предобработки изображений. </a:t>
            </a:r>
          </a:p>
          <a:p>
            <a:r>
              <a:rPr lang="ru-RU" dirty="0"/>
              <a:t>Первоначально мы привели к одному масштабу 200 на 200 пикселей с помощью билинейной интерполяции (в случае уменьшения размера новый пиксель изображения представляет собой взвешен-</a:t>
            </a:r>
          </a:p>
          <a:p>
            <a:r>
              <a:rPr lang="ru-RU" dirty="0"/>
              <a:t>ную сумму соседних пикселей исходного и наоборот в случае увеличения разрешения).</a:t>
            </a:r>
          </a:p>
          <a:p>
            <a:r>
              <a:rPr lang="ru-RU" dirty="0"/>
              <a:t>Далее, так как фон на снимках различен, то изображения мы будем сегментировать.</a:t>
            </a:r>
          </a:p>
          <a:p>
            <a:r>
              <a:rPr lang="ru-RU" dirty="0"/>
              <a:t>В конце мы попробуем убрать возникающий шум в результате сегментации изображения.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Представленные растения окрашены в зеленый цвет (изображение а). </a:t>
            </a:r>
          </a:p>
          <a:p>
            <a:r>
              <a:rPr lang="ru-RU" dirty="0"/>
              <a:t>Для этого выбрали диапазон зеленых оттенков, по которому помечали нужные нам пиксели, остальные – игнорировали. Таким образом получается маска (изображени б).</a:t>
            </a:r>
            <a:endParaRPr lang="en-US" dirty="0"/>
          </a:p>
          <a:p>
            <a:r>
              <a:rPr lang="ru-RU" dirty="0"/>
              <a:t>После логического умножения с исходным изображеним и присвоением фону черным цветом получалось сегментированное изображение (изображение с)</a:t>
            </a:r>
          </a:p>
          <a:p>
            <a:r>
              <a:rPr lang="ru-RU" dirty="0"/>
              <a:t>Цветовую модель </a:t>
            </a:r>
            <a:r>
              <a:rPr lang="en-US" dirty="0"/>
              <a:t>HSV </a:t>
            </a:r>
            <a:r>
              <a:rPr lang="ru-RU" dirty="0"/>
              <a:t>(цветовой тон, насыщенность и яркость</a:t>
            </a:r>
            <a:r>
              <a:rPr lang="en-US" dirty="0"/>
              <a:t>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Сегментация не всегда проходила хорошо, как показано на изображение а. Для улучшения сегментации применим операцию морфологического закрытия – комбинацию операций дилатации и эрозии.</a:t>
            </a:r>
          </a:p>
          <a:p>
            <a:r>
              <a:rPr lang="ru-RU" dirty="0"/>
              <a:t>Для дилитации и эрозии мы выбрали квадрат размером 3 на 3.</a:t>
            </a:r>
          </a:p>
          <a:p>
            <a:r>
              <a:rPr lang="ru-RU" dirty="0"/>
              <a:t>В резульатет нам удалось побороть шум, что видно на изображении </a:t>
            </a:r>
            <a:r>
              <a:rPr lang="en-US" dirty="0"/>
              <a:t>b.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морфологическое закрытие не всегда однозначно хорошо действует на изображения, как показано на слайде.</a:t>
            </a:r>
          </a:p>
          <a:p>
            <a:r>
              <a:rPr lang="ru-RU" dirty="0"/>
              <a:t>В результате восстанавливается часть фона. Поэтому мы решили отказаться от данного подхода в пользу удаления областей с малым контуром.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замечено, некоторые растения менее насыщенные по цвету, какие-то более темные и было решено сделать цветовые признаки.</a:t>
            </a:r>
          </a:p>
          <a:p>
            <a:r>
              <a:rPr lang="ru-RU" dirty="0"/>
              <a:t>Для установления сходства по цвету мы разделили изображение по трем каналам (зеленому, красному и синему, как показано на слайде) и посчитали по каждому из каналов среднее, среднее октлонение и коэффициент асимметрии.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Следующими признаками по которым будем классифицировать являеются признаки формы. </a:t>
            </a:r>
          </a:p>
          <a:p>
            <a:r>
              <a:rPr lang="ru-RU" dirty="0"/>
              <a:t>Мы считали суммарный периметр контура, суммарную и максимальную площадь областей, ограниченных контурами.</a:t>
            </a:r>
          </a:p>
          <a:p>
            <a:r>
              <a:rPr lang="ru-RU" dirty="0"/>
              <a:t>Часть растений имело округлую форму, поэтому мы посчитали изопериметрический коэффициент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площади фигуры к площади круга, имеющего тот же периметр</a:t>
            </a:r>
          </a:p>
          <a:p>
            <a:r>
              <a:rPr lang="ru-RU" dirty="0"/>
              <a:t>Так же мы посчитали меру прямоугольности – мы строили наименьший ограничивающий прямоугольник (как показано на слайде). </a:t>
            </a:r>
          </a:p>
          <a:p>
            <a:r>
              <a:rPr lang="ru-RU" dirty="0"/>
              <a:t>Тогда характеристика прямоугольсти считалась как отношение площади фигуры к площади прямоугольника.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классификации мы выбрали 4 подход (представлены на слайде), а именно свм, к ближайших соседей, наивный байесовский классификатор и дерево решений. </a:t>
            </a:r>
          </a:p>
          <a:p>
            <a:r>
              <a:rPr lang="ru-RU" dirty="0"/>
              <a:t>Так как СВМ чувствиетелен к неотмасштабированным данным при выборе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</a:t>
            </a:r>
            <a:r>
              <a:rPr lang="ru-RU" dirty="0"/>
              <a:t>, то мы отнормализовали данные.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Computational 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18 ноября 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9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:a16="http://schemas.microsoft.com/office/drawing/2014/main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>
                <a:blip r:embed="rId3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>
                <a:blip r:embed="rId4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>
                <a:blip r:embed="rId5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78208"/>
              </p:ext>
            </p:extLst>
          </p:nvPr>
        </p:nvGraphicFramePr>
        <p:xfrm>
          <a:off x="2293918" y="1965364"/>
          <a:ext cx="7604164" cy="39233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1301186544"/>
                    </a:ext>
                  </a:extLst>
                </a:gridCol>
                <a:gridCol w="5405794">
                  <a:extLst>
                    <a:ext uri="{9D8B030D-6E8A-4147-A177-3AD203B41FA5}">
                      <a16:colId xmlns:a16="http://schemas.microsoft.com/office/drawing/2014/main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Micro-averaged F-score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effectLst/>
                        </a:rPr>
                        <a:t>naiveBayes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 err="1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feature-based method is applied to the new  practically important real-life image classification task. </a:t>
            </a:r>
          </a:p>
          <a:p>
            <a:r>
              <a:rPr lang="en-US" dirty="0"/>
              <a:t>The constructed algorithm is implemented and evaluated on the real plant dataset containing images of 12 different types of seedlings: the features are selected and extracted by using computer vision algorithms. </a:t>
            </a:r>
          </a:p>
          <a:p>
            <a:r>
              <a:rPr lang="en-US" dirty="0"/>
              <a:t>It follows from Table 3 that the best performance is reached with the Support Vector Machines algorithm whereas the K-Nearest Neighbors algorithm is slightly worse.  </a:t>
            </a:r>
          </a:p>
          <a:p>
            <a:r>
              <a:rPr lang="en-US" dirty="0"/>
              <a:t>Future work is aimed at improving segmentation output, tuning methods and at the discovering of other types of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6417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correlation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2534023" y="1319134"/>
            <a:ext cx="66310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3" y="1425332"/>
            <a:ext cx="6723353" cy="53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ru-RU" dirty="0"/>
              <a:t>4750</a:t>
            </a:r>
            <a:r>
              <a:rPr lang="en-US" dirty="0"/>
              <a:t>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from 50x50px to 2000x2000px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B7C80-B314-41A7-8426-87539BA42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9C22B-EB37-4DB9-A628-A450654215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37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3082474-1D85-4A2C-83C9-B405E48AB791}"/>
              </a:ext>
            </a:extLst>
          </p:cNvPr>
          <p:cNvSpPr/>
          <p:nvPr/>
        </p:nvSpPr>
        <p:spPr>
          <a:xfrm>
            <a:off x="2605547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D87A0-E68F-46BC-AEF8-49098BD2EEEB}"/>
              </a:ext>
            </a:extLst>
          </p:cNvPr>
          <p:cNvSpPr/>
          <p:nvPr/>
        </p:nvSpPr>
        <p:spPr>
          <a:xfrm>
            <a:off x="7683908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EC665-C8F2-447B-B3C8-8D5FB5662C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Shape features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34" y="1489597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Total perimeter</a:t>
            </a:r>
          </a:p>
          <a:p>
            <a:r>
              <a:rPr lang="en-US"/>
              <a:t>Entire area</a:t>
            </a:r>
          </a:p>
          <a:p>
            <a:r>
              <a:rPr lang="en-US"/>
              <a:t>Maximal contour area</a:t>
            </a:r>
          </a:p>
          <a:p>
            <a:r>
              <a:rPr lang="en-US"/>
              <a:t>Isoperimetric quotient</a:t>
            </a:r>
            <a:endParaRPr lang="ru-RU"/>
          </a:p>
          <a:p>
            <a:r>
              <a:rPr lang="en-US"/>
              <a:t>Rectangularity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7C3BAD7E-94C9-1F4F-A29C-9A56529A9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18" y="119253"/>
            <a:ext cx="7548999" cy="485292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654E21-A0DB-4923-B73F-D90ACA49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0" y="4171827"/>
            <a:ext cx="2523001" cy="24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6D9127D-8B11-4B74-8E51-C503BB2BF0E1}"/>
              </a:ext>
            </a:extLst>
          </p:cNvPr>
          <p:cNvSpPr/>
          <p:nvPr/>
        </p:nvSpPr>
        <p:spPr>
          <a:xfrm>
            <a:off x="3433786" y="5206333"/>
            <a:ext cx="445432" cy="366987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C42AA-EACF-4F36-8C47-CEDDF9F2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43" y="4171827"/>
            <a:ext cx="2523001" cy="24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0" y="1331334"/>
            <a:ext cx="7548999" cy="4852928"/>
          </a:xfrm>
        </p:spPr>
      </p:pic>
    </p:spTree>
    <p:extLst>
      <p:ext uri="{BB962C8B-B14F-4D97-AF65-F5344CB8AC3E}">
        <p14:creationId xmlns:p14="http://schemas.microsoft.com/office/powerpoint/2010/main" val="8635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{39CF8421-4E50-9C41-AAE5-C09B2515E2B1}tf16401369</Template>
  <TotalTime>422</TotalTime>
  <Words>1005</Words>
  <Application>Microsoft Macintosh PowerPoint</Application>
  <PresentationFormat>Widescreen</PresentationFormat>
  <Paragraphs>138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Shape features</vt:lpstr>
      <vt:lpstr>Classification methods</vt:lpstr>
      <vt:lpstr>Results</vt:lpstr>
      <vt:lpstr>Results by classification method</vt:lpstr>
      <vt:lpstr>Conclusion</vt:lpstr>
      <vt:lpstr>Feature 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Dmitri Jakovlev</cp:lastModifiedBy>
  <cp:revision>51</cp:revision>
  <dcterms:created xsi:type="dcterms:W3CDTF">2019-11-14T13:36:17Z</dcterms:created>
  <dcterms:modified xsi:type="dcterms:W3CDTF">2019-11-17T20:50:26Z</dcterms:modified>
</cp:coreProperties>
</file>