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5" r:id="rId6"/>
    <p:sldId id="266" r:id="rId7"/>
    <p:sldId id="259" r:id="rId8"/>
    <p:sldId id="267" r:id="rId9"/>
    <p:sldId id="269" r:id="rId10"/>
    <p:sldId id="260" r:id="rId11"/>
    <p:sldId id="261" r:id="rId12"/>
    <p:sldId id="262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81" autoAdjust="0"/>
  </p:normalViewPr>
  <p:slideViewPr>
    <p:cSldViewPr snapToGrid="0">
      <p:cViewPr>
        <p:scale>
          <a:sx n="100" d="100"/>
          <a:sy n="100" d="100"/>
        </p:scale>
        <p:origin x="464" y="-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FFF46-31C8-4451-8663-B190ACB66019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B04E9-EE27-490B-B120-9E5E749D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Добрый день, уважаемая аудитория.</a:t>
            </a:r>
            <a:br>
              <a:rPr lang="ru-RU" dirty="0"/>
            </a:br>
            <a:r>
              <a:rPr lang="ru-RU" dirty="0"/>
              <a:t>Представляю вашему вниманию доклад на тему классификации саженцов растений.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Оценку мы проводили на тестовом датасете из 794 растений с помощью микро-усредненной </a:t>
            </a:r>
            <a:r>
              <a:rPr lang="en-US" dirty="0"/>
              <a:t>F</a:t>
            </a:r>
            <a:r>
              <a:rPr lang="ru-RU" dirty="0"/>
              <a:t>-меры (формулы представлены на слайде). Усредняются </a:t>
            </a:r>
            <a:r>
              <a:rPr lang="en-GB" dirty="0"/>
              <a:t>Precision </a:t>
            </a:r>
            <a:r>
              <a:rPr lang="ru-RU" dirty="0"/>
              <a:t>и </a:t>
            </a:r>
            <a:r>
              <a:rPr lang="en-GB" dirty="0"/>
              <a:t>Recall</a:t>
            </a:r>
            <a:r>
              <a:rPr lang="ru-RU" dirty="0"/>
              <a:t> по всем классам</a:t>
            </a:r>
            <a:r>
              <a:rPr lang="en-GB" dirty="0"/>
              <a:t>, </a:t>
            </a:r>
            <a:r>
              <a:rPr lang="ru-RU" dirty="0"/>
              <a:t>а затем считаем </a:t>
            </a:r>
            <a:r>
              <a:rPr lang="en-GB" dirty="0"/>
              <a:t>F</a:t>
            </a:r>
            <a:r>
              <a:rPr lang="ru-RU" dirty="0"/>
              <a:t>-меру для полученных средних.</a:t>
            </a:r>
          </a:p>
          <a:p>
            <a:r>
              <a:rPr lang="ru-RU" dirty="0"/>
              <a:t>На слайде прдесталвены результаты для СВМ, так как он показал наилучшие результаты.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7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представлены результаты по каждому из классификаторов. СВМ и метод к ближайших соседий показали наилучшие результаты, так как </a:t>
            </a:r>
            <a:r>
              <a:rPr lang="en-US" dirty="0" err="1"/>
              <a:t>knn</a:t>
            </a:r>
            <a:r>
              <a:rPr lang="ru-RU" dirty="0"/>
              <a:t> нечувствителен к нелинейным данным, а в случае СВМ мы использовали в качестве ядра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радиальная базисная функция Гаусса. Дерево решения чувствительны к нелинейным данным, поэтому имеют значительно хуже результат чем СВМ.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Плохие результаты наивного байесовского классификатора мы объясняем тем, что мы не подтверждали независимость признаков между собой.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4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работе предложен и реализоан набор шагов для предобработки данных, а именно нормализации масштаба, сегментация и удаление шума.</a:t>
            </a:r>
          </a:p>
          <a:p>
            <a:r>
              <a:rPr lang="ru-RU" dirty="0"/>
              <a:t>Так же представлены и реализоаны построения признаков с помощью которых можно классифицировать саженцы расстений</a:t>
            </a:r>
          </a:p>
          <a:p>
            <a:r>
              <a:rPr lang="ru-RU" dirty="0"/>
              <a:t>В работе использованы 4 базовых алгоритма классификации, которые позволяют получить хорошие результаты на тестовой выборке.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0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посчитанных нами признакам мы построили таблицу корреляций.</a:t>
            </a:r>
          </a:p>
          <a:p>
            <a:r>
              <a:rPr lang="ru-RU" dirty="0"/>
              <a:t>Как видно по таблице между собой коррелируют только суммарная и наибольшая площадь. </a:t>
            </a:r>
          </a:p>
          <a:p>
            <a:r>
              <a:rPr lang="ru-RU" dirty="0"/>
              <a:t>Мы не стали убирать не один из этих признаков, так как не для всех типов растений это было верно.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 заключается в автоматизации классификации растений, а именно научиться отличать сорняки от рассады.</a:t>
            </a:r>
          </a:p>
          <a:p>
            <a:r>
              <a:rPr lang="ru-RU" dirty="0"/>
              <a:t>На слайде представлены примеры саженцов по 6 классам.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Набор данных содержит приблизительно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4750</a:t>
            </a:r>
            <a:r>
              <a:rPr lang="ru-RU" dirty="0"/>
              <a:t> уникальных изображений растений 12 видов, находящихся на разных стадиях роста. Особенностью данных было наличие вариативности в масштабе от 50 на 50 пикселей до 2000 на 2000 пикселей. Исходные изображения уже кадрированы и не требуют дополнительной обрезки.</a:t>
            </a:r>
          </a:p>
          <a:p>
            <a:r>
              <a:rPr lang="ru-RU" dirty="0"/>
              <a:t>Для решения задачи мы сделали три шага предобработки изображений. </a:t>
            </a:r>
          </a:p>
          <a:p>
            <a:r>
              <a:rPr lang="ru-RU" dirty="0"/>
              <a:t>Первоначально мы привели к одному масштабу 200 на 200 пикселей с помощью билинейной интерполяции (в случае уменьшения размера новый пиксель изображения представляет собой взвешен-</a:t>
            </a:r>
          </a:p>
          <a:p>
            <a:r>
              <a:rPr lang="ru-RU" dirty="0"/>
              <a:t>ную сумму соседних пикселей исходного и наоборот в случае увеличения разрешения).</a:t>
            </a:r>
          </a:p>
          <a:p>
            <a:r>
              <a:rPr lang="ru-RU" dirty="0"/>
              <a:t>Далее, так как фон на снимках различен, то изображения мы будем сегментировать.</a:t>
            </a:r>
          </a:p>
          <a:p>
            <a:r>
              <a:rPr lang="ru-RU" dirty="0"/>
              <a:t>В конце мы попробуем убрать возникающий шум в результате сегментации изображения.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6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Представленные растения окрашены в зеленый цвет (изображение а). </a:t>
            </a:r>
          </a:p>
          <a:p>
            <a:r>
              <a:rPr lang="ru-RU" dirty="0"/>
              <a:t>Для этого выбрали диапазон зеленых оттенков, по которому помечали нужные нам пиксели, остальные – игнорировали. Таким образом получается маска (изображени б).</a:t>
            </a:r>
            <a:endParaRPr lang="en-US" dirty="0"/>
          </a:p>
          <a:p>
            <a:r>
              <a:rPr lang="ru-RU" dirty="0"/>
              <a:t>После логического умножения с исходным изображеним и присвоением фону черным цветом получалось сегментированное изображение (изображение с)</a:t>
            </a:r>
          </a:p>
          <a:p>
            <a:r>
              <a:rPr lang="ru-RU" dirty="0"/>
              <a:t>Цветовую модель </a:t>
            </a:r>
            <a:r>
              <a:rPr lang="en-US" dirty="0"/>
              <a:t>HSV </a:t>
            </a:r>
            <a:r>
              <a:rPr lang="ru-RU" dirty="0"/>
              <a:t>(цветовой тон, насыщенность и яркость</a:t>
            </a:r>
            <a:r>
              <a:rPr lang="en-US" dirty="0"/>
              <a:t>)/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1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Сегментация не всегда проходила хорошо, как показано на изображение а. Для улучшения сегментации применим операцию морфологического закрытия – комбинацию операций дилатации и эрозии.</a:t>
            </a:r>
          </a:p>
          <a:p>
            <a:r>
              <a:rPr lang="ru-RU" dirty="0"/>
              <a:t>Для дилитации и эрозии мы выбрали квадрат размером 3 на 3.</a:t>
            </a:r>
          </a:p>
          <a:p>
            <a:r>
              <a:rPr lang="ru-RU" dirty="0"/>
              <a:t>В резульатет нам удалось побороть шум, что видно на изображении </a:t>
            </a:r>
            <a:r>
              <a:rPr lang="en-US" dirty="0"/>
              <a:t>b.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9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морфологическое закрытие не всегда однозначно хорошо действует на изображения, как показано на слайде.</a:t>
            </a:r>
          </a:p>
          <a:p>
            <a:r>
              <a:rPr lang="ru-RU" dirty="0"/>
              <a:t>В результате восстанавливается часть фона. Поэтому мы решили отказаться от данного подхода в пользу удаления областей с малым контуром.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установления сходства по цвету мы разделили изображение по трем каналам (зеленому, красному и синему, как показано на слайде) и посчитали по каждому из каналов среднее, среднее октлонение и коэффициент асимметрии.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7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Следующими признаками по которым будем классифицировать являеются признаки формы. </a:t>
            </a:r>
          </a:p>
          <a:p>
            <a:r>
              <a:rPr lang="ru-RU" dirty="0"/>
              <a:t>Мы считали суммарный периметр контура, суммарную и максимальную площадь областей, ограниченных контурами.</a:t>
            </a:r>
          </a:p>
          <a:p>
            <a:r>
              <a:rPr lang="ru-RU" dirty="0"/>
              <a:t>Часть растений имело округлую форму, поэтому мы посчитали изопериметрический коэффициент –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отношение площади фигуры к площади круга, имеющего тот же периметр</a:t>
            </a:r>
          </a:p>
          <a:p>
            <a:r>
              <a:rPr lang="ru-RU" dirty="0"/>
              <a:t>Так же мы посчитали меру прямоугольности – мы строили наименьший ограничивающий прямоугольник (как показано на слайде). </a:t>
            </a:r>
          </a:p>
          <a:p>
            <a:r>
              <a:rPr lang="ru-RU" dirty="0"/>
              <a:t>Тогда характеристика прямоугольсти считалась как отношение площади фигуры к площади прямоугольника.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классификации мы выбрали 4 подход (представлены на слайде), а именно свм, к ближайших соседей, наивный байесовский классификатор и дерево решений. </a:t>
            </a:r>
          </a:p>
          <a:p>
            <a:r>
              <a:rPr lang="ru-RU" dirty="0"/>
              <a:t>Так как СВМ чувствиетелен к неотмасштабированным данным при выборе в качестве ядра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радиальная базисная функция Гаусса</a:t>
            </a:r>
            <a:r>
              <a:rPr lang="ru-RU" dirty="0"/>
              <a:t>, то мы отнормализовали данные.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1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4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7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1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4C7065-9053-439E-8FAC-B3F312009E29}"/>
              </a:ext>
            </a:extLst>
          </p:cNvPr>
          <p:cNvSpPr>
            <a:spLocks noGrp="1"/>
          </p:cNvSpPr>
          <p:nvPr/>
        </p:nvSpPr>
        <p:spPr>
          <a:xfrm>
            <a:off x="136741" y="959094"/>
            <a:ext cx="1191851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Feature Based Plant Seedlings Classification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B948D26-62F4-458D-960A-FD96A5CC0FCA}"/>
              </a:ext>
            </a:extLst>
          </p:cNvPr>
          <p:cNvSpPr>
            <a:spLocks noGrp="1"/>
          </p:cNvSpPr>
          <p:nvPr/>
        </p:nvSpPr>
        <p:spPr>
          <a:xfrm>
            <a:off x="1523998" y="3788018"/>
            <a:ext cx="9144000" cy="146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sz="2800" dirty="0"/>
              <a:t>Dmitri Jakovlev, </a:t>
            </a:r>
            <a:r>
              <a:rPr lang="en-US" sz="2800" dirty="0" err="1"/>
              <a:t>Iuliia</a:t>
            </a:r>
            <a:r>
              <a:rPr lang="en-US" sz="2800" dirty="0"/>
              <a:t> </a:t>
            </a:r>
            <a:r>
              <a:rPr lang="en-US" sz="2800" dirty="0" err="1"/>
              <a:t>Kamaletdinova</a:t>
            </a:r>
            <a:r>
              <a:rPr lang="en-US" sz="2800" baseline="30000" dirty="0"/>
              <a:t> </a:t>
            </a:r>
            <a:r>
              <a:rPr lang="en-US" sz="2800" dirty="0"/>
              <a:t>and </a:t>
            </a:r>
            <a:br>
              <a:rPr lang="en-US" sz="2800" dirty="0"/>
            </a:br>
            <a:r>
              <a:rPr lang="en-US" sz="2800" dirty="0"/>
              <a:t>Georgy </a:t>
            </a:r>
            <a:r>
              <a:rPr lang="en-US" sz="2800" dirty="0" err="1"/>
              <a:t>Shevlyakov</a:t>
            </a:r>
            <a:endParaRPr lang="en-US" sz="2800" baseline="30000" dirty="0"/>
          </a:p>
          <a:p>
            <a:pPr hangingPunct="0"/>
            <a:r>
              <a:rPr lang="en-US" dirty="0"/>
              <a:t>georgy.shevlyakov@phmf.spbstu.ru</a:t>
            </a:r>
          </a:p>
          <a:p>
            <a:pPr hangingPunct="0"/>
            <a:endParaRPr 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9E51A6D-14F0-4C80-8A42-D5242AC31F14}"/>
              </a:ext>
            </a:extLst>
          </p:cNvPr>
          <p:cNvSpPr txBox="1"/>
          <p:nvPr/>
        </p:nvSpPr>
        <p:spPr>
          <a:xfrm>
            <a:off x="2417619" y="384756"/>
            <a:ext cx="7356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Peter the Great Saint-Petersburg Polytechnic University,</a:t>
            </a:r>
          </a:p>
          <a:p>
            <a:pPr algn="ctr"/>
            <a:r>
              <a:rPr lang="en-US" sz="2000" dirty="0"/>
              <a:t>Higher School of Applied Mathematics and Computational Physics, Russia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976E0B5-438B-456D-95FF-0ED4CE212731}"/>
              </a:ext>
            </a:extLst>
          </p:cNvPr>
          <p:cNvSpPr txBox="1"/>
          <p:nvPr/>
        </p:nvSpPr>
        <p:spPr>
          <a:xfrm>
            <a:off x="5055524" y="6131622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18 ноября 201</a:t>
            </a:r>
            <a:r>
              <a:rPr lang="en-US" dirty="0"/>
              <a:t>9</a:t>
            </a:r>
            <a:r>
              <a:rPr lang="ru-RU" dirty="0"/>
              <a:t> 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0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C34F-AB48-4150-B1EE-2D3A1EBA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F7CF-4925-4D7C-95F0-D81BD5CE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Naive Bayes</a:t>
            </a:r>
          </a:p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7293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CCAF-85E0-4793-BC14-1BA9F112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361100-D2FC-4CE8-80E8-A8C0BE531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76678"/>
              </p:ext>
            </p:extLst>
          </p:nvPr>
        </p:nvGraphicFramePr>
        <p:xfrm>
          <a:off x="1371600" y="1593273"/>
          <a:ext cx="4308764" cy="3768436"/>
        </p:xfrm>
        <a:graphic>
          <a:graphicData uri="http://schemas.openxmlformats.org/drawingml/2006/table">
            <a:tbl>
              <a:tblPr firstRow="1" firstCol="1"/>
              <a:tblGrid>
                <a:gridCol w="2757055">
                  <a:extLst>
                    <a:ext uri="{9D8B030D-6E8A-4147-A177-3AD203B41FA5}">
                      <a16:colId xmlns:a16="http://schemas.microsoft.com/office/drawing/2014/main" val="4136364936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3962416559"/>
                    </a:ext>
                  </a:extLst>
                </a:gridCol>
              </a:tblGrid>
              <a:tr h="322434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Type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F-Score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34774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Sugar beet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82387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Fat Hen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2538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Scentless Mayweed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050039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Charlock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826881"/>
                  </a:ext>
                </a:extLst>
              </a:tr>
              <a:tr h="232213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4805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Small-flowered Cranesbill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05621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Maize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83608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Shepherds Purse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425791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Common Wheat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52621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Common Chickweed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935751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Cleavers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53261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Loose Silky-bent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249434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Black-grass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25131"/>
                  </a:ext>
                </a:extLst>
              </a:tr>
              <a:tr h="738569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Micro-averaged F-score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29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C80FDC-9B9D-40F4-A79B-9A7681595EA5}"/>
                  </a:ext>
                </a:extLst>
              </p:cNvPr>
              <p:cNvSpPr/>
              <p:nvPr/>
            </p:nvSpPr>
            <p:spPr>
              <a:xfrm>
                <a:off x="6483926" y="2206046"/>
                <a:ext cx="4641272" cy="337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𝑃𝑟𝑒𝑐𝑖𝑠𝑖𝑜𝑛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C80FDC-9B9D-40F4-A79B-9A7681595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6" y="2206046"/>
                <a:ext cx="4641272" cy="337657"/>
              </a:xfrm>
              <a:prstGeom prst="rect">
                <a:avLst/>
              </a:prstGeom>
              <a:blipFill>
                <a:blip r:embed="rId3"/>
                <a:stretch>
                  <a:fillRect t="-6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00798" y="3241558"/>
                <a:ext cx="460663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𝑅𝑒𝑐𝑎𝑙𝑙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  <a:p>
                <a:pPr algn="ctr" hangingPunct="0">
                  <a:lnSpc>
                    <a:spcPts val="1200"/>
                  </a:lnSpc>
                </a:pP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8290" marR="0" indent="144145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8" y="3241558"/>
                <a:ext cx="4606637" cy="553998"/>
              </a:xfrm>
              <a:prstGeom prst="rect">
                <a:avLst/>
              </a:prstGeom>
              <a:blipFill>
                <a:blip r:embed="rId4"/>
                <a:stretch>
                  <a:fillRect t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601690" y="4221140"/>
                <a:ext cx="4405745" cy="483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8290" marR="0" indent="144145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144145"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𝑃𝑟𝑒𝑐𝑖𝑠𝑖𝑜𝑛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𝑅𝑒𝑐𝑎𝑙𝑙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𝑃𝑟𝑒𝑐𝑖𝑠𝑖𝑜𝑛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𝑅𝑒𝑐𝑎𝑙𝑙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90" y="4221140"/>
                <a:ext cx="4405745" cy="483530"/>
              </a:xfrm>
              <a:prstGeom prst="rect">
                <a:avLst/>
              </a:prstGeom>
              <a:blipFill>
                <a:blip r:embed="rId5"/>
                <a:stretch>
                  <a:fillRect t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75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2475-9B7E-45A8-9A45-E0C2E279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by classification method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75E406-495F-47BF-8674-5C2F23227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78208"/>
              </p:ext>
            </p:extLst>
          </p:nvPr>
        </p:nvGraphicFramePr>
        <p:xfrm>
          <a:off x="2293918" y="1965364"/>
          <a:ext cx="7604164" cy="39233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8370">
                  <a:extLst>
                    <a:ext uri="{9D8B030D-6E8A-4147-A177-3AD203B41FA5}">
                      <a16:colId xmlns:a16="http://schemas.microsoft.com/office/drawing/2014/main" val="1301186544"/>
                    </a:ext>
                  </a:extLst>
                </a:gridCol>
                <a:gridCol w="5405794">
                  <a:extLst>
                    <a:ext uri="{9D8B030D-6E8A-4147-A177-3AD203B41FA5}">
                      <a16:colId xmlns:a16="http://schemas.microsoft.com/office/drawing/2014/main" val="2915870967"/>
                    </a:ext>
                  </a:extLst>
                </a:gridCol>
              </a:tblGrid>
              <a:tr h="855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Micro-averaged F-score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020359"/>
                  </a:ext>
                </a:extLst>
              </a:tr>
              <a:tr h="855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effectLst/>
                        </a:rPr>
                        <a:t>naiveBayes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0.72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036120"/>
                  </a:ext>
                </a:extLst>
              </a:tr>
              <a:tr h="67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 err="1">
                          <a:effectLst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0.</a:t>
                      </a:r>
                      <a:r>
                        <a:rPr lang="en-US" sz="2000" u="none" strike="noStrike" dirty="0">
                          <a:effectLst/>
                        </a:rPr>
                        <a:t>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8997295"/>
                  </a:ext>
                </a:extLst>
              </a:tr>
              <a:tr h="678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Decision Tree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0.</a:t>
                      </a:r>
                      <a:r>
                        <a:rPr lang="en-US" sz="2000" u="none" strike="noStrike" dirty="0">
                          <a:effectLst/>
                        </a:rPr>
                        <a:t>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496545"/>
                  </a:ext>
                </a:extLst>
              </a:tr>
              <a:tr h="8553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SVM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0.88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6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42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6FFE-A8EC-4EA3-BB83-4C012147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17B2-9D44-4309-A682-EF57BF4C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feature-based method is applied to the new  practically important real-life image classification task. </a:t>
            </a:r>
          </a:p>
          <a:p>
            <a:r>
              <a:rPr lang="en-US" dirty="0"/>
              <a:t>The constructed algorithm is implemented and evaluated on the real plant dataset containing images of 12 different types of seedlings: the features are selected and extracted by using computer vision algorithms. </a:t>
            </a:r>
          </a:p>
          <a:p>
            <a:r>
              <a:rPr lang="en-US" dirty="0"/>
              <a:t>It follows from Table 3 that the best performance is reached with the Support Vector Machines algorithm whereas the K-Nearest Neighbors algorithm is slightly worse.  </a:t>
            </a:r>
          </a:p>
          <a:p>
            <a:r>
              <a:rPr lang="en-US" dirty="0"/>
              <a:t>Future work is aimed at improving segmentation output, tuning methods and at the discovering of other types of image features.</a:t>
            </a:r>
          </a:p>
        </p:txBody>
      </p:sp>
    </p:spTree>
    <p:extLst>
      <p:ext uri="{BB962C8B-B14F-4D97-AF65-F5344CB8AC3E}">
        <p14:creationId xmlns:p14="http://schemas.microsoft.com/office/powerpoint/2010/main" val="64177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8707-2573-4AE3-90AE-961D4C3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correlation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"/>
          <a:stretch/>
        </p:blipFill>
        <p:spPr>
          <a:xfrm>
            <a:off x="2534023" y="1319134"/>
            <a:ext cx="6631091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4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C270-4EB3-4A56-A039-70683342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Plant Seedlings Classification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3F335-E72E-433D-A588-55DD46EC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13" y="1425332"/>
            <a:ext cx="6723353" cy="53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7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5023-A5B0-4296-A016-CD04FCC2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511B4-9504-4927-916C-41C771E3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Dataset:</a:t>
            </a:r>
          </a:p>
          <a:p>
            <a:r>
              <a:rPr lang="ru-RU" dirty="0"/>
              <a:t>4750</a:t>
            </a:r>
            <a:r>
              <a:rPr lang="en-US" dirty="0"/>
              <a:t> images</a:t>
            </a:r>
          </a:p>
          <a:p>
            <a:r>
              <a:rPr lang="en-US" dirty="0"/>
              <a:t>12 species</a:t>
            </a:r>
          </a:p>
          <a:p>
            <a:r>
              <a:rPr lang="en-US" dirty="0"/>
              <a:t>Resolutions vary from 50x50px to 2000x2000px</a:t>
            </a:r>
            <a:endParaRPr lang="ru-RU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Preprocessing steps:</a:t>
            </a:r>
            <a:endParaRPr lang="en-US" dirty="0"/>
          </a:p>
          <a:p>
            <a:r>
              <a:rPr lang="en-US" dirty="0"/>
              <a:t>Resolution reducing</a:t>
            </a:r>
          </a:p>
          <a:p>
            <a:r>
              <a:rPr lang="en-US" dirty="0"/>
              <a:t>Segmentation</a:t>
            </a:r>
          </a:p>
          <a:p>
            <a:r>
              <a:rPr lang="en-US" dirty="0"/>
              <a:t>Denoising</a:t>
            </a:r>
          </a:p>
        </p:txBody>
      </p:sp>
    </p:spTree>
    <p:extLst>
      <p:ext uri="{BB962C8B-B14F-4D97-AF65-F5344CB8AC3E}">
        <p14:creationId xmlns:p14="http://schemas.microsoft.com/office/powerpoint/2010/main" val="398876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12D5-708D-4601-9A7A-B089F93C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:a16="http://schemas.microsoft.com/office/drawing/2014/main" id="{4AB5D89D-D842-4C1E-9FBB-91265A88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60" y="1690688"/>
            <a:ext cx="10929679" cy="428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6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B0A7-A918-42B4-9391-D0BA4788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Denoising (Segmentation improvement)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B7C80-B314-41A7-8426-87539BA42C9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1" y="1690688"/>
            <a:ext cx="9573491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8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7CEE-9884-4B83-8669-41D248BF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Denoising (Segmentation degradation)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9C22B-EB37-4DB9-A628-A450654215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37" y="1690688"/>
            <a:ext cx="9448799" cy="47239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3082474-1D85-4A2C-83C9-B405E48AB791}"/>
              </a:ext>
            </a:extLst>
          </p:cNvPr>
          <p:cNvSpPr/>
          <p:nvPr/>
        </p:nvSpPr>
        <p:spPr>
          <a:xfrm>
            <a:off x="2605547" y="3716593"/>
            <a:ext cx="1101213" cy="9733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6D87A0-E68F-46BC-AEF8-49098BD2EEEB}"/>
              </a:ext>
            </a:extLst>
          </p:cNvPr>
          <p:cNvSpPr/>
          <p:nvPr/>
        </p:nvSpPr>
        <p:spPr>
          <a:xfrm>
            <a:off x="7683908" y="3716593"/>
            <a:ext cx="1101213" cy="9733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5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7AE1-693E-49F4-BC77-3B2A9CF8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EC665-C8F2-447B-B3C8-8D5FB5662C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1" y="1511558"/>
            <a:ext cx="9862458" cy="4889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80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1ABB-D2B4-4DCB-BF82-B6E43740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Shape 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829438-1011-4950-86BE-6A8D5C2D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085" y="175901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Total perimeter</a:t>
            </a:r>
          </a:p>
          <a:p>
            <a:r>
              <a:rPr lang="en-US" dirty="0"/>
              <a:t>Entire area</a:t>
            </a:r>
          </a:p>
          <a:p>
            <a:r>
              <a:rPr lang="en-US" dirty="0"/>
              <a:t>Maximal contour area</a:t>
            </a:r>
          </a:p>
          <a:p>
            <a:r>
              <a:rPr lang="en-US" dirty="0"/>
              <a:t>Isoperimetric quotient</a:t>
            </a:r>
            <a:endParaRPr lang="ru-RU" dirty="0"/>
          </a:p>
          <a:p>
            <a:r>
              <a:rPr lang="en-US" dirty="0"/>
              <a:t>Rectangularity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5C42AA-EACF-4F36-8C47-CEDDF9F2B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873" y="1975579"/>
            <a:ext cx="3041812" cy="293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654E21-A0DB-4923-B73F-D90ACA49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28" y="1975579"/>
            <a:ext cx="3041812" cy="293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6D9127D-8B11-4B74-8E51-C503BB2BF0E1}"/>
              </a:ext>
            </a:extLst>
          </p:cNvPr>
          <p:cNvSpPr/>
          <p:nvPr/>
        </p:nvSpPr>
        <p:spPr>
          <a:xfrm>
            <a:off x="7812123" y="3222814"/>
            <a:ext cx="609600" cy="442452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1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Shape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00" y="1293234"/>
            <a:ext cx="7548999" cy="4852928"/>
          </a:xfrm>
        </p:spPr>
      </p:pic>
    </p:spTree>
    <p:extLst>
      <p:ext uri="{BB962C8B-B14F-4D97-AF65-F5344CB8AC3E}">
        <p14:creationId xmlns:p14="http://schemas.microsoft.com/office/powerpoint/2010/main" val="86350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983</Words>
  <Application>Microsoft Macintosh PowerPoint</Application>
  <PresentationFormat>Widescreen</PresentationFormat>
  <Paragraphs>137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Plant Seedlings Classification</vt:lpstr>
      <vt:lpstr>Data</vt:lpstr>
      <vt:lpstr>Segmentation</vt:lpstr>
      <vt:lpstr>Denoising (Segmentation improvement)</vt:lpstr>
      <vt:lpstr>Denoising (Segmentation degradation)</vt:lpstr>
      <vt:lpstr>Color Features</vt:lpstr>
      <vt:lpstr>Shape features</vt:lpstr>
      <vt:lpstr>Shape features</vt:lpstr>
      <vt:lpstr>Classification methods</vt:lpstr>
      <vt:lpstr>Results</vt:lpstr>
      <vt:lpstr>Results by classification method</vt:lpstr>
      <vt:lpstr>Conclusion</vt:lpstr>
      <vt:lpstr>Feature correlation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 Jakovlev</dc:creator>
  <cp:lastModifiedBy>Dmitri Jakovlev</cp:lastModifiedBy>
  <cp:revision>48</cp:revision>
  <dcterms:created xsi:type="dcterms:W3CDTF">2019-11-14T13:36:17Z</dcterms:created>
  <dcterms:modified xsi:type="dcterms:W3CDTF">2019-11-17T20:26:48Z</dcterms:modified>
</cp:coreProperties>
</file>