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5" r:id="rId6"/>
    <p:sldId id="266" r:id="rId7"/>
    <p:sldId id="259" r:id="rId8"/>
    <p:sldId id="267" r:id="rId9"/>
    <p:sldId id="260" r:id="rId10"/>
    <p:sldId id="261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7"/>
    <p:restoredTop sz="74913" autoAdjust="0"/>
  </p:normalViewPr>
  <p:slideViewPr>
    <p:cSldViewPr snapToGrid="0">
      <p:cViewPr>
        <p:scale>
          <a:sx n="76" d="100"/>
          <a:sy n="76" d="100"/>
        </p:scale>
        <p:origin x="32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FFF46-31C8-4451-8663-B190ACB6601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04E9-EE27-490B-B120-9E5E749D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уважаемая аудитория.</a:t>
            </a:r>
            <a:br>
              <a:rPr lang="ru-RU" dirty="0"/>
            </a:br>
            <a:r>
              <a:rPr lang="ru-RU" dirty="0"/>
              <a:t>Представляю вашему вниманию доклад на тему классификации саженцов растений.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Оценку мы проводили на тестовом датасете из 794 растений с помощью микро-усредненной </a:t>
            </a:r>
            <a:r>
              <a:rPr lang="en-US" dirty="0"/>
              <a:t>F</a:t>
            </a:r>
            <a:r>
              <a:rPr lang="ru-RU" dirty="0"/>
              <a:t>-меры (формулы представлены на слайде). Усредняются </a:t>
            </a:r>
            <a:r>
              <a:rPr lang="en-GB" dirty="0"/>
              <a:t>Precision </a:t>
            </a:r>
            <a:r>
              <a:rPr lang="ru-RU" dirty="0"/>
              <a:t>и </a:t>
            </a:r>
            <a:r>
              <a:rPr lang="en-GB" dirty="0"/>
              <a:t>Recall</a:t>
            </a:r>
            <a:r>
              <a:rPr lang="ru-RU" dirty="0"/>
              <a:t> по всем классам</a:t>
            </a:r>
            <a:r>
              <a:rPr lang="en-GB" dirty="0"/>
              <a:t>, </a:t>
            </a:r>
            <a:r>
              <a:rPr lang="ru-RU" dirty="0"/>
              <a:t>а затем считаем </a:t>
            </a:r>
            <a:r>
              <a:rPr lang="en-GB" dirty="0"/>
              <a:t>F</a:t>
            </a:r>
            <a:r>
              <a:rPr lang="ru-RU" dirty="0"/>
              <a:t>-меру для полученных средних.</a:t>
            </a:r>
          </a:p>
          <a:p>
            <a:r>
              <a:rPr lang="ru-RU" dirty="0"/>
              <a:t>На слайде прдесталвены результаты для СВМ, так как он показал наилучшие результаты.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7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результаты по каждому из классификаторов. СВМ и метод к ближайших соседий показали наилучшие результаты, так как </a:t>
            </a:r>
            <a:r>
              <a:rPr lang="en-US" dirty="0" err="1"/>
              <a:t>knn</a:t>
            </a:r>
            <a:r>
              <a:rPr lang="ru-RU" dirty="0"/>
              <a:t> нечувствителен к линейно неразделимым данным, а в случае СВМ мы использовали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Гаусса. Дерево решения чувствительны к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линейно неразделимым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данным, поэтому имеют значительно хуже результат чем СВМ.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Плохие результаты наивного байесовского классификатора мы объясняем тем, что мы не подтверждали независимость признаков между собой.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работе предложен и реализоан набор шагов для предобработки данных, а именно нормализации масштаба, сегментация и удаление шума.</a:t>
            </a:r>
          </a:p>
          <a:p>
            <a:r>
              <a:rPr lang="ru-RU" dirty="0"/>
              <a:t>Так же представлены и реализоаны построения признаков с помощью которых можно классифицировать саженцы расстений</a:t>
            </a:r>
          </a:p>
          <a:p>
            <a:r>
              <a:rPr lang="ru-RU" dirty="0"/>
              <a:t>В работе использованы 4 базовых алгоритма классификации, которые позволяют получить хорошие результаты на тестовой выборке.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посчитанных нами признакам мы построили таблицу корреляций.</a:t>
            </a:r>
          </a:p>
          <a:p>
            <a:r>
              <a:rPr lang="ru-RU" dirty="0"/>
              <a:t>Как видно по таблице между собой коррелируют только суммарная и наибольшая площадь. </a:t>
            </a:r>
          </a:p>
          <a:p>
            <a:r>
              <a:rPr lang="ru-RU" dirty="0"/>
              <a:t>Мы не стали убирать не один из этих признаков, так как не для всех типов растений это было верно.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заключается в автоматизации классификации растений, а именно научиться отличать сорняки от рассады.</a:t>
            </a:r>
          </a:p>
          <a:p>
            <a:r>
              <a:rPr lang="ru-RU" dirty="0"/>
              <a:t>На слайде представлены примеры саженцов по 6 классам.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Набор данных содержит приблизительно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4750</a:t>
            </a:r>
            <a:r>
              <a:rPr lang="ru-RU" dirty="0"/>
              <a:t> уникальных изображений растений 12 видов, находящихся на разных стадиях роста. Особенностью данных было наличие вариативности в масштабе от 50 на 50 пикселей до 2000 на 2000 пикселей. Исходные изображения уже кадрированы и не требуют дополнительной обрезки.</a:t>
            </a:r>
          </a:p>
          <a:p>
            <a:r>
              <a:rPr lang="ru-RU" dirty="0"/>
              <a:t>Для решения задачи мы сделали три шага предобработки изображений. </a:t>
            </a:r>
          </a:p>
          <a:p>
            <a:r>
              <a:rPr lang="ru-RU" dirty="0"/>
              <a:t>Первоначально мы привели к одному масштабу 200 на 200 пикселей с помощью билинейной интерполяции (в случае уменьшения размера новый пиксель изображения представляет собой взвешен-</a:t>
            </a:r>
          </a:p>
          <a:p>
            <a:r>
              <a:rPr lang="ru-RU" dirty="0"/>
              <a:t>ную сумму соседних пикселей исходного и наоборот в случае увеличения разрешения).</a:t>
            </a:r>
          </a:p>
          <a:p>
            <a:r>
              <a:rPr lang="ru-RU" dirty="0"/>
              <a:t>Далее, так как фон на снимках различен, то изображения мы будем сегментировать.</a:t>
            </a:r>
          </a:p>
          <a:p>
            <a:r>
              <a:rPr lang="ru-RU" dirty="0"/>
              <a:t>В конце мы попробуем убрать возникающий шум в результате сегментации изображения.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Представленные растения окрашены в зеленый цвет (изображение а). </a:t>
            </a:r>
          </a:p>
          <a:p>
            <a:r>
              <a:rPr lang="ru-RU" dirty="0"/>
              <a:t>Для этого выбрали диапазон зеленых оттенков, по которому помечали нужные нам пиксели, остальные – игнорировали. Таким образом получается маска (изображени б).</a:t>
            </a:r>
            <a:endParaRPr lang="en-US" dirty="0"/>
          </a:p>
          <a:p>
            <a:r>
              <a:rPr lang="ru-RU" dirty="0"/>
              <a:t>После логического умножения с исходным изображеним и присвоением фону черным цветом получалось сегментированное изображение (изображение с)</a:t>
            </a:r>
          </a:p>
          <a:p>
            <a:r>
              <a:rPr lang="ru-RU" dirty="0"/>
              <a:t>Цветовую модель </a:t>
            </a:r>
            <a:r>
              <a:rPr lang="en-US" dirty="0"/>
              <a:t>HSV </a:t>
            </a:r>
            <a:r>
              <a:rPr lang="ru-RU" dirty="0"/>
              <a:t>(цветовой тон, насыщенность и яркость</a:t>
            </a:r>
            <a:r>
              <a:rPr lang="en-US" dirty="0"/>
              <a:t>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Сегментация не всегда проходила хорошо, как показано на изображение а. Для улучшения сегментации применим операцию морфологического закрытия – комбинацию операций дилатации и эрозии.</a:t>
            </a:r>
          </a:p>
          <a:p>
            <a:r>
              <a:rPr lang="ru-RU" dirty="0"/>
              <a:t>Для дилитации и эрозии мы выбрали квадрат размером 3 на 3.</a:t>
            </a:r>
          </a:p>
          <a:p>
            <a:r>
              <a:rPr lang="ru-RU" dirty="0"/>
              <a:t>В резульатет нам удалось побороть шум, что видно на изображении </a:t>
            </a:r>
            <a:r>
              <a:rPr lang="en-US" dirty="0"/>
              <a:t>b.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морфологическое закрытие не всегда однозначно хорошо действует на изображения, как показано на слайде.</a:t>
            </a:r>
          </a:p>
          <a:p>
            <a:r>
              <a:rPr lang="ru-RU" dirty="0"/>
              <a:t>В результате восстанавливается часть фона. Поэтому мы решили отказаться от данного подхода в пользу удаления областей с малым контуром.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замечено, некоторые растения менее насыщенные по цвету, какие-то более темные и было решено сделать цветовые признаки.</a:t>
            </a:r>
          </a:p>
          <a:p>
            <a:r>
              <a:rPr lang="ru-RU" dirty="0"/>
              <a:t>Для установления сходства по цвету мы разделили изображение по трем каналам (зеленому, красному и синему, как показано на слайде) и посчитали по каждому из каналов среднее, среднее октлонение и коэффициент асимметрии.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Следующими признаками по которым будем классифицировать являеются признаки формы. </a:t>
            </a:r>
          </a:p>
          <a:p>
            <a:r>
              <a:rPr lang="ru-RU" dirty="0"/>
              <a:t>Мы считали суммарный периметр контура, суммарную и максимальную площадь областей, ограниченных контурами.</a:t>
            </a:r>
          </a:p>
          <a:p>
            <a:r>
              <a:rPr lang="ru-RU" dirty="0"/>
              <a:t>Часть растений имело округлую форму, поэтому мы посчитали изопериметрический коэффициент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площади фигуры к площади круга, имеющего тот же периметр</a:t>
            </a:r>
          </a:p>
          <a:p>
            <a:r>
              <a:rPr lang="ru-RU" dirty="0"/>
              <a:t>Так же мы посчитали меру прямоугольности – мы строили наименьший ограничивающий прямоугольник (как показано на слайде). </a:t>
            </a:r>
          </a:p>
          <a:p>
            <a:r>
              <a:rPr lang="ru-RU" dirty="0"/>
              <a:t>Тогда характеристика прямоугольсти считалась как отношение площади фигуры к площади прямоугольника.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классификации мы выбрали 4 подход (представлены на слайде), а именно свм, к ближайших соседей, наивный байесовский классификатор и дерево решений. </a:t>
            </a:r>
          </a:p>
          <a:p>
            <a:r>
              <a:rPr lang="ru-RU" dirty="0"/>
              <a:t>Так как СВМ чувствиетелен к неотмасштабированным данным при выборе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</a:t>
            </a:r>
            <a:r>
              <a:rPr lang="ru-RU" dirty="0"/>
              <a:t>, то мы отнормализовали данные.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6806-CC6B-498A-9ADD-8522D25E232D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E4C7065-9053-439E-8FAC-B3F312009E29}"/>
              </a:ext>
            </a:extLst>
          </p:cNvPr>
          <p:cNvSpPr>
            <a:spLocks noGrp="1"/>
          </p:cNvSpPr>
          <p:nvPr/>
        </p:nvSpPr>
        <p:spPr>
          <a:xfrm>
            <a:off x="136741" y="959094"/>
            <a:ext cx="1191851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Feature Based Plant Seedlings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8B948D26-62F4-458D-960A-FD96A5CC0FCA}"/>
              </a:ext>
            </a:extLst>
          </p:cNvPr>
          <p:cNvSpPr>
            <a:spLocks noGrp="1"/>
          </p:cNvSpPr>
          <p:nvPr/>
        </p:nvSpPr>
        <p:spPr>
          <a:xfrm>
            <a:off x="1523998" y="3788018"/>
            <a:ext cx="9144000" cy="14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sz="2800" dirty="0"/>
              <a:t>Dmitri Jakovlev, </a:t>
            </a:r>
            <a:r>
              <a:rPr lang="en-US" sz="2800" dirty="0" err="1"/>
              <a:t>Iuliia</a:t>
            </a:r>
            <a:r>
              <a:rPr lang="en-US" sz="2800" dirty="0"/>
              <a:t> </a:t>
            </a:r>
            <a:r>
              <a:rPr lang="en-US" sz="2800" dirty="0" err="1"/>
              <a:t>Kamaletdinova</a:t>
            </a:r>
            <a:r>
              <a:rPr lang="en-US" sz="2800" baseline="30000" dirty="0"/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dirty="0"/>
              <a:t>Georgy </a:t>
            </a:r>
            <a:r>
              <a:rPr lang="en-US" sz="2800" dirty="0" err="1"/>
              <a:t>Shevlyakov</a:t>
            </a:r>
            <a:endParaRPr lang="en-US" sz="2800" baseline="30000" dirty="0"/>
          </a:p>
          <a:p>
            <a:pPr hangingPunct="0"/>
            <a:r>
              <a:rPr lang="en-US" dirty="0"/>
              <a:t>georgy.shevlyakov@phmf.spbstu.ru</a:t>
            </a:r>
          </a:p>
          <a:p>
            <a:pPr hangingPunct="0"/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F9E51A6D-14F0-4C80-8A42-D5242AC31F14}"/>
              </a:ext>
            </a:extLst>
          </p:cNvPr>
          <p:cNvSpPr txBox="1"/>
          <p:nvPr/>
        </p:nvSpPr>
        <p:spPr>
          <a:xfrm>
            <a:off x="2417619" y="384756"/>
            <a:ext cx="735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Peter the Great Saint-Petersburg Polytechnic University,</a:t>
            </a:r>
          </a:p>
          <a:p>
            <a:pPr algn="ctr"/>
            <a:r>
              <a:rPr lang="en-US" sz="2000" dirty="0"/>
              <a:t>Higher School of Applied Mathematics and Computational Physics, Russia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B976E0B5-438B-456D-95FF-0ED4CE212731}"/>
              </a:ext>
            </a:extLst>
          </p:cNvPr>
          <p:cNvSpPr txBox="1"/>
          <p:nvPr/>
        </p:nvSpPr>
        <p:spPr>
          <a:xfrm>
            <a:off x="5055524" y="61316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18 ноября 201</a:t>
            </a:r>
            <a:r>
              <a:rPr lang="en-US" dirty="0"/>
              <a:t>9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FCCAF-85E0-4793-BC14-1BA9F112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3361100-D2FC-4CE8-80E8-A8C0BE53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6678"/>
              </p:ext>
            </p:extLst>
          </p:nvPr>
        </p:nvGraphicFramePr>
        <p:xfrm>
          <a:off x="1371600" y="1593273"/>
          <a:ext cx="4308764" cy="3768436"/>
        </p:xfrm>
        <a:graphic>
          <a:graphicData uri="http://schemas.openxmlformats.org/drawingml/2006/table">
            <a:tbl>
              <a:tblPr firstRow="1" firstCol="1"/>
              <a:tblGrid>
                <a:gridCol w="2757055">
                  <a:extLst>
                    <a:ext uri="{9D8B030D-6E8A-4147-A177-3AD203B41FA5}">
                      <a16:colId xmlns:a16="http://schemas.microsoft.com/office/drawing/2014/main" xmlns="" val="4136364936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xmlns="" val="3962416559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F-Score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63477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Sugar beet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082387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Fat Hen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352538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Scentless Mayweed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2050039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Charlock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2826881"/>
                  </a:ext>
                </a:extLst>
              </a:tr>
              <a:tr h="23221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480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Small-flowered Cranesbill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30562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383608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Shepherds Purse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42579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Wheat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52621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Chickweed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993575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Cleavers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85326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Loose Silky-bent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424943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Black-grass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8925131"/>
                  </a:ext>
                </a:extLst>
              </a:tr>
              <a:tr h="73856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Micro-averaged F-score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529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88C80FDC-9B9D-40F4-A79B-9A7681595EA5}"/>
                  </a:ext>
                </a:extLst>
              </p:cNvPr>
              <p:cNvSpPr/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  <a:blipFill>
                <a:blip r:embed="rId3"/>
                <a:stretch>
                  <a:fillRect t="-6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lnSpc>
                    <a:spcPts val="1200"/>
                  </a:lnSpc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  <a:blipFill>
                <a:blip r:embed="rId4"/>
                <a:stretch>
                  <a:fillRect t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44145"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  <a:blipFill>
                <a:blip r:embed="rId5"/>
                <a:stretch>
                  <a:fillRect t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75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82475-9B7E-45A8-9A45-E0C2E27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by classification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575E406-495F-47BF-8674-5C2F2322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754"/>
              </p:ext>
            </p:extLst>
          </p:nvPr>
        </p:nvGraphicFramePr>
        <p:xfrm>
          <a:off x="2293918" y="1965364"/>
          <a:ext cx="7604164" cy="39233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xmlns="" val="1301186544"/>
                    </a:ext>
                  </a:extLst>
                </a:gridCol>
                <a:gridCol w="5405794">
                  <a:extLst>
                    <a:ext uri="{9D8B030D-6E8A-4147-A177-3AD203B41FA5}">
                      <a16:colId xmlns:a16="http://schemas.microsoft.com/office/drawing/2014/main" xmlns="" val="2915870967"/>
                    </a:ext>
                  </a:extLst>
                </a:gridCol>
              </a:tblGrid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Micro-averaged F-score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70020359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effectLst/>
                        </a:rPr>
                        <a:t>Naive</a:t>
                      </a:r>
                      <a:r>
                        <a:rPr lang="ru-RU" sz="2000" kern="1200" smtClean="0">
                          <a:effectLst/>
                        </a:rPr>
                        <a:t> </a:t>
                      </a:r>
                      <a:r>
                        <a:rPr lang="en-US" sz="2000" kern="1200" smtClean="0">
                          <a:effectLst/>
                        </a:rPr>
                        <a:t>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036120"/>
                  </a:ext>
                </a:extLst>
              </a:tr>
              <a:tr h="67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 err="1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78997295"/>
                  </a:ext>
                </a:extLst>
              </a:tr>
              <a:tr h="678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8496545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SVM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15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2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66FFE-A8EC-4EA3-BB83-4C01214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917B2-9D44-4309-A682-EF57BF4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feature-based method is applied to the new  practically important real-life image classification task. </a:t>
            </a:r>
          </a:p>
          <a:p>
            <a:r>
              <a:rPr lang="en-US" dirty="0"/>
              <a:t>The constructed algorithm is implemented and evaluated on the real plant dataset containing images of 12 different types of seedlings: the features are selected and extracted by using computer vision algorithms. </a:t>
            </a:r>
          </a:p>
          <a:p>
            <a:r>
              <a:rPr lang="en-US" dirty="0"/>
              <a:t>It follows from Table 3 that the best performance is reached with the Support Vector Machines algorithm whereas the K-Nearest Neighbors algorithm is slightly worse.  </a:t>
            </a:r>
          </a:p>
          <a:p>
            <a:r>
              <a:rPr lang="en-US" dirty="0"/>
              <a:t>Future work is aimed at improving segmentation output, tuning methods and at the discovering of other types of image features.</a:t>
            </a:r>
          </a:p>
        </p:txBody>
      </p:sp>
    </p:spTree>
    <p:extLst>
      <p:ext uri="{BB962C8B-B14F-4D97-AF65-F5344CB8AC3E}">
        <p14:creationId xmlns:p14="http://schemas.microsoft.com/office/powerpoint/2010/main" val="64177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38707-2573-4AE3-90AE-961D4C3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correlation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>
          <a:xfrm>
            <a:off x="2534023" y="1319134"/>
            <a:ext cx="6631091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4C270-4EB3-4A56-A039-7068334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Seedlings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33F335-E72E-433D-A588-55DD46E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3" y="1425332"/>
            <a:ext cx="6723353" cy="53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95023-A5B0-4296-A016-CD04FCC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5511B4-9504-4927-916C-41C771E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ru-RU" dirty="0"/>
              <a:t>4750</a:t>
            </a:r>
            <a:r>
              <a:rPr lang="en-US" dirty="0"/>
              <a:t> images</a:t>
            </a:r>
          </a:p>
          <a:p>
            <a:r>
              <a:rPr lang="en-US" dirty="0"/>
              <a:t>12 species</a:t>
            </a:r>
          </a:p>
          <a:p>
            <a:r>
              <a:rPr lang="en-US" dirty="0"/>
              <a:t>Resolutions vary from 50x50px to 2000x2000px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Preprocessing steps:</a:t>
            </a:r>
            <a:endParaRPr lang="en-US" dirty="0"/>
          </a:p>
          <a:p>
            <a:r>
              <a:rPr lang="en-US" dirty="0"/>
              <a:t>Resolution reducing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988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412D5-708D-4601-9A7A-B089F93C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xmlns="" id="{4AB5D89D-D842-4C1E-9FBB-91265A88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1690688"/>
            <a:ext cx="10929679" cy="4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1B0A7-A918-42B4-9391-D0BA478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EB7C80-B314-41A7-8426-87539BA42C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690688"/>
            <a:ext cx="957349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17CEE-9884-4B83-8669-41D248B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degradation)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69C22B-EB37-4DB9-A628-A450654215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37" y="1690688"/>
            <a:ext cx="9448799" cy="47239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F3082474-1D85-4A2C-83C9-B405E48AB791}"/>
              </a:ext>
            </a:extLst>
          </p:cNvPr>
          <p:cNvSpPr/>
          <p:nvPr/>
        </p:nvSpPr>
        <p:spPr>
          <a:xfrm>
            <a:off x="2605547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76D87A0-E68F-46BC-AEF8-49098BD2EEEB}"/>
              </a:ext>
            </a:extLst>
          </p:cNvPr>
          <p:cNvSpPr/>
          <p:nvPr/>
        </p:nvSpPr>
        <p:spPr>
          <a:xfrm>
            <a:off x="7683908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67AE1-693E-49F4-BC77-3B2A9CF8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DEC665-C8F2-447B-B3C8-8D5FB5662C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11558"/>
            <a:ext cx="9862458" cy="488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8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91ABB-D2B4-4DCB-BF82-B6E43740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Shape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6829438-1011-4950-86BE-6A8D5C2D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34" y="14895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Total perimeter</a:t>
            </a:r>
          </a:p>
          <a:p>
            <a:r>
              <a:rPr lang="en-US" dirty="0"/>
              <a:t>Entire area</a:t>
            </a:r>
          </a:p>
          <a:p>
            <a:r>
              <a:rPr lang="en-US" dirty="0"/>
              <a:t>Maximal contour area</a:t>
            </a:r>
          </a:p>
          <a:p>
            <a:r>
              <a:rPr lang="en-US" dirty="0"/>
              <a:t>Isoperimetric quotient</a:t>
            </a:r>
            <a:endParaRPr lang="ru-RU" dirty="0"/>
          </a:p>
          <a:p>
            <a:r>
              <a:rPr lang="en-US" dirty="0"/>
              <a:t>Rectangularity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3255" r="10708" b="1357"/>
          <a:stretch/>
        </p:blipFill>
        <p:spPr>
          <a:xfrm>
            <a:off x="5991590" y="859844"/>
            <a:ext cx="5701965" cy="4336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65C42AA-EACF-4F36-8C47-CEDDF9F2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70" y="4381149"/>
            <a:ext cx="21604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A3654E21-A0DB-4923-B73F-D90ACA49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86" y="4381149"/>
            <a:ext cx="2160474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66" y="5270296"/>
            <a:ext cx="648804" cy="3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CC34F-AB48-4150-B1EE-2D3A1EB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F3F7CF-4925-4D7C-95F0-D81BD5CE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293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{39CF8421-4E50-9C41-AAE5-C09B2515E2B1}tf16401369</Template>
  <TotalTime>423</TotalTime>
  <Words>1054</Words>
  <Application>Microsoft Macintosh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Plant Seedlings Classification</vt:lpstr>
      <vt:lpstr>Data</vt:lpstr>
      <vt:lpstr>Segmentation</vt:lpstr>
      <vt:lpstr>Denoising (Segmentation improvement)</vt:lpstr>
      <vt:lpstr>Denoising (Segmentation degradation)</vt:lpstr>
      <vt:lpstr>Color Features</vt:lpstr>
      <vt:lpstr>Shape features</vt:lpstr>
      <vt:lpstr>Classification methods</vt:lpstr>
      <vt:lpstr>Results</vt:lpstr>
      <vt:lpstr>Results by classification method</vt:lpstr>
      <vt:lpstr>Conclusion</vt:lpstr>
      <vt:lpstr>Feature correlation matrix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 Jakovlev</dc:creator>
  <cp:lastModifiedBy>Microsoft Office User</cp:lastModifiedBy>
  <cp:revision>53</cp:revision>
  <dcterms:created xsi:type="dcterms:W3CDTF">2019-11-14T13:36:17Z</dcterms:created>
  <dcterms:modified xsi:type="dcterms:W3CDTF">2019-11-17T21:14:20Z</dcterms:modified>
</cp:coreProperties>
</file>