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6" r:id="rId7"/>
    <p:sldId id="259" r:id="rId8"/>
    <p:sldId id="267" r:id="rId9"/>
    <p:sldId id="268" r:id="rId10"/>
    <p:sldId id="260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40"/>
  </p:normalViewPr>
  <p:slideViewPr>
    <p:cSldViewPr snapToGrid="0">
      <p:cViewPr varScale="1">
        <p:scale>
          <a:sx n="93" d="100"/>
          <a:sy n="93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4A69B8-7A31-4C8A-BB84-D42A9857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D1A611-CB3F-46F0-9E42-C8903C775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CE7524-F0FB-4E74-A7A3-D9A9C138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5A050-7D16-4B73-B6BD-34CBF6F6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6A5C8E-B026-408E-8911-0E1FD30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5E97F-6710-4219-B3B4-9050E5B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755098-00B1-4F04-959E-3029CD02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1ECEDB-C9CA-45F3-9A94-8368F398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3C7E31-54A6-4B4F-9DD4-DA60B987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389D19-BBD3-43C2-87F8-CB7FF1E6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90894E3-D41B-41A1-85FC-9E5C560E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9674E3-720E-4593-8D4E-BCC5CE0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A6F0AD-7055-4124-BE1D-B8C6D01A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7D5CBE-4374-41B7-987A-7638254A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F0497C-70BE-407A-A099-5644C929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24329-1894-40C8-82F8-DF61B037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A3BC9B-1457-4F92-A714-CBB3A3B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2F05BB-1F9D-403C-AD32-8C470231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BA387F-E822-4482-B105-84713F2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75E2B7-90D5-4D19-AA6D-4A955F5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0EFA7-AA0E-416A-8CA1-21EB740D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3285EE-100D-4736-8288-8F7C455D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9726B9-27BB-4C87-9876-5205B799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EE94E2-2332-481B-905E-25BAF18E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69E90F-3237-4057-B2D1-15638984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DFE1F-CBD2-4215-B9AF-24B72E40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061FDB-9959-4220-BE26-B25DC4805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B70312-2A47-4A8F-8BF0-AD89AAC88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8D23B-232E-4077-9AB8-A68CBDE0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599478-D08A-4EA7-89EB-6BD2A1D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3AA24C-8F42-497C-9A9C-31C5E739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71FF1-E782-42F0-9E8E-FE24009D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4EEF-29CB-49CD-AC45-D01AF54F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AE092A-A5DF-4E4D-AB55-3273161F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65526E-7A40-4CFF-AAA0-BA31BFD2A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3A7161-0583-43A5-8E71-858B05ADC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F55091F-9541-4B93-B6C0-9F77C139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F8F422-AD58-493D-98BE-2049F507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6EB6EB-0DF7-4B8A-A792-271AD58C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C36F9-4217-4640-A81B-B4EDCF70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020EC9-5BAE-4ABB-A11C-047F9A09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3C717D-123D-4E3B-BB1B-8893260C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7F034-337B-4CBD-A34C-437F743D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5D0673F-6B9D-41A2-8D96-EBEB0CF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1B4D0D-C7DF-4D27-8761-6C035BA9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B9C0D8-BAA0-4E3E-80A7-292885DA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BCB84-1189-409B-A372-090412BA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36E376-4370-4E92-9713-9D95EAE7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AEE95D-41F8-4EBA-8052-5BBA00D1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1DE9C0-73D0-40DB-B85E-94A626B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1E7426-6A83-4B3A-A3E3-F3EA100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9E020F-3642-4462-B8FE-4AEE5C4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54AA-0E2A-4BF6-BC21-2A44748D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4B5038-0450-4D3D-A90B-2F85F7565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DB941D-9222-435E-8305-4A8CB89E7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6BC66E-EA7F-4F7B-88BE-D273BEBB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318CB3-0663-46C5-AC4E-3D2B9480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58CF0C-54D4-465B-89FF-955838C8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C1684EB-0CB8-444F-9769-F142A3FE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7B1710-D254-433C-AB26-A86C7060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B7D5CB-6005-4016-8A05-A08F264BC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6806-CC6B-498A-9ADD-8522D25E23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DD3E0E-A0A7-47A7-AE78-DE6F07B8E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DBEFFF-3143-4D5F-AC4D-15CCA180E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F9B5-D88B-45FE-A8A6-3E41D629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E4C7065-9053-439E-8FAC-B3F312009E29}"/>
              </a:ext>
            </a:extLst>
          </p:cNvPr>
          <p:cNvSpPr>
            <a:spLocks noGrp="1"/>
          </p:cNvSpPr>
          <p:nvPr/>
        </p:nvSpPr>
        <p:spPr>
          <a:xfrm>
            <a:off x="136741" y="959094"/>
            <a:ext cx="1191851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Feature Based Plant Seedlings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8B948D26-62F4-458D-960A-FD96A5CC0FCA}"/>
              </a:ext>
            </a:extLst>
          </p:cNvPr>
          <p:cNvSpPr>
            <a:spLocks noGrp="1"/>
          </p:cNvSpPr>
          <p:nvPr/>
        </p:nvSpPr>
        <p:spPr>
          <a:xfrm>
            <a:off x="1523998" y="3788018"/>
            <a:ext cx="9144000" cy="146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sz="2800" dirty="0"/>
              <a:t>Dmitri Jakovlev, </a:t>
            </a:r>
            <a:r>
              <a:rPr lang="en-US" sz="2800" dirty="0" err="1"/>
              <a:t>Iuliia</a:t>
            </a:r>
            <a:r>
              <a:rPr lang="en-US" sz="2800" dirty="0"/>
              <a:t> </a:t>
            </a:r>
            <a:r>
              <a:rPr lang="en-US" sz="2800" dirty="0" err="1"/>
              <a:t>Kamaletdinova</a:t>
            </a:r>
            <a:r>
              <a:rPr lang="en-US" sz="2800" baseline="30000" dirty="0"/>
              <a:t> </a:t>
            </a: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dirty="0"/>
              <a:t>Georgy </a:t>
            </a:r>
            <a:r>
              <a:rPr lang="en-US" sz="2800" dirty="0" err="1"/>
              <a:t>Shevlyakov</a:t>
            </a:r>
            <a:endParaRPr lang="en-US" sz="2800" baseline="30000" dirty="0"/>
          </a:p>
          <a:p>
            <a:pPr hangingPunct="0"/>
            <a:r>
              <a:rPr lang="en-US" dirty="0"/>
              <a:t>georgy.shevlyakov@phmf.spbstu.ru</a:t>
            </a:r>
          </a:p>
          <a:p>
            <a:pPr hangingPunct="0"/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F9E51A6D-14F0-4C80-8A42-D5242AC31F14}"/>
              </a:ext>
            </a:extLst>
          </p:cNvPr>
          <p:cNvSpPr txBox="1"/>
          <p:nvPr/>
        </p:nvSpPr>
        <p:spPr>
          <a:xfrm>
            <a:off x="2417619" y="384756"/>
            <a:ext cx="735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Peter the Great Saint-Petersburg Polytechnic University,</a:t>
            </a:r>
          </a:p>
          <a:p>
            <a:pPr algn="ctr"/>
            <a:r>
              <a:rPr lang="en-US" sz="2000" dirty="0"/>
              <a:t>Higher School of Applied Mathematics and </a:t>
            </a:r>
            <a:r>
              <a:rPr lang="en-US" sz="2000" dirty="0" smtClean="0"/>
              <a:t>Computational </a:t>
            </a:r>
            <a:r>
              <a:rPr lang="en-US" sz="2000" dirty="0"/>
              <a:t>Physics, Russia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B976E0B5-438B-456D-95FF-0ED4CE212731}"/>
              </a:ext>
            </a:extLst>
          </p:cNvPr>
          <p:cNvSpPr txBox="1"/>
          <p:nvPr/>
        </p:nvSpPr>
        <p:spPr>
          <a:xfrm>
            <a:off x="5055524" y="613162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201</a:t>
            </a:r>
            <a:r>
              <a:rPr lang="en-US" dirty="0"/>
              <a:t>9</a:t>
            </a:r>
            <a:r>
              <a:rPr lang="ru-RU" dirty="0"/>
              <a:t>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0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4CC34F-AB48-4150-B1EE-2D3A1EBA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F3F7CF-4925-4D7C-95F0-D81BD5CE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7293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FCCAF-85E0-4793-BC14-1BA9F112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F3361100-D2FC-4CE8-80E8-A8C0BE531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6678"/>
              </p:ext>
            </p:extLst>
          </p:nvPr>
        </p:nvGraphicFramePr>
        <p:xfrm>
          <a:off x="1371600" y="1593273"/>
          <a:ext cx="4308764" cy="3768436"/>
        </p:xfrm>
        <a:graphic>
          <a:graphicData uri="http://schemas.openxmlformats.org/drawingml/2006/table">
            <a:tbl>
              <a:tblPr firstRow="1" firstCol="1"/>
              <a:tblGrid>
                <a:gridCol w="2757055">
                  <a:extLst>
                    <a:ext uri="{9D8B030D-6E8A-4147-A177-3AD203B41FA5}">
                      <a16:colId xmlns:a16="http://schemas.microsoft.com/office/drawing/2014/main" xmlns="" val="4136364936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xmlns="" val="3962416559"/>
                    </a:ext>
                  </a:extLst>
                </a:gridCol>
              </a:tblGrid>
              <a:tr h="322434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F-Score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63477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Sugar beet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082387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Fat Hen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352538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Scentless Mayweed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2050039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Charlock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2826881"/>
                  </a:ext>
                </a:extLst>
              </a:tr>
              <a:tr h="232213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480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Small-flowered Cranesbill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30562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Maize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383608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Shepherds Purse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542579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Wheat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852621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Chickweed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993575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Cleavers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85326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Loose Silky-bent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424943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Black-grass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8925131"/>
                  </a:ext>
                </a:extLst>
              </a:tr>
              <a:tr h="73856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Micro-averaged F-score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5291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88C80FDC-9B9D-40F4-A79B-9A7681595EA5}"/>
                  </a:ext>
                </a:extLst>
              </p:cNvPr>
              <p:cNvSpPr/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C80FDC-9B9D-40F4-A79B-9A7681595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  <a:blipFill rotWithShape="0">
                <a:blip r:embed="rId2"/>
                <a:stretch>
                  <a:fillRect t="-6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algn="ctr" hangingPunct="0">
                  <a:lnSpc>
                    <a:spcPts val="1200"/>
                  </a:lnSpc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44145"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  <a:blipFill rotWithShape="0">
                <a:blip r:embed="rId4"/>
                <a:stretch>
                  <a:fillRect t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7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82475-9B7E-45A8-9A45-E0C2E279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by classification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575E406-495F-47BF-8674-5C2F2322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82818"/>
              </p:ext>
            </p:extLst>
          </p:nvPr>
        </p:nvGraphicFramePr>
        <p:xfrm>
          <a:off x="1684215" y="1820985"/>
          <a:ext cx="8823569" cy="3923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9232">
                  <a:extLst>
                    <a:ext uri="{9D8B030D-6E8A-4147-A177-3AD203B41FA5}">
                      <a16:colId xmlns:a16="http://schemas.microsoft.com/office/drawing/2014/main" xmlns="" val="1301186544"/>
                    </a:ext>
                  </a:extLst>
                </a:gridCol>
                <a:gridCol w="4824337">
                  <a:extLst>
                    <a:ext uri="{9D8B030D-6E8A-4147-A177-3AD203B41FA5}">
                      <a16:colId xmlns:a16="http://schemas.microsoft.com/office/drawing/2014/main" xmlns="" val="2915870967"/>
                    </a:ext>
                  </a:extLst>
                </a:gridCol>
              </a:tblGrid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Micro-averaged F-score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0020359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0.72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9036120"/>
                  </a:ext>
                </a:extLst>
              </a:tr>
              <a:tr h="67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8997295"/>
                  </a:ext>
                </a:extLst>
              </a:tr>
              <a:tr h="678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Decision Tree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496545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156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2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66FFE-A8EC-4EA3-BB83-4C012147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2917B2-9D44-4309-A682-EF57BF4C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4C270-4EB3-4A56-A039-7068334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Plant Seedlings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33F335-E72E-433D-A588-55DD46EC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69" y="1425333"/>
            <a:ext cx="6089497" cy="48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95023-A5B0-4296-A016-CD04FCC2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5511B4-9504-4927-916C-41C771E3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Dataset:</a:t>
            </a:r>
          </a:p>
          <a:p>
            <a:r>
              <a:rPr lang="en-US" dirty="0"/>
              <a:t>960 images</a:t>
            </a:r>
          </a:p>
          <a:p>
            <a:r>
              <a:rPr lang="en-US" dirty="0"/>
              <a:t>12 species</a:t>
            </a:r>
          </a:p>
          <a:p>
            <a:r>
              <a:rPr lang="en-US" dirty="0"/>
              <a:t>Resolutions vary </a:t>
            </a:r>
            <a:r>
              <a:rPr lang="en-US" dirty="0" smtClean="0"/>
              <a:t>from 50x50px </a:t>
            </a:r>
            <a:r>
              <a:rPr lang="en-US" dirty="0"/>
              <a:t>to </a:t>
            </a:r>
            <a:r>
              <a:rPr lang="en-US" dirty="0" smtClean="0"/>
              <a:t>2000x2000px</a:t>
            </a:r>
            <a:endParaRPr lang="ru-RU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Preprocessing steps:</a:t>
            </a:r>
            <a:endParaRPr lang="en-US" dirty="0"/>
          </a:p>
          <a:p>
            <a:r>
              <a:rPr lang="en-US" dirty="0"/>
              <a:t>Resolution reducing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39887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412D5-708D-4601-9A7A-B089F93C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xmlns="" id="{4AB5D89D-D842-4C1E-9FBB-91265A88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0" y="1690688"/>
            <a:ext cx="10929679" cy="4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1B0A7-A918-42B4-9391-D0BA4788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improvement)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EB7C80-B314-41A7-8426-87539BA42C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1" y="1690688"/>
            <a:ext cx="9573491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8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17CEE-9884-4B83-8669-41D248B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degradation)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69C22B-EB37-4DB9-A628-A450654215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1690688"/>
            <a:ext cx="9448799" cy="4723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35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67AE1-693E-49F4-BC77-3B2A9CF8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9DEC665-C8F2-447B-B3C8-8D5FB5662C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511558"/>
            <a:ext cx="9862458" cy="488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8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91ABB-D2B4-4DCB-BF82-B6E43740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Shape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6829438-1011-4950-86BE-6A8D5C2D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Total perimeter</a:t>
            </a:r>
          </a:p>
          <a:p>
            <a:r>
              <a:rPr lang="en-US" dirty="0"/>
              <a:t>Entire area</a:t>
            </a:r>
          </a:p>
          <a:p>
            <a:r>
              <a:rPr lang="en-US" dirty="0"/>
              <a:t>Maximal contour area</a:t>
            </a:r>
          </a:p>
          <a:p>
            <a:r>
              <a:rPr lang="en-US" dirty="0" smtClean="0"/>
              <a:t>Rectangularity</a:t>
            </a:r>
            <a:endParaRPr lang="en-US" dirty="0"/>
          </a:p>
          <a:p>
            <a:r>
              <a:rPr lang="en-US" dirty="0"/>
              <a:t>Circularity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38707-2573-4AE3-90AE-961D4C3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 matrix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7140DD-614E-4DDB-AC12-C0D6F6007E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931437"/>
            <a:ext cx="10851501" cy="45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235</Words>
  <Application>Microsoft Macintosh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Plant Seedlings Classification</vt:lpstr>
      <vt:lpstr>Data</vt:lpstr>
      <vt:lpstr>Segmentation</vt:lpstr>
      <vt:lpstr>Denoising (Segmentation improvement)</vt:lpstr>
      <vt:lpstr>Denoising (Segmentation degradation)</vt:lpstr>
      <vt:lpstr>Color Features</vt:lpstr>
      <vt:lpstr>Shape features</vt:lpstr>
      <vt:lpstr>Feature correlation matrix ?</vt:lpstr>
      <vt:lpstr>Classification methods</vt:lpstr>
      <vt:lpstr>Results</vt:lpstr>
      <vt:lpstr>Results by classification method</vt:lpstr>
      <vt:lpstr>Conclusion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 Jakovlev</dc:creator>
  <cp:lastModifiedBy>Microsoft Office User</cp:lastModifiedBy>
  <cp:revision>14</cp:revision>
  <dcterms:created xsi:type="dcterms:W3CDTF">2019-11-14T13:36:17Z</dcterms:created>
  <dcterms:modified xsi:type="dcterms:W3CDTF">2019-11-14T15:07:30Z</dcterms:modified>
</cp:coreProperties>
</file>