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59" r:id="rId5"/>
    <p:sldId id="264" r:id="rId6"/>
    <p:sldId id="265" r:id="rId7"/>
    <p:sldId id="260" r:id="rId8"/>
    <p:sldId id="266" r:id="rId9"/>
    <p:sldId id="263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54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5DADDC4-B2E6-4687-9560-09606F101652}" type="datetimeFigureOut">
              <a:rPr lang="ru-RU" smtClean="0"/>
              <a:t>15.04.2022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DD16D4E-9A9E-4728-BD85-05E88B414ED7}" type="slidenum">
              <a:rPr lang="ru-RU" smtClean="0"/>
              <a:t>‹#›</a:t>
            </a:fld>
            <a:endParaRPr lang="ru-RU"/>
          </a:p>
        </p:txBody>
      </p:sp>
      <p:grpSp>
        <p:nvGrpSpPr>
          <p:cNvPr id="9" name="Group 8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031877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ADDC4-B2E6-4687-9560-09606F101652}" type="datetimeFigureOut">
              <a:rPr lang="ru-RU" smtClean="0"/>
              <a:t>15.04.2022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16D4E-9A9E-4728-BD85-05E88B414E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4510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ADDC4-B2E6-4687-9560-09606F101652}" type="datetimeFigureOut">
              <a:rPr lang="ru-RU" smtClean="0"/>
              <a:t>15.04.2022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16D4E-9A9E-4728-BD85-05E88B414E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2563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ADDC4-B2E6-4687-9560-09606F101652}" type="datetimeFigureOut">
              <a:rPr lang="ru-RU" smtClean="0"/>
              <a:t>15.04.2022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16D4E-9A9E-4728-BD85-05E88B414E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1149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DADDC4-B2E6-4687-9560-09606F101652}" type="datetimeFigureOut">
              <a:rPr lang="ru-RU" smtClean="0"/>
              <a:t>15.04.2022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DD16D4E-9A9E-4728-BD85-05E88B414ED7}" type="slidenum">
              <a:rPr lang="ru-RU" smtClean="0"/>
              <a:t>‹#›</a:t>
            </a:fld>
            <a:endParaRPr lang="ru-RU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071388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ADDC4-B2E6-4687-9560-09606F101652}" type="datetimeFigureOut">
              <a:rPr lang="ru-RU" smtClean="0"/>
              <a:t>15.04.2022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16D4E-9A9E-4728-BD85-05E88B414E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0507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ADDC4-B2E6-4687-9560-09606F101652}" type="datetimeFigureOut">
              <a:rPr lang="ru-RU" smtClean="0"/>
              <a:t>15.04.2022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16D4E-9A9E-4728-BD85-05E88B414E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4378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ADDC4-B2E6-4687-9560-09606F101652}" type="datetimeFigureOut">
              <a:rPr lang="ru-RU" smtClean="0"/>
              <a:t>15.04.2022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16D4E-9A9E-4728-BD85-05E88B414E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415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ADDC4-B2E6-4687-9560-09606F101652}" type="datetimeFigureOut">
              <a:rPr lang="ru-RU" smtClean="0"/>
              <a:t>15.04.2022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16D4E-9A9E-4728-BD85-05E88B414E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6673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DADDC4-B2E6-4687-9560-09606F101652}" type="datetimeFigureOut">
              <a:rPr lang="ru-RU" smtClean="0"/>
              <a:t>15.04.2022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DD16D4E-9A9E-4728-BD85-05E88B414ED7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7386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DADDC4-B2E6-4687-9560-09606F101652}" type="datetimeFigureOut">
              <a:rPr lang="ru-RU" smtClean="0"/>
              <a:t>15.04.2022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DD16D4E-9A9E-4728-BD85-05E88B414ED7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12238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B5DADDC4-B2E6-4687-9560-09606F101652}" type="datetimeFigureOut">
              <a:rPr lang="ru-RU" smtClean="0"/>
              <a:t>15.04.2022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CDD16D4E-9A9E-4728-BD85-05E88B414ED7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14962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368">
          <p15:clr>
            <a:srgbClr val="F26B43"/>
          </p15:clr>
        </p15:guide>
        <p15:guide id="2" orient="horz" pos="1440">
          <p15:clr>
            <a:srgbClr val="F26B43"/>
          </p15:clr>
        </p15:guide>
        <p15:guide id="3" orient="horz" pos="3696">
          <p15:clr>
            <a:srgbClr val="F26B43"/>
          </p15:clr>
        </p15:guide>
        <p15:guide id="4" orient="horz" pos="432">
          <p15:clr>
            <a:srgbClr val="F26B43"/>
          </p15:clr>
        </p15:guide>
        <p15:guide id="5" orient="horz" pos="1512">
          <p15:clr>
            <a:srgbClr val="F26B43"/>
          </p15:clr>
        </p15:guide>
        <p15:guide id="6" pos="6912">
          <p15:clr>
            <a:srgbClr val="F26B43"/>
          </p15:clr>
        </p15:guide>
        <p15:guide id="7" pos="936">
          <p15:clr>
            <a:srgbClr val="F26B43"/>
          </p15:clr>
        </p15:guide>
        <p15:guide id="8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55287" y="765651"/>
            <a:ext cx="10263117" cy="2196604"/>
          </a:xfrm>
        </p:spPr>
        <p:txBody>
          <a:bodyPr>
            <a:normAutofit/>
          </a:bodyPr>
          <a:lstStyle/>
          <a:p>
            <a:pPr algn="l"/>
            <a:r>
              <a:rPr lang="ru-RU" sz="7200" dirty="0" smtClean="0">
                <a:solidFill>
                  <a:schemeClr val="bg1"/>
                </a:solidFill>
                <a:latin typeface="Book Antiqua" panose="02040602050305030304" pitchFamily="18" charset="0"/>
              </a:rPr>
              <a:t>			</a:t>
            </a:r>
            <a:r>
              <a:rPr lang="ru-RU" sz="5400" dirty="0" smtClean="0">
                <a:solidFill>
                  <a:schemeClr val="bg1"/>
                </a:solidFill>
                <a:latin typeface="Book Antiqua" panose="02040602050305030304" pitchFamily="18" charset="0"/>
              </a:rPr>
              <a:t>Чат-бот </a:t>
            </a:r>
            <a:br>
              <a:rPr lang="ru-RU" sz="5400" dirty="0" smtClean="0">
                <a:solidFill>
                  <a:schemeClr val="bg1"/>
                </a:solidFill>
                <a:latin typeface="Book Antiqua" panose="02040602050305030304" pitchFamily="18" charset="0"/>
              </a:rPr>
            </a:br>
            <a:r>
              <a:rPr lang="ru-RU" sz="5400" dirty="0" smtClean="0">
                <a:solidFill>
                  <a:schemeClr val="bg1"/>
                </a:solidFill>
                <a:latin typeface="Book Antiqua" panose="02040602050305030304" pitchFamily="18" charset="0"/>
              </a:rPr>
              <a:t>		</a:t>
            </a:r>
            <a:r>
              <a:rPr lang="en-US" sz="5400" dirty="0" smtClean="0">
                <a:solidFill>
                  <a:schemeClr val="bg1"/>
                </a:solidFill>
                <a:latin typeface="Book Antiqua" panose="02040602050305030304" pitchFamily="18" charset="0"/>
              </a:rPr>
              <a:t>Pass the time</a:t>
            </a:r>
            <a:endParaRPr lang="ru-RU" sz="5400" dirty="0">
              <a:solidFill>
                <a:schemeClr val="bg1"/>
              </a:solidFill>
              <a:latin typeface="Book Antiqua" panose="0204060205030503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84217" y="3776018"/>
            <a:ext cx="7721600" cy="1978925"/>
          </a:xfrm>
        </p:spPr>
        <p:txBody>
          <a:bodyPr>
            <a:normAutofit fontScale="85000" lnSpcReduction="10000"/>
          </a:bodyPr>
          <a:lstStyle/>
          <a:p>
            <a:r>
              <a:rPr lang="ru-RU" sz="4000" dirty="0" smtClean="0">
                <a:solidFill>
                  <a:schemeClr val="bg1"/>
                </a:solidFill>
                <a:latin typeface="Book Antiqua" panose="02040602050305030304" pitchFamily="18" charset="0"/>
                <a:ea typeface="+mj-ea"/>
                <a:cs typeface="+mj-cs"/>
              </a:rPr>
              <a:t>Исполнители: </a:t>
            </a:r>
          </a:p>
          <a:p>
            <a:r>
              <a:rPr lang="ru-RU" sz="4000" dirty="0" smtClean="0">
                <a:solidFill>
                  <a:schemeClr val="bg1"/>
                </a:solidFill>
                <a:latin typeface="Book Antiqua" panose="02040602050305030304" pitchFamily="18" charset="0"/>
                <a:ea typeface="+mj-ea"/>
                <a:cs typeface="+mj-cs"/>
              </a:rPr>
              <a:t>Трофимова Анастасия Максимовна, Трунова Анна Максимовна</a:t>
            </a:r>
            <a:endParaRPr lang="ru-RU" sz="4000" dirty="0">
              <a:solidFill>
                <a:schemeClr val="bg1"/>
              </a:solidFill>
              <a:latin typeface="Book Antiqua" panose="02040602050305030304" pitchFamily="18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464647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61902" y="330960"/>
            <a:ext cx="11482316" cy="1485900"/>
          </a:xfrm>
        </p:spPr>
        <p:txBody>
          <a:bodyPr>
            <a:noAutofit/>
          </a:bodyPr>
          <a:lstStyle/>
          <a:p>
            <a:r>
              <a:rPr lang="en-US" sz="5400" dirty="0">
                <a:solidFill>
                  <a:srgbClr val="4454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 </a:t>
            </a:r>
            <a:r>
              <a:rPr lang="en-US" sz="5400" dirty="0" smtClean="0">
                <a:solidFill>
                  <a:srgbClr val="4454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   </a:t>
            </a:r>
            <a:r>
              <a:rPr lang="ru-RU" sz="5000" b="1" dirty="0" smtClean="0">
                <a:solidFill>
                  <a:srgbClr val="44546A"/>
                </a:solidFill>
                <a:cs typeface="Times New Roman" panose="02020603050405020304" pitchFamily="18" charset="0"/>
              </a:rPr>
              <a:t>Введение</a:t>
            </a:r>
            <a:endParaRPr lang="ru-RU" sz="5000" b="1" dirty="0">
              <a:solidFill>
                <a:srgbClr val="44546A"/>
              </a:solidFill>
            </a:endParaRPr>
          </a:p>
        </p:txBody>
      </p:sp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19"/>
          <a:stretch/>
        </p:blipFill>
        <p:spPr>
          <a:xfrm>
            <a:off x="709684" y="2852675"/>
            <a:ext cx="3806898" cy="4263944"/>
          </a:xfrm>
        </p:spPr>
      </p:pic>
      <p:sp>
        <p:nvSpPr>
          <p:cNvPr id="8" name="Подзаголовок 2"/>
          <p:cNvSpPr txBox="1">
            <a:spLocks/>
          </p:cNvSpPr>
          <p:nvPr/>
        </p:nvSpPr>
        <p:spPr>
          <a:xfrm>
            <a:off x="4844748" y="1144127"/>
            <a:ext cx="7411148" cy="51366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endParaRPr lang="ru-RU" sz="4400" dirty="0" smtClean="0">
              <a:solidFill>
                <a:srgbClr val="44546A"/>
              </a:solidFill>
              <a:latin typeface="+mj-lt"/>
              <a:ea typeface="+mj-ea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3600" dirty="0">
                <a:solidFill>
                  <a:srgbClr val="44546A"/>
                </a:solidFill>
                <a:latin typeface="+mj-lt"/>
                <a:ea typeface="+mj-ea"/>
                <a:cs typeface="Times New Roman" panose="02020603050405020304" pitchFamily="18" charset="0"/>
              </a:rPr>
              <a:t>С</a:t>
            </a:r>
            <a:r>
              <a:rPr lang="ru-RU" sz="3600" dirty="0" smtClean="0">
                <a:solidFill>
                  <a:srgbClr val="44546A"/>
                </a:solidFill>
                <a:latin typeface="+mj-lt"/>
                <a:ea typeface="+mj-ea"/>
                <a:cs typeface="Times New Roman" panose="02020603050405020304" pitchFamily="18" charset="0"/>
              </a:rPr>
              <a:t>оздание чат-бота в </a:t>
            </a:r>
            <a:r>
              <a:rPr lang="en-US" sz="3600" dirty="0" smtClean="0">
                <a:solidFill>
                  <a:srgbClr val="44546A"/>
                </a:solidFill>
                <a:latin typeface="+mj-lt"/>
                <a:ea typeface="+mj-ea"/>
                <a:cs typeface="Times New Roman" panose="02020603050405020304" pitchFamily="18" charset="0"/>
              </a:rPr>
              <a:t>Telegram</a:t>
            </a:r>
            <a:r>
              <a:rPr lang="ru-RU" sz="3600" dirty="0" smtClean="0">
                <a:solidFill>
                  <a:srgbClr val="44546A"/>
                </a:solidFill>
                <a:latin typeface="+mj-lt"/>
                <a:ea typeface="+mj-ea"/>
                <a:cs typeface="Times New Roman" panose="02020603050405020304" pitchFamily="18" charset="0"/>
              </a:rPr>
              <a:t>, включающий в себя помощь с поиском товаров, погодных условий, а также несколько игр.</a:t>
            </a:r>
            <a:r>
              <a:rPr lang="ru-RU" sz="3600" dirty="0" smtClean="0">
                <a:solidFill>
                  <a:schemeClr val="bg1"/>
                </a:solidFill>
                <a:latin typeface="Book Antiqua" panose="02040602050305030304" pitchFamily="18" charset="0"/>
                <a:ea typeface="+mj-ea"/>
                <a:cs typeface="+mj-cs"/>
              </a:rPr>
              <a:t>					</a:t>
            </a:r>
            <a:endParaRPr lang="ru-RU" sz="3600" dirty="0">
              <a:solidFill>
                <a:schemeClr val="bg1"/>
              </a:solidFill>
              <a:latin typeface="Book Antiqua" panose="02040602050305030304" pitchFamily="18" charset="0"/>
              <a:ea typeface="+mj-ea"/>
              <a:cs typeface="+mj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97527" y="2068945"/>
            <a:ext cx="212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1273861" y="1816860"/>
            <a:ext cx="3570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lang="ru-RU" sz="3600" b="1" dirty="0">
                <a:solidFill>
                  <a:srgbClr val="44546A"/>
                </a:solidFill>
                <a:cs typeface="Times New Roman" panose="02020603050405020304" pitchFamily="18" charset="0"/>
              </a:rPr>
              <a:t>Цель проекта: </a:t>
            </a:r>
          </a:p>
        </p:txBody>
      </p:sp>
    </p:spTree>
    <p:extLst>
      <p:ext uri="{BB962C8B-B14F-4D97-AF65-F5344CB8AC3E}">
        <p14:creationId xmlns:p14="http://schemas.microsoft.com/office/powerpoint/2010/main" val="1629499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370756"/>
            <a:ext cx="11482316" cy="1160060"/>
          </a:xfrm>
        </p:spPr>
        <p:txBody>
          <a:bodyPr>
            <a:normAutofit/>
          </a:bodyPr>
          <a:lstStyle/>
          <a:p>
            <a:r>
              <a:rPr lang="en-US" sz="5400" dirty="0" smtClean="0">
                <a:solidFill>
                  <a:srgbClr val="4454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	</a:t>
            </a:r>
            <a:r>
              <a:rPr lang="ru-RU" b="1" dirty="0" smtClean="0">
                <a:solidFill>
                  <a:srgbClr val="44546A"/>
                </a:solidFill>
                <a:cs typeface="Times New Roman" panose="02020603050405020304" pitchFamily="18" charset="0"/>
              </a:rPr>
              <a:t>Реализация </a:t>
            </a:r>
            <a:r>
              <a:rPr lang="ru-RU" b="1" dirty="0">
                <a:solidFill>
                  <a:srgbClr val="44546A"/>
                </a:solidFill>
                <a:cs typeface="Times New Roman" panose="02020603050405020304" pitchFamily="18" charset="0"/>
              </a:rPr>
              <a:t>проекта</a:t>
            </a:r>
            <a:r>
              <a:rPr lang="ru-RU" b="1" dirty="0" smtClean="0">
                <a:solidFill>
                  <a:srgbClr val="44546A"/>
                </a:solidFill>
                <a:cs typeface="Times New Roman" panose="02020603050405020304" pitchFamily="18" charset="0"/>
              </a:rPr>
              <a:t>:</a:t>
            </a:r>
            <a:endParaRPr lang="ru-RU" b="1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5197" y="2650837"/>
            <a:ext cx="4968854" cy="4968854"/>
          </a:xfrm>
        </p:spPr>
      </p:pic>
      <p:sp>
        <p:nvSpPr>
          <p:cNvPr id="6" name="Подзаголовок 2"/>
          <p:cNvSpPr txBox="1">
            <a:spLocks/>
          </p:cNvSpPr>
          <p:nvPr/>
        </p:nvSpPr>
        <p:spPr>
          <a:xfrm>
            <a:off x="1023720" y="950786"/>
            <a:ext cx="9080861" cy="405532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endParaRPr lang="ru-RU" sz="4400" dirty="0" smtClean="0">
              <a:solidFill>
                <a:srgbClr val="44546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ru-RU" sz="3600" dirty="0" smtClean="0">
                <a:solidFill>
                  <a:srgbClr val="44546A"/>
                </a:solidFill>
                <a:latin typeface="+mj-lt"/>
                <a:ea typeface="+mj-ea"/>
                <a:cs typeface="Times New Roman" panose="02020603050405020304" pitchFamily="18" charset="0"/>
              </a:rPr>
              <a:t>Проект состоит из нескольких функций чат-бота: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sz="3600" dirty="0" smtClean="0">
                <a:solidFill>
                  <a:srgbClr val="44546A"/>
                </a:solidFill>
                <a:latin typeface="+mj-lt"/>
                <a:ea typeface="+mj-ea"/>
                <a:cs typeface="Times New Roman" panose="02020603050405020304" pitchFamily="18" charset="0"/>
              </a:rPr>
              <a:t> игра «Виселица»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sz="3600" dirty="0" smtClean="0">
                <a:solidFill>
                  <a:srgbClr val="44546A"/>
                </a:solidFill>
                <a:latin typeface="+mj-lt"/>
                <a:ea typeface="+mj-ea"/>
                <a:cs typeface="Times New Roman" panose="02020603050405020304" pitchFamily="18" charset="0"/>
              </a:rPr>
              <a:t> вызов прогноза погоды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sz="3600" dirty="0" smtClean="0">
                <a:solidFill>
                  <a:srgbClr val="44546A"/>
                </a:solidFill>
                <a:latin typeface="+mj-lt"/>
                <a:ea typeface="+mj-ea"/>
                <a:cs typeface="Times New Roman" panose="02020603050405020304" pitchFamily="18" charset="0"/>
              </a:rPr>
              <a:t> поиск товаров в интернет-магазинах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sz="3600" dirty="0">
                <a:solidFill>
                  <a:srgbClr val="44546A"/>
                </a:solidFill>
                <a:latin typeface="+mj-lt"/>
                <a:ea typeface="+mj-ea"/>
                <a:cs typeface="Times New Roman" panose="02020603050405020304" pitchFamily="18" charset="0"/>
              </a:rPr>
              <a:t> </a:t>
            </a:r>
            <a:r>
              <a:rPr lang="ru-RU" sz="3600" dirty="0" smtClean="0">
                <a:solidFill>
                  <a:srgbClr val="44546A"/>
                </a:solidFill>
                <a:latin typeface="+mj-lt"/>
                <a:ea typeface="+mj-ea"/>
                <a:cs typeface="Times New Roman" panose="02020603050405020304" pitchFamily="18" charset="0"/>
              </a:rPr>
              <a:t>игра «Правда или Ложь»</a:t>
            </a:r>
            <a:r>
              <a:rPr lang="ru-RU" sz="4000" dirty="0" smtClean="0">
                <a:solidFill>
                  <a:schemeClr val="bg1"/>
                </a:solidFill>
                <a:latin typeface="Book Antiqua" panose="02040602050305030304" pitchFamily="18" charset="0"/>
                <a:ea typeface="+mj-ea"/>
                <a:cs typeface="+mj-cs"/>
              </a:rPr>
              <a:t>					</a:t>
            </a:r>
            <a:endParaRPr lang="ru-RU" sz="4000" dirty="0">
              <a:solidFill>
                <a:schemeClr val="bg1"/>
              </a:solidFill>
              <a:latin typeface="Book Antiqua" panose="02040602050305030304" pitchFamily="18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266043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3309" y="2071305"/>
            <a:ext cx="4470624" cy="4470624"/>
          </a:xfrm>
        </p:spPr>
      </p:pic>
      <p:sp>
        <p:nvSpPr>
          <p:cNvPr id="5" name="Подзаголовок 2"/>
          <p:cNvSpPr txBox="1">
            <a:spLocks/>
          </p:cNvSpPr>
          <p:nvPr/>
        </p:nvSpPr>
        <p:spPr>
          <a:xfrm>
            <a:off x="822036" y="292668"/>
            <a:ext cx="9587346" cy="65653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ru-RU" sz="3600" b="1" dirty="0" smtClean="0">
                <a:solidFill>
                  <a:srgbClr val="44546A"/>
                </a:solidFill>
                <a:latin typeface="+mj-lt"/>
                <a:ea typeface="+mj-ea"/>
                <a:cs typeface="Times New Roman" panose="02020603050405020304" pitchFamily="18" charset="0"/>
              </a:rPr>
              <a:t>В чат боте используются такие функции, как:</a:t>
            </a:r>
          </a:p>
          <a:p>
            <a:pPr marL="0" lvl="0" indent="0" algn="just">
              <a:buNone/>
            </a:pPr>
            <a:r>
              <a:rPr lang="ru-RU" sz="2200" b="1" dirty="0" smtClean="0"/>
              <a:t>«</a:t>
            </a:r>
            <a:r>
              <a:rPr lang="ru-RU" sz="2200" b="1" dirty="0"/>
              <a:t>Погода»</a:t>
            </a:r>
            <a:endParaRPr lang="ru-RU" sz="2200" dirty="0"/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ru-RU" sz="2200" dirty="0"/>
              <a:t> </a:t>
            </a: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</a:t>
            </a:r>
            <a:r>
              <a:rPr lang="ru-RU" sz="2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eather</a:t>
            </a:r>
            <a:r>
              <a:rPr lang="en-US" sz="2200" b="1" dirty="0" smtClean="0"/>
              <a:t> </a:t>
            </a:r>
            <a:r>
              <a:rPr lang="en-US" sz="2200" dirty="0"/>
              <a:t>– </a:t>
            </a:r>
            <a:r>
              <a:rPr lang="ru-RU" sz="2200" dirty="0"/>
              <a:t>отправляет стартовое сообщение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ru-RU" sz="2200" dirty="0"/>
              <a:t> </a:t>
            </a:r>
            <a:r>
              <a:rPr lang="ru-RU" sz="2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get_weather</a:t>
            </a:r>
            <a:r>
              <a:rPr lang="ru-RU" sz="2200" dirty="0" smtClean="0"/>
              <a:t> </a:t>
            </a:r>
            <a:r>
              <a:rPr lang="ru-RU" sz="2200" dirty="0"/>
              <a:t>– обрабатывает сообщение пользователя, если в сообщении передан город, то выводит погоду и картинку погодного условия данного города.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ru-RU" sz="2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translation</a:t>
            </a:r>
            <a:r>
              <a:rPr lang="ru-RU" sz="2200" dirty="0" smtClean="0"/>
              <a:t> </a:t>
            </a:r>
            <a:r>
              <a:rPr lang="ru-RU" sz="2200" dirty="0"/>
              <a:t>-  переводит погодные условия на русский язык.</a:t>
            </a:r>
          </a:p>
          <a:p>
            <a:pPr marL="0" lvl="0" indent="0" algn="just">
              <a:buNone/>
            </a:pPr>
            <a:r>
              <a:rPr lang="ru-RU" sz="2200" b="1" dirty="0"/>
              <a:t>«Игра-виселица»</a:t>
            </a:r>
            <a:endParaRPr lang="ru-RU" sz="2200" dirty="0"/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ru-RU" sz="2200" dirty="0"/>
              <a:t> </a:t>
            </a: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</a:t>
            </a:r>
            <a:r>
              <a:rPr lang="ru-RU" sz="2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allows</a:t>
            </a:r>
            <a:r>
              <a:rPr lang="ru-RU" sz="2200" b="1" dirty="0" smtClean="0"/>
              <a:t> </a:t>
            </a:r>
            <a:r>
              <a:rPr lang="ru-RU" sz="2200" dirty="0"/>
              <a:t>- отправляет стартовое сообщение с мини-инструкцией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ru-RU" sz="2200" dirty="0"/>
              <a:t> </a:t>
            </a: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</a:t>
            </a:r>
            <a:r>
              <a:rPr lang="ru-RU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_</a:t>
            </a: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game</a:t>
            </a:r>
            <a:r>
              <a:rPr lang="ru-RU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 </a:t>
            </a:r>
            <a:r>
              <a:rPr lang="ru-RU" sz="2200" dirty="0"/>
              <a:t>– загадывает </a:t>
            </a:r>
            <a:r>
              <a:rPr lang="ru-RU" sz="2200" dirty="0" err="1"/>
              <a:t>рандомное</a:t>
            </a:r>
            <a:r>
              <a:rPr lang="ru-RU" sz="2200" dirty="0"/>
              <a:t> слово из </a:t>
            </a:r>
            <a:r>
              <a:rPr lang="ru-RU" sz="2200" dirty="0" err="1"/>
              <a:t>бд</a:t>
            </a:r>
            <a:r>
              <a:rPr lang="ru-RU" sz="2200" dirty="0"/>
              <a:t>, которое ещё не использовалось и отправляет пользователю данные об этом слове (количество букв и тему)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ru-RU" sz="2200" dirty="0"/>
              <a:t> </a:t>
            </a:r>
            <a:r>
              <a:rPr lang="ru-RU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play_game1</a:t>
            </a:r>
            <a:r>
              <a:rPr lang="ru-RU" sz="2200" b="1" dirty="0" smtClean="0"/>
              <a:t> </a:t>
            </a:r>
            <a:r>
              <a:rPr lang="ru-RU" sz="2200" dirty="0"/>
              <a:t>– обрабатывает сообщение пользователя, проверяет, чтобы в сообщении была лишь 1 буква. Если этой буквы нет в слове, то отправляет картинку и оповещает о количествах попытках, иначе отправляет слово, только с разгаданными буквами.</a:t>
            </a:r>
          </a:p>
          <a:p>
            <a:pPr lvl="0" algn="just"/>
            <a:endParaRPr lang="ru-RU" sz="5400" dirty="0">
              <a:solidFill>
                <a:schemeClr val="bg1"/>
              </a:solidFill>
              <a:latin typeface="Book Antiqua" panose="02040602050305030304" pitchFamily="18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179124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63600" y="355600"/>
            <a:ext cx="9462656" cy="5934364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ru-RU" b="1" dirty="0"/>
              <a:t>«Правда или Ложь»</a:t>
            </a:r>
            <a:endParaRPr lang="ru-RU" dirty="0"/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ru-RU" dirty="0"/>
              <a:t> </a:t>
            </a:r>
            <a:r>
              <a:rPr lang="ru-RU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get_tof</a:t>
            </a:r>
            <a:r>
              <a:rPr lang="ru-RU" dirty="0" smtClean="0"/>
              <a:t> </a:t>
            </a:r>
            <a:r>
              <a:rPr lang="ru-RU" dirty="0"/>
              <a:t>– функция выводит стартовое сообщение с правилами игры, а пользователь выбирает: отказаться ему играть или нет.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ru-RU" dirty="0"/>
              <a:t>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true</a:t>
            </a:r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_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</a:t>
            </a:r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_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false</a:t>
            </a:r>
            <a:r>
              <a:rPr lang="ru-RU" dirty="0" smtClean="0"/>
              <a:t> </a:t>
            </a:r>
            <a:r>
              <a:rPr lang="ru-RU" dirty="0"/>
              <a:t>– возвращаясь к функции </a:t>
            </a:r>
            <a:r>
              <a:rPr lang="en-US" dirty="0" err="1"/>
              <a:t>tof</a:t>
            </a:r>
            <a:r>
              <a:rPr lang="ru-RU" dirty="0"/>
              <a:t>_</a:t>
            </a:r>
            <a:r>
              <a:rPr lang="en-US" dirty="0"/>
              <a:t>is</a:t>
            </a:r>
            <a:r>
              <a:rPr lang="ru-RU" dirty="0"/>
              <a:t>_</a:t>
            </a:r>
            <a:r>
              <a:rPr lang="en-US" dirty="0"/>
              <a:t>right</a:t>
            </a:r>
            <a:r>
              <a:rPr lang="ru-RU" dirty="0"/>
              <a:t>_</a:t>
            </a:r>
            <a:r>
              <a:rPr lang="en-US" dirty="0"/>
              <a:t>answer</a:t>
            </a:r>
            <a:r>
              <a:rPr lang="ru-RU" dirty="0"/>
              <a:t>(), программа выводит сообщения для пользователя в случае правильного или неправильного ответа, подсчитывая общий балл за игру, а после показывает следующий факт.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ru-RU" dirty="0"/>
              <a:t>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tof</a:t>
            </a:r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_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</a:t>
            </a:r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_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</a:t>
            </a:r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_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answer</a:t>
            </a:r>
            <a:r>
              <a:rPr lang="ru-RU" dirty="0" smtClean="0"/>
              <a:t> </a:t>
            </a:r>
            <a:r>
              <a:rPr lang="ru-RU" dirty="0"/>
              <a:t>– функция проверяет, совпадает ли ответ пользователя с тем, что указан в </a:t>
            </a:r>
            <a:r>
              <a:rPr lang="en-US" dirty="0" err="1"/>
              <a:t>json</a:t>
            </a:r>
            <a:r>
              <a:rPr lang="ru-RU" dirty="0"/>
              <a:t>-файле с фактами. Если </a:t>
            </a:r>
            <a:r>
              <a:rPr lang="ru-RU" dirty="0" err="1"/>
              <a:t>совпадаение</a:t>
            </a:r>
            <a:r>
              <a:rPr lang="ru-RU" dirty="0"/>
              <a:t> найдено – возвращает </a:t>
            </a:r>
            <a:r>
              <a:rPr lang="en-US" dirty="0"/>
              <a:t>True, </a:t>
            </a:r>
            <a:r>
              <a:rPr lang="ru-RU" dirty="0"/>
              <a:t>в противном случае – </a:t>
            </a:r>
            <a:r>
              <a:rPr lang="en-US" dirty="0"/>
              <a:t>False.</a:t>
            </a:r>
            <a:endParaRPr lang="ru-RU" dirty="0"/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ru-RU" dirty="0"/>
              <a:t> </a:t>
            </a:r>
            <a:r>
              <a:rPr lang="ru-RU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tof_check_answer</a:t>
            </a:r>
            <a:r>
              <a:rPr lang="ru-RU" dirty="0" smtClean="0"/>
              <a:t> </a:t>
            </a:r>
            <a:r>
              <a:rPr lang="ru-RU" dirty="0"/>
              <a:t>– если пользователь выбрал «да», то функция запоминает вопрос и ответ на него в отдельные переменные (</a:t>
            </a:r>
            <a:r>
              <a:rPr lang="ru-RU" dirty="0" err="1"/>
              <a:t>context.user_data</a:t>
            </a:r>
            <a:r>
              <a:rPr lang="ru-RU" dirty="0"/>
              <a:t>), после чего выводит первый факт. Если же пользователь отказался играть, бот выводит конечное сообщение и выходит из команды.</a:t>
            </a:r>
          </a:p>
          <a:p>
            <a:pPr marL="0" indent="0" algn="just">
              <a:buNone/>
            </a:pPr>
            <a:r>
              <a:rPr lang="ru-RU" b="1" dirty="0"/>
              <a:t>«Поиск товаров»</a:t>
            </a:r>
            <a:endParaRPr lang="ru-RU" sz="1600" dirty="0"/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ru-RU" dirty="0"/>
              <a:t> </a:t>
            </a:r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arket</a:t>
            </a:r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_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buy</a:t>
            </a:r>
            <a:r>
              <a:rPr lang="ru-RU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dirty="0"/>
              <a:t>– отправляет стартовое сообщение с просьбой ввести название товара.</a:t>
            </a:r>
            <a:endParaRPr lang="ru-RU" sz="1600" dirty="0"/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ru-RU" dirty="0"/>
              <a:t> </a:t>
            </a:r>
            <a:r>
              <a:rPr lang="ru-RU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market_search</a:t>
            </a:r>
            <a:r>
              <a:rPr lang="ru-RU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dirty="0"/>
              <a:t>– обрабатывает сообщение пользователя и с помощью </a:t>
            </a:r>
            <a:r>
              <a:rPr lang="ru-RU" dirty="0" err="1"/>
              <a:t>urllib.parse</a:t>
            </a:r>
            <a:r>
              <a:rPr lang="ru-RU" dirty="0"/>
              <a:t> создает из названия товара ссылку на него. После выводи шаблонное сообщение с ссылками на товар с разных интернет-сайтов.</a:t>
            </a:r>
          </a:p>
        </p:txBody>
      </p:sp>
      <p:pic>
        <p:nvPicPr>
          <p:cNvPr id="4" name="Объект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5520" y="3765796"/>
            <a:ext cx="3092204" cy="3092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534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одзаголовок 2"/>
          <p:cNvSpPr txBox="1">
            <a:spLocks/>
          </p:cNvSpPr>
          <p:nvPr/>
        </p:nvSpPr>
        <p:spPr>
          <a:xfrm>
            <a:off x="886495" y="685801"/>
            <a:ext cx="3389942" cy="5997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endParaRPr lang="ru-RU" sz="3200" b="1" dirty="0" smtClean="0">
              <a:solidFill>
                <a:srgbClr val="44546A"/>
              </a:solidFill>
              <a:latin typeface="+mj-lt"/>
              <a:ea typeface="+mj-ea"/>
              <a:cs typeface="Times New Roman" panose="02020603050405020304" pitchFamily="18" charset="0"/>
            </a:endParaRPr>
          </a:p>
          <a:p>
            <a:pPr lvl="0" algn="just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Telegram</a:t>
            </a:r>
            <a:endParaRPr lang="ru-RU" sz="3600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0" algn="just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Request</a:t>
            </a:r>
            <a:endParaRPr lang="ru-RU" sz="3600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0" algn="just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Random</a:t>
            </a:r>
            <a:endParaRPr lang="ru-RU" sz="3600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0" algn="just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600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Json</a:t>
            </a:r>
            <a:endParaRPr lang="ru-RU" sz="3600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0" algn="just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600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urllib.parse</a:t>
            </a:r>
            <a:endParaRPr lang="ru-RU" sz="3600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0" algn="just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Logging</a:t>
            </a:r>
            <a:endParaRPr lang="ru-RU" sz="3600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0" algn="just">
              <a:buFont typeface="Arial" panose="020B0604020202020204" pitchFamily="34" charset="0"/>
              <a:buChar char="•"/>
            </a:pPr>
            <a:r>
              <a:rPr lang="en-US" sz="3600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Sqlalchemy</a:t>
            </a:r>
            <a:endParaRPr lang="ru-RU" sz="3600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Подзаголовок 2"/>
          <p:cNvSpPr txBox="1">
            <a:spLocks/>
          </p:cNvSpPr>
          <p:nvPr/>
        </p:nvSpPr>
        <p:spPr>
          <a:xfrm>
            <a:off x="5962003" y="1942913"/>
            <a:ext cx="5472615" cy="47399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ru-RU" sz="3200" dirty="0" smtClean="0"/>
              <a:t>В </a:t>
            </a:r>
            <a:r>
              <a:rPr lang="ru-RU" sz="3200" dirty="0"/>
              <a:t>проекте присутствуют ORM-модели. Имеется работа с контекстом </a:t>
            </a:r>
            <a:r>
              <a:rPr lang="ru-RU" sz="3200" dirty="0" smtClean="0"/>
              <a:t>пользователя, </a:t>
            </a:r>
            <a:r>
              <a:rPr lang="ru-RU" sz="3200" dirty="0"/>
              <a:t>а также присутствуют картинки для игр и побед. Для реализации функции «Погода» использовались </a:t>
            </a:r>
            <a:r>
              <a:rPr lang="en-US" sz="3200" dirty="0" smtClean="0"/>
              <a:t>API</a:t>
            </a:r>
            <a:r>
              <a:rPr lang="ru-RU" sz="3200" dirty="0" smtClean="0"/>
              <a:t>.</a:t>
            </a:r>
            <a:endParaRPr lang="ru-RU" sz="3200" dirty="0">
              <a:solidFill>
                <a:srgbClr val="44546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7" name="Заголовок 1"/>
          <p:cNvSpPr>
            <a:spLocks noGrp="1"/>
          </p:cNvSpPr>
          <p:nvPr>
            <p:ph type="title"/>
          </p:nvPr>
        </p:nvSpPr>
        <p:spPr>
          <a:xfrm>
            <a:off x="748923" y="248003"/>
            <a:ext cx="8976968" cy="1132764"/>
          </a:xfrm>
        </p:spPr>
        <p:txBody>
          <a:bodyPr>
            <a:normAutofit/>
          </a:bodyPr>
          <a:lstStyle/>
          <a:p>
            <a:r>
              <a:rPr lang="ru-RU" sz="5400" b="1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Библиотеки</a:t>
            </a:r>
            <a:r>
              <a:rPr lang="ru-RU" sz="5400" b="1" dirty="0">
                <a:solidFill>
                  <a:srgbClr val="44546A"/>
                </a:solidFill>
                <a:cs typeface="Times New Roman" panose="02020603050405020304" pitchFamily="18" charset="0"/>
              </a:rPr>
              <a:t> </a:t>
            </a:r>
            <a:r>
              <a:rPr lang="ru-RU" sz="5400" b="1" dirty="0" smtClean="0">
                <a:solidFill>
                  <a:srgbClr val="44546A"/>
                </a:solidFill>
                <a:cs typeface="Times New Roman" panose="02020603050405020304" pitchFamily="18" charset="0"/>
              </a:rPr>
              <a:t>         Технологии</a:t>
            </a:r>
            <a:endParaRPr lang="ru-RU" sz="5400" b="1" dirty="0"/>
          </a:p>
        </p:txBody>
      </p:sp>
      <p:pic>
        <p:nvPicPr>
          <p:cNvPr id="8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33895" flipH="1">
            <a:off x="9795252" y="-21257"/>
            <a:ext cx="2301802" cy="2118831"/>
          </a:xfrm>
        </p:spPr>
      </p:pic>
    </p:spTree>
    <p:extLst>
      <p:ext uri="{BB962C8B-B14F-4D97-AF65-F5344CB8AC3E}">
        <p14:creationId xmlns:p14="http://schemas.microsoft.com/office/powerpoint/2010/main" val="3087076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7611" y="204716"/>
            <a:ext cx="10263116" cy="982639"/>
          </a:xfrm>
        </p:spPr>
        <p:txBody>
          <a:bodyPr>
            <a:normAutofit/>
          </a:bodyPr>
          <a:lstStyle/>
          <a:p>
            <a:r>
              <a:rPr lang="ru-RU" sz="4800" b="1" dirty="0" smtClean="0">
                <a:solidFill>
                  <a:srgbClr val="44546A"/>
                </a:solidFill>
                <a:cs typeface="Times New Roman" panose="02020603050405020304" pitchFamily="18" charset="0"/>
              </a:rPr>
              <a:t>Скриншоты проекта</a:t>
            </a:r>
            <a:endParaRPr lang="ru-RU" sz="4800" b="1" dirty="0">
              <a:solidFill>
                <a:srgbClr val="44546A"/>
              </a:solidFill>
              <a:cs typeface="Times New Roman" panose="02020603050405020304" pitchFamily="18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5239" y="344872"/>
            <a:ext cx="4625488" cy="3284166"/>
          </a:xfrm>
          <a:prstGeom prst="rect">
            <a:avLst/>
          </a:prstGeom>
        </p:spPr>
      </p:pic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7055" y="3629038"/>
            <a:ext cx="5842758" cy="3758841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611" y="1043468"/>
            <a:ext cx="3649880" cy="2965183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5"/>
          <a:srcRect t="1076"/>
          <a:stretch/>
        </p:blipFill>
        <p:spPr>
          <a:xfrm>
            <a:off x="1097611" y="4154741"/>
            <a:ext cx="5637628" cy="2629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988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396" t="34753" r="12922" b="5605"/>
          <a:stretch/>
        </p:blipFill>
        <p:spPr bwMode="auto">
          <a:xfrm>
            <a:off x="1062180" y="272702"/>
            <a:ext cx="4701311" cy="303391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Рисунок 4"/>
          <p:cNvPicPr/>
          <p:nvPr/>
        </p:nvPicPr>
        <p:blipFill rotWithShape="1">
          <a:blip r:embed="rId3"/>
          <a:srcRect l="38066" t="29149" r="12402" b="5418"/>
          <a:stretch/>
        </p:blipFill>
        <p:spPr bwMode="auto">
          <a:xfrm>
            <a:off x="6149570" y="2512291"/>
            <a:ext cx="5506719" cy="394081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AutoShape 2" descr="blob:https://web.telegram.org/61aa3266-8b17-4077-9f35-cfa4e4a6c9b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8" name="AutoShape 4" descr="blob:https://web.telegram.org/61aa3266-8b17-4077-9f35-cfa4e4a6c9b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3333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708313" y="4066656"/>
            <a:ext cx="2819977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972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48797" y="586580"/>
            <a:ext cx="11481748" cy="1514900"/>
          </a:xfrm>
        </p:spPr>
        <p:txBody>
          <a:bodyPr>
            <a:noAutofit/>
          </a:bodyPr>
          <a:lstStyle/>
          <a:p>
            <a:r>
              <a:rPr lang="ru-RU" sz="4800" b="1" dirty="0">
                <a:solidFill>
                  <a:srgbClr val="44546A"/>
                </a:solidFill>
                <a:cs typeface="Times New Roman" panose="02020603050405020304" pitchFamily="18" charset="0"/>
              </a:rPr>
              <a:t>Заключение и возможности доработки: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161" y="2101480"/>
            <a:ext cx="3939620" cy="3939620"/>
          </a:xfrm>
        </p:spPr>
      </p:pic>
      <p:sp>
        <p:nvSpPr>
          <p:cNvPr id="5" name="Подзаголовок 2"/>
          <p:cNvSpPr txBox="1">
            <a:spLocks/>
          </p:cNvSpPr>
          <p:nvPr/>
        </p:nvSpPr>
        <p:spPr>
          <a:xfrm>
            <a:off x="5112257" y="1953698"/>
            <a:ext cx="6451669" cy="37913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algn="just">
              <a:buAutoNum type="arabicPeriod"/>
            </a:pPr>
            <a:r>
              <a:rPr lang="ru-RU" sz="3600" b="1" dirty="0" smtClean="0">
                <a:solidFill>
                  <a:srgbClr val="44546A"/>
                </a:solidFill>
                <a:latin typeface="+mj-lt"/>
                <a:ea typeface="+mj-ea"/>
                <a:cs typeface="Times New Roman" panose="02020603050405020304" pitchFamily="18" charset="0"/>
              </a:rPr>
              <a:t>Добавить новые функции бота.</a:t>
            </a:r>
          </a:p>
          <a:p>
            <a:pPr marL="514350" indent="-514350" algn="just">
              <a:buAutoNum type="arabicPeriod"/>
            </a:pPr>
            <a:r>
              <a:rPr lang="ru-RU" sz="3600" b="1" dirty="0" smtClean="0">
                <a:solidFill>
                  <a:srgbClr val="44546A"/>
                </a:solidFill>
                <a:latin typeface="+mj-lt"/>
                <a:ea typeface="+mj-ea"/>
                <a:cs typeface="Times New Roman" panose="02020603050405020304" pitchFamily="18" charset="0"/>
              </a:rPr>
              <a:t>Запоминать пользователя на долгое время.</a:t>
            </a:r>
          </a:p>
          <a:p>
            <a:pPr marL="514350" indent="-514350" algn="just">
              <a:buAutoNum type="arabicPeriod"/>
            </a:pPr>
            <a:r>
              <a:rPr lang="ru-RU" sz="3600" b="1" dirty="0" smtClean="0">
                <a:solidFill>
                  <a:srgbClr val="44546A"/>
                </a:solidFill>
                <a:latin typeface="+mj-lt"/>
                <a:ea typeface="+mj-ea"/>
                <a:cs typeface="Times New Roman" panose="02020603050405020304" pitchFamily="18" charset="0"/>
              </a:rPr>
              <a:t>Улучшить его дизайн.</a:t>
            </a:r>
            <a:endParaRPr lang="ru-RU" sz="3600" b="1" dirty="0">
              <a:solidFill>
                <a:srgbClr val="44546A"/>
              </a:solidFill>
              <a:latin typeface="+mj-lt"/>
              <a:ea typeface="+mj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601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9270AA94-2367-4B1E-B579-26147B222B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TM10001105[[fn=Уголки]]</Template>
  <TotalTime>4852</TotalTime>
  <Words>487</Words>
  <Application>Microsoft Office PowerPoint</Application>
  <PresentationFormat>Широкоэкранный</PresentationFormat>
  <Paragraphs>46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Arial</vt:lpstr>
      <vt:lpstr>Book Antiqua</vt:lpstr>
      <vt:lpstr>Franklin Gothic Book</vt:lpstr>
      <vt:lpstr>Times New Roman</vt:lpstr>
      <vt:lpstr>Crop</vt:lpstr>
      <vt:lpstr>   Чат-бот    Pass the time</vt:lpstr>
      <vt:lpstr>    Введение</vt:lpstr>
      <vt:lpstr> Реализация проекта:</vt:lpstr>
      <vt:lpstr>Презентация PowerPoint</vt:lpstr>
      <vt:lpstr>Презентация PowerPoint</vt:lpstr>
      <vt:lpstr>Библиотеки          Технологии</vt:lpstr>
      <vt:lpstr>Скриншоты проекта</vt:lpstr>
      <vt:lpstr>Презентация PowerPoint</vt:lpstr>
      <vt:lpstr>Заключение и возможности доработки: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Чат-бот «Pass the time»</dc:title>
  <dc:creator>Анна Трунова</dc:creator>
  <cp:lastModifiedBy>Пользователь</cp:lastModifiedBy>
  <cp:revision>16</cp:revision>
  <dcterms:created xsi:type="dcterms:W3CDTF">2022-04-10T15:24:37Z</dcterms:created>
  <dcterms:modified xsi:type="dcterms:W3CDTF">2022-04-16T11:47:06Z</dcterms:modified>
</cp:coreProperties>
</file>