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Nom	Prénom	âge	date de naissance		sexe 		email		adresse postale		loisirs		pseudo	n° client	</a:t>
            </a:r>
          </a:p>
          <a:p>
            <a:pPr/>
            <a:r>
              <a:t>Statut matrimonial 		adresse IP		n° sécu 		n°téléphone 		CB		plaque d’immatriculation 					emprunte génétique 		élément biométrique		géolocalisation 		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0- 	Exemple pub facebook / twitter</a:t>
            </a:r>
          </a:p>
          <a:p>
            <a:pPr/>
            <a:r>
              <a:t>0-	Fichiers texte</a:t>
            </a:r>
          </a:p>
          <a:p>
            <a:pPr/>
            <a:r>
              <a:t>0-	Non dangereux tels quels</a:t>
            </a:r>
          </a:p>
          <a:p>
            <a:pPr/>
            <a:r>
              <a:t>0-	Mais peuvent être utilisés par des sites frauduleux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1-	Elles ne sont pas vraiment supprimés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1-	Ne pas les communiquer</a:t>
            </a:r>
          </a:p>
          <a:p>
            <a:pPr/>
            <a:r>
              <a:t>2-	Exemple identification à deux facteurs iCloud</a:t>
            </a:r>
          </a:p>
          <a:p>
            <a:pPr/>
          </a:p>
          <a:p>
            <a:pPr/>
            <a:r>
              <a:t>4-	Ce qui pourrait servir a des personnes mal intentionnées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nnées personnelles et protection de la vie privée"/>
          <p:cNvSpPr txBox="1"/>
          <p:nvPr>
            <p:ph type="ctrTitle"/>
          </p:nvPr>
        </p:nvSpPr>
        <p:spPr>
          <a:xfrm>
            <a:off x="1270000" y="1638300"/>
            <a:ext cx="10464800" cy="6477000"/>
          </a:xfrm>
          <a:prstGeom prst="rect">
            <a:avLst/>
          </a:prstGeom>
        </p:spPr>
        <p:txBody>
          <a:bodyPr anchor="ctr"/>
          <a:lstStyle>
            <a:lvl1pPr>
              <a:defRPr b="1" sz="89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Données personnelles et protection de la vie privée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mment réagir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 réagir ?</a:t>
            </a:r>
          </a:p>
        </p:txBody>
      </p:sp>
      <p:sp>
        <p:nvSpPr>
          <p:cNvPr id="177" name="Chantage 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52"/>
            </a:pPr>
            <a:r>
              <a:t>Chantage :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Verrouiller tout ses comptes sociaux, alerter les autorités, en parler a une personne de confiance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Contenu gênant publié :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Demander au site hébergeur de supprimer le contenu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Demander aux moteurs de recherche de le déréférencer 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Créer un contenu positif qui sera mieux référencé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Faire appel a une a une agence spécialisée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Historique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229448" y="1508979"/>
            <a:ext cx="2417675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Historique</a:t>
            </a:r>
          </a:p>
        </p:txBody>
      </p:sp>
      <p:sp>
        <p:nvSpPr>
          <p:cNvPr id="122" name="Qu’est ce que c’est ?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2205559" y="2290992"/>
            <a:ext cx="4525042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Qu’est ce que c’est ?</a:t>
            </a:r>
          </a:p>
        </p:txBody>
      </p:sp>
      <p:sp>
        <p:nvSpPr>
          <p:cNvPr id="123" name="Cookies">
            <a:hlinkClick r:id="rId4" invalidUrl="" action="ppaction://hlinksldjump" tgtFrame="" tooltip="" history="1" highlightClick="0" endSnd="0"/>
          </p:cNvPr>
          <p:cNvSpPr txBox="1"/>
          <p:nvPr/>
        </p:nvSpPr>
        <p:spPr>
          <a:xfrm>
            <a:off x="2188398" y="3098405"/>
            <a:ext cx="2069917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Cookies</a:t>
            </a:r>
          </a:p>
        </p:txBody>
      </p:sp>
      <p:sp>
        <p:nvSpPr>
          <p:cNvPr id="124" name="Risques et enjeux">
            <a:hlinkClick r:id="rId5" invalidUrl="" action="ppaction://hlinksldjump" tgtFrame="" tooltip="" history="1" highlightClick="0" endSnd="0"/>
          </p:cNvPr>
          <p:cNvSpPr txBox="1"/>
          <p:nvPr/>
        </p:nvSpPr>
        <p:spPr>
          <a:xfrm>
            <a:off x="2192006" y="3859503"/>
            <a:ext cx="3780334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Risques et enjeux</a:t>
            </a:r>
          </a:p>
        </p:txBody>
      </p:sp>
      <p:sp>
        <p:nvSpPr>
          <p:cNvPr id="125" name="Comment se protéger ?">
            <a:hlinkClick r:id="rId6" invalidUrl="" action="ppaction://hlinksldjump" tgtFrame="" tooltip="" history="1" highlightClick="0" endSnd="0"/>
          </p:cNvPr>
          <p:cNvSpPr txBox="1"/>
          <p:nvPr/>
        </p:nvSpPr>
        <p:spPr>
          <a:xfrm>
            <a:off x="2167045" y="5746601"/>
            <a:ext cx="4872737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Comment se protéger ?</a:t>
            </a:r>
          </a:p>
        </p:txBody>
      </p:sp>
      <p:sp>
        <p:nvSpPr>
          <p:cNvPr id="126" name="Comment repérer ?">
            <a:hlinkClick r:id="rId7" invalidUrl="" action="ppaction://hlinksldjump" tgtFrame="" tooltip="" history="1" highlightClick="0" endSnd="0"/>
          </p:cNvPr>
          <p:cNvSpPr txBox="1"/>
          <p:nvPr/>
        </p:nvSpPr>
        <p:spPr>
          <a:xfrm>
            <a:off x="2147153" y="6545799"/>
            <a:ext cx="5577983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Comment repérer ?</a:t>
            </a:r>
          </a:p>
        </p:txBody>
      </p:sp>
      <p:sp>
        <p:nvSpPr>
          <p:cNvPr id="127" name="Comment réagir ?">
            <a:hlinkClick r:id="rId8" invalidUrl="" action="ppaction://hlinksldjump" tgtFrame="" tooltip="" history="1" highlightClick="0" endSnd="0"/>
          </p:cNvPr>
          <p:cNvSpPr txBox="1"/>
          <p:nvPr/>
        </p:nvSpPr>
        <p:spPr>
          <a:xfrm>
            <a:off x="2167150" y="7354299"/>
            <a:ext cx="4872527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Comment réagir 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99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99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4"/>
      <p:bldP build="whole" bldLvl="1" animBg="1" rev="0" advAuto="0" spid="122" grpId="2"/>
      <p:bldP build="whole" bldLvl="1" animBg="1" rev="0" advAuto="0" spid="121" grpId="1"/>
      <p:bldP build="whole" bldLvl="1" animBg="1" rev="0" advAuto="0" spid="123" grpId="3"/>
      <p:bldP build="whole" bldLvl="1" animBg="1" rev="0" advAuto="0" spid="126" grpId="6"/>
      <p:bldP build="whole" bldLvl="1" animBg="1" rev="0" advAuto="0" spid="127" grpId="7"/>
      <p:bldP build="whole" bldLvl="1" animBg="1" rev="0" advAuto="0" spid="125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istoriq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Historique</a:t>
            </a:r>
          </a:p>
        </p:txBody>
      </p:sp>
      <p:sp>
        <p:nvSpPr>
          <p:cNvPr id="130" name="Loi informatique et libert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Loi informatique et liberté</a:t>
            </a:r>
          </a:p>
          <a:p>
            <a:pPr/>
            <a:r>
              <a:t>CNIL (commission nationale informatique et libertés)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Qu’est ce que c’est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Qu’est ce que c’est ?</a:t>
            </a:r>
          </a:p>
        </p:txBody>
      </p:sp>
      <p:sp>
        <p:nvSpPr>
          <p:cNvPr id="133" name="Nom"/>
          <p:cNvSpPr txBox="1"/>
          <p:nvPr/>
        </p:nvSpPr>
        <p:spPr>
          <a:xfrm>
            <a:off x="3306612" y="4852715"/>
            <a:ext cx="1374369" cy="722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8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Nom</a:t>
            </a:r>
          </a:p>
        </p:txBody>
      </p:sp>
      <p:sp>
        <p:nvSpPr>
          <p:cNvPr id="134" name="Prénom"/>
          <p:cNvSpPr txBox="1"/>
          <p:nvPr/>
        </p:nvSpPr>
        <p:spPr>
          <a:xfrm>
            <a:off x="7553483" y="4470400"/>
            <a:ext cx="202082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5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pPr/>
            <a:r>
              <a:t>Prénom</a:t>
            </a:r>
          </a:p>
        </p:txBody>
      </p:sp>
      <p:sp>
        <p:nvSpPr>
          <p:cNvPr id="135" name="Âge"/>
          <p:cNvSpPr txBox="1"/>
          <p:nvPr/>
        </p:nvSpPr>
        <p:spPr>
          <a:xfrm>
            <a:off x="1104114" y="2975627"/>
            <a:ext cx="84581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8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Âge </a:t>
            </a:r>
          </a:p>
        </p:txBody>
      </p:sp>
      <p:sp>
        <p:nvSpPr>
          <p:cNvPr id="136" name="Date de naissance"/>
          <p:cNvSpPr txBox="1"/>
          <p:nvPr/>
        </p:nvSpPr>
        <p:spPr>
          <a:xfrm>
            <a:off x="4644681" y="2759251"/>
            <a:ext cx="260095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Date de naissance</a:t>
            </a:r>
          </a:p>
        </p:txBody>
      </p:sp>
      <p:sp>
        <p:nvSpPr>
          <p:cNvPr id="137" name="Sexe"/>
          <p:cNvSpPr txBox="1"/>
          <p:nvPr/>
        </p:nvSpPr>
        <p:spPr>
          <a:xfrm>
            <a:off x="11660558" y="8044023"/>
            <a:ext cx="109974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200">
                <a:latin typeface="Skia Bold"/>
                <a:ea typeface="Skia Bold"/>
                <a:cs typeface="Skia Bold"/>
                <a:sym typeface="Skia Bold"/>
              </a:defRPr>
            </a:lvl1pPr>
          </a:lstStyle>
          <a:p>
            <a:pPr/>
            <a:r>
              <a:t>Sexe </a:t>
            </a:r>
          </a:p>
        </p:txBody>
      </p:sp>
      <p:sp>
        <p:nvSpPr>
          <p:cNvPr id="138" name="Email"/>
          <p:cNvSpPr txBox="1"/>
          <p:nvPr/>
        </p:nvSpPr>
        <p:spPr>
          <a:xfrm>
            <a:off x="3766344" y="7039443"/>
            <a:ext cx="8880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000">
                <a:latin typeface="Brush Script MT"/>
                <a:ea typeface="Brush Script MT"/>
                <a:cs typeface="Brush Script MT"/>
                <a:sym typeface="Brush Script MT"/>
              </a:defRPr>
            </a:lvl1pPr>
          </a:lstStyle>
          <a:p>
            <a:pPr/>
            <a:r>
              <a:t>Email</a:t>
            </a:r>
          </a:p>
        </p:txBody>
      </p:sp>
      <p:sp>
        <p:nvSpPr>
          <p:cNvPr id="139" name="n° client"/>
          <p:cNvSpPr txBox="1"/>
          <p:nvPr/>
        </p:nvSpPr>
        <p:spPr>
          <a:xfrm>
            <a:off x="1754459" y="8400708"/>
            <a:ext cx="129241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n° client</a:t>
            </a:r>
          </a:p>
        </p:txBody>
      </p:sp>
      <p:sp>
        <p:nvSpPr>
          <p:cNvPr id="140" name="n° sécu"/>
          <p:cNvSpPr txBox="1"/>
          <p:nvPr/>
        </p:nvSpPr>
        <p:spPr>
          <a:xfrm>
            <a:off x="10500377" y="3327668"/>
            <a:ext cx="12983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n° sécu</a:t>
            </a:r>
          </a:p>
        </p:txBody>
      </p:sp>
      <p:sp>
        <p:nvSpPr>
          <p:cNvPr id="141" name="Photo"/>
          <p:cNvSpPr txBox="1"/>
          <p:nvPr/>
        </p:nvSpPr>
        <p:spPr>
          <a:xfrm>
            <a:off x="5990304" y="5629780"/>
            <a:ext cx="1257618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Zapfino"/>
                <a:ea typeface="Zapfino"/>
                <a:cs typeface="Zapfino"/>
                <a:sym typeface="Zapfino"/>
              </a:defRPr>
            </a:lvl1pPr>
          </a:lstStyle>
          <a:p>
            <a:pPr/>
            <a:r>
              <a:t>Photo</a:t>
            </a:r>
          </a:p>
        </p:txBody>
      </p:sp>
      <p:sp>
        <p:nvSpPr>
          <p:cNvPr id="142" name="Adresse IP"/>
          <p:cNvSpPr txBox="1"/>
          <p:nvPr/>
        </p:nvSpPr>
        <p:spPr>
          <a:xfrm>
            <a:off x="8960660" y="6799969"/>
            <a:ext cx="2156283" cy="626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400"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Adresse IP</a:t>
            </a:r>
          </a:p>
        </p:txBody>
      </p:sp>
      <p:sp>
        <p:nvSpPr>
          <p:cNvPr id="143" name="Element biométrique"/>
          <p:cNvSpPr txBox="1"/>
          <p:nvPr/>
        </p:nvSpPr>
        <p:spPr>
          <a:xfrm>
            <a:off x="5947564" y="7813900"/>
            <a:ext cx="296557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Element biométrique</a:t>
            </a:r>
          </a:p>
        </p:txBody>
      </p:sp>
      <p:sp>
        <p:nvSpPr>
          <p:cNvPr id="144" name="Géolocalisation"/>
          <p:cNvSpPr txBox="1"/>
          <p:nvPr/>
        </p:nvSpPr>
        <p:spPr>
          <a:xfrm>
            <a:off x="445077" y="5835613"/>
            <a:ext cx="266311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Géolocalisation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Class="entr" nodeType="afterEffect" presetSubtype="32" presetID="23" grpId="6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00"/>
                            </p:stCondLst>
                            <p:childTnLst>
                              <p:par>
                                <p:cTn id="39" presetClass="entr" nodeType="afterEffect" presetSubtype="32" presetID="23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Class="entr" nodeType="afterEffect" presetSubtype="32" presetID="23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Class="entr" nodeType="afterEffect" presetSubtype="32" presetID="23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Class="entr" nodeType="afterEffect" presetSubtype="32" presetID="23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Class="entr" nodeType="afterEffect" presetSubtype="32" presetID="23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Class="entr" nodeType="afterEffect" presetSubtype="32" presetID="23" grpId="1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99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99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3"/>
      <p:bldP build="whole" bldLvl="1" animBg="1" rev="0" advAuto="0" spid="138" grpId="7"/>
      <p:bldP build="whole" bldLvl="1" animBg="1" rev="0" advAuto="0" spid="140" grpId="11"/>
      <p:bldP build="whole" bldLvl="1" animBg="1" rev="0" advAuto="0" spid="144" grpId="8"/>
      <p:bldP build="whole" bldLvl="1" animBg="1" rev="0" advAuto="0" spid="134" grpId="2"/>
      <p:bldP build="whole" bldLvl="1" animBg="1" rev="0" advAuto="0" spid="141" grpId="10"/>
      <p:bldP build="whole" bldLvl="1" animBg="1" rev="0" advAuto="0" spid="137" grpId="5"/>
      <p:bldP build="whole" bldLvl="1" animBg="1" rev="0" advAuto="0" spid="133" grpId="1"/>
      <p:bldP build="whole" bldLvl="1" animBg="1" rev="0" advAuto="0" spid="135" grpId="4"/>
      <p:bldP build="whole" bldLvl="1" animBg="1" rev="0" advAuto="0" spid="139" grpId="9"/>
      <p:bldP build="whole" bldLvl="1" animBg="1" rev="0" advAuto="0" spid="143" grpId="6"/>
      <p:bldP build="whole" bldLvl="1" animBg="1" rev="0" advAuto="0" spid="142" grpId="1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ok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Cookies</a:t>
            </a:r>
          </a:p>
        </p:txBody>
      </p:sp>
      <p:sp>
        <p:nvSpPr>
          <p:cNvPr id="149" name="Enregistrement de login et mot de passe"/>
          <p:cNvSpPr txBox="1"/>
          <p:nvPr/>
        </p:nvSpPr>
        <p:spPr>
          <a:xfrm>
            <a:off x="936046" y="2493646"/>
            <a:ext cx="7906513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Enregistrement de login et mot de passe</a:t>
            </a:r>
          </a:p>
        </p:txBody>
      </p:sp>
      <p:sp>
        <p:nvSpPr>
          <p:cNvPr id="150" name="Stockage des paramètres préférés pour un site"/>
          <p:cNvSpPr txBox="1"/>
          <p:nvPr/>
        </p:nvSpPr>
        <p:spPr>
          <a:xfrm>
            <a:off x="936046" y="3357465"/>
            <a:ext cx="909482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Stockage des paramètres préférés pour un site</a:t>
            </a:r>
          </a:p>
        </p:txBody>
      </p:sp>
      <p:sp>
        <p:nvSpPr>
          <p:cNvPr id="151" name="Enregistrement des saisies"/>
          <p:cNvSpPr txBox="1"/>
          <p:nvPr/>
        </p:nvSpPr>
        <p:spPr>
          <a:xfrm>
            <a:off x="936046" y="4383069"/>
            <a:ext cx="541406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Enregistrement des saisies</a:t>
            </a:r>
          </a:p>
        </p:txBody>
      </p:sp>
      <p:sp>
        <p:nvSpPr>
          <p:cNvPr id="152" name="Analyse des pages vues"/>
          <p:cNvSpPr txBox="1"/>
          <p:nvPr/>
        </p:nvSpPr>
        <p:spPr>
          <a:xfrm>
            <a:off x="936046" y="5408673"/>
            <a:ext cx="4947108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Analyse des pages vues</a:t>
            </a:r>
          </a:p>
        </p:txBody>
      </p:sp>
      <p:sp>
        <p:nvSpPr>
          <p:cNvPr id="153" name="Récupérer des information sur notre comportement sur le web"/>
          <p:cNvSpPr txBox="1"/>
          <p:nvPr/>
        </p:nvSpPr>
        <p:spPr>
          <a:xfrm>
            <a:off x="948526" y="6434277"/>
            <a:ext cx="1186525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Récupérer des information sur notre comportement sur le web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5"/>
      <p:bldP build="whole" bldLvl="1" animBg="1" rev="0" advAuto="0" spid="151" grpId="3"/>
      <p:bldP build="whole" bldLvl="1" animBg="1" rev="0" advAuto="0" spid="149" grpId="1"/>
      <p:bldP build="whole" bldLvl="1" animBg="1" rev="0" advAuto="0" spid="150" grpId="2"/>
      <p:bldP build="whole" bldLvl="1" animBg="1" rev="0" advAuto="0" spid="152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isques et enje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Risques et enjeux</a:t>
            </a:r>
          </a:p>
        </p:txBody>
      </p:sp>
      <p:sp>
        <p:nvSpPr>
          <p:cNvPr id="158" name="Données sur les réseaux sociau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Données sur les réseaux sociaux</a:t>
            </a:r>
          </a:p>
          <a:p>
            <a:pPr/>
          </a:p>
          <a:p>
            <a:pPr/>
            <a:r>
              <a:t>E-Réputation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mment se protéger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Comment se protéger ?</a:t>
            </a:r>
          </a:p>
        </p:txBody>
      </p:sp>
      <p:sp>
        <p:nvSpPr>
          <p:cNvPr id="163" name="Choisir des mots de passe complexes, différents et non signifiants"/>
          <p:cNvSpPr txBox="1"/>
          <p:nvPr/>
        </p:nvSpPr>
        <p:spPr>
          <a:xfrm>
            <a:off x="1120483" y="2302268"/>
            <a:ext cx="10763834" cy="10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Choisir des mots de passe complexes, différents et non signifiants</a:t>
            </a:r>
          </a:p>
        </p:txBody>
      </p:sp>
      <p:sp>
        <p:nvSpPr>
          <p:cNvPr id="164" name="Activer un dispositif d’alerte en cas d’intrusion"/>
          <p:cNvSpPr txBox="1"/>
          <p:nvPr/>
        </p:nvSpPr>
        <p:spPr>
          <a:xfrm>
            <a:off x="1120483" y="3731421"/>
            <a:ext cx="10763834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Activer un dispositif d’alerte en cas d’intrusion</a:t>
            </a:r>
          </a:p>
        </p:txBody>
      </p:sp>
      <p:sp>
        <p:nvSpPr>
          <p:cNvPr id="165" name="Déconnecter à distance les terminaux et applications connectés"/>
          <p:cNvSpPr txBox="1"/>
          <p:nvPr/>
        </p:nvSpPr>
        <p:spPr>
          <a:xfrm>
            <a:off x="1120483" y="4677972"/>
            <a:ext cx="10763834" cy="10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Déconnecter à distance les terminaux et applications connectés</a:t>
            </a:r>
          </a:p>
        </p:txBody>
      </p:sp>
      <p:sp>
        <p:nvSpPr>
          <p:cNvPr id="166" name="Cacher les données personnelles qui pourraient aider a en déduire d’autres plus profondes"/>
          <p:cNvSpPr txBox="1"/>
          <p:nvPr/>
        </p:nvSpPr>
        <p:spPr>
          <a:xfrm>
            <a:off x="1120483" y="5865825"/>
            <a:ext cx="10763834" cy="10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Cacher les données personnelles qui pourraient aider a en déduire d’autres plus profondes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  <p:bldP build="whole" bldLvl="1" animBg="1" rev="0" advAuto="0" spid="165" grpId="3"/>
      <p:bldP build="whole" bldLvl="1" animBg="1" rev="0" advAuto="0" spid="166" grpId="4"/>
      <p:bldP build="whole" bldLvl="1" animBg="1" rev="0" advAuto="0" spid="16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mment repérer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 repérer ?</a:t>
            </a:r>
          </a:p>
        </p:txBody>
      </p:sp>
      <p:sp>
        <p:nvSpPr>
          <p:cNvPr id="171" name="Mot de passe invali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Mot de passe invalide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Posts/tweets imprévus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Messages envoyés de façon non volontaires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Abonnements / Désabonnements sans consentement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Notification de changement d’adresse électronique de liaison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Retraits bancaires imprévus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Alertes de nouveaux résultats sur les moteurs de recherche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mment réagir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 réagir ?</a:t>
            </a:r>
          </a:p>
        </p:txBody>
      </p:sp>
      <p:sp>
        <p:nvSpPr>
          <p:cNvPr id="174" name="Appels téléphoniques 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Appels téléphoniques :</a:t>
            </a:r>
          </a:p>
          <a:p>
            <a:pPr lvl="1"/>
            <a:r>
              <a:t>Bloquer les numéros, faire attention a ne pas s’inscrire sur les listes,…</a:t>
            </a:r>
          </a:p>
          <a:p>
            <a:pPr/>
            <a:r>
              <a:t>Photos et vidéos :</a:t>
            </a:r>
          </a:p>
          <a:p>
            <a:pPr lvl="1"/>
            <a:r>
              <a:t>Contacter l’auteur ou l’utilisateur de la photo</a:t>
            </a:r>
          </a:p>
          <a:p>
            <a:pPr lvl="1"/>
            <a:r>
              <a:t>Juge civil/pénal (jusqu’à 3 ans à partir de la diffusion de l’image)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