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5"/>
  </p:notesMasterIdLst>
  <p:sldIdLst>
    <p:sldId id="256" r:id="rId2"/>
    <p:sldId id="261" r:id="rId3"/>
    <p:sldId id="257" r:id="rId4"/>
    <p:sldId id="258" r:id="rId5"/>
    <p:sldId id="259" r:id="rId6"/>
    <p:sldId id="260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643"/>
  </p:normalViewPr>
  <p:slideViewPr>
    <p:cSldViewPr snapToGrid="0" snapToObjects="1">
      <p:cViewPr>
        <p:scale>
          <a:sx n="100" d="100"/>
          <a:sy n="100" d="100"/>
        </p:scale>
        <p:origin x="216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1B204-6695-F34A-993E-31DA62CDF66E}" type="datetimeFigureOut">
              <a:rPr lang="fr-FR" smtClean="0"/>
              <a:t>13/12/2017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88F51-D3B4-264A-974D-4D1B2DD929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3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B25-A164-0344-B0DB-3B99185FAD9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2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seconde somme à</a:t>
            </a:r>
            <a:r>
              <a:rPr lang="fr-FR" baseline="0" dirty="0" smtClean="0"/>
              <a:t> calculer ne peut être effectuée : matrices pas de même format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88F51-D3B4-264A-974D-4D1B2DD9293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9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Détail pour le calcul du nombre en rouge :</a:t>
                </a:r>
                <a:r>
                  <a:rPr lang="fr-FR" baseline="0" dirty="0" smtClean="0"/>
                  <a:t> 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×</m:t>
                    </m:r>
                  </m:oMath>
                </a14:m>
                <a:r>
                  <a:rPr lang="fr-FR" dirty="0" smtClean="0"/>
                  <a:t>1+2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×</m:t>
                    </m:r>
                  </m:oMath>
                </a14:m>
                <a:r>
                  <a:rPr lang="fr-FR" dirty="0" smtClean="0"/>
                  <a:t>(-2)+3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×</m:t>
                    </m:r>
                  </m:oMath>
                </a14:m>
                <a:r>
                  <a:rPr lang="fr-FR" dirty="0" smtClean="0"/>
                  <a:t>1 = 1 – 4 + 3 =0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Détail pour le calcul du nombre en rouge :</a:t>
                </a:r>
                <a:r>
                  <a:rPr lang="fr-FR" baseline="0" dirty="0" smtClean="0"/>
                  <a:t> 1</a:t>
                </a:r>
                <a:r>
                  <a:rPr lang="en-US" b="0" i="0" smtClean="0">
                    <a:latin typeface="Cambria Math" charset="0"/>
                  </a:rPr>
                  <a:t>×</a:t>
                </a:r>
                <a:r>
                  <a:rPr lang="fr-FR" dirty="0" smtClean="0"/>
                  <a:t>1+2</a:t>
                </a:r>
                <a:r>
                  <a:rPr lang="en-US" b="0" i="0" smtClean="0">
                    <a:latin typeface="Cambria Math" charset="0"/>
                  </a:rPr>
                  <a:t>×</a:t>
                </a:r>
                <a:r>
                  <a:rPr lang="fr-FR" dirty="0" smtClean="0"/>
                  <a:t>(-2)+3</a:t>
                </a:r>
                <a:r>
                  <a:rPr lang="en-US" b="0" i="0" smtClean="0">
                    <a:latin typeface="Cambria Math" charset="0"/>
                  </a:rPr>
                  <a:t>×</a:t>
                </a:r>
                <a:r>
                  <a:rPr lang="fr-FR" dirty="0" smtClean="0"/>
                  <a:t>1 = 1 – 4 + 3 =0</a:t>
                </a: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88F51-D3B4-264A-974D-4D1B2DD9293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15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995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/>
              <a:t>Mathématiques – </a:t>
            </a:r>
            <a:r>
              <a:rPr lang="fr-FR" sz="5400" dirty="0" err="1" smtClean="0"/>
              <a:t>its</a:t>
            </a:r>
            <a:r>
              <a:rPr lang="fr-FR" sz="5400" dirty="0" smtClean="0"/>
              <a:t/>
            </a:r>
            <a:br>
              <a:rPr lang="fr-FR" sz="5400" dirty="0" smtClean="0"/>
            </a:b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334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: définitions et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213274"/>
              </a:xfrm>
            </p:spPr>
            <p:txBody>
              <a:bodyPr>
                <a:normAutofit/>
              </a:bodyPr>
              <a:lstStyle/>
              <a:p>
                <a:r>
                  <a:rPr lang="fr-FR" sz="2400" dirty="0" smtClean="0"/>
                  <a:t>Notation : une </a:t>
                </a:r>
                <a:r>
                  <a:rPr lang="fr-FR" sz="2400" dirty="0"/>
                  <a:t>matrice est </a:t>
                </a:r>
                <a:r>
                  <a:rPr lang="fr-FR" sz="2400" dirty="0" smtClean="0"/>
                  <a:t>encadrée </a:t>
                </a:r>
                <a:r>
                  <a:rPr lang="fr-FR" sz="2400" dirty="0"/>
                  <a:t>par </a:t>
                </a:r>
                <a:r>
                  <a:rPr lang="fr-FR" sz="2400" dirty="0" smtClean="0"/>
                  <a:t>:</a:t>
                </a:r>
              </a:p>
              <a:p>
                <a:pPr lvl="5"/>
                <a:r>
                  <a:rPr lang="fr-FR" sz="2400" dirty="0" smtClean="0"/>
                  <a:t>des </a:t>
                </a:r>
                <a:r>
                  <a:rPr lang="fr-FR" sz="2400" dirty="0"/>
                  <a:t>crochets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[ ]</m:t>
                    </m:r>
                  </m:oMath>
                </a14:m>
                <a:r>
                  <a:rPr lang="fr-FR" sz="2400" dirty="0" smtClean="0"/>
                  <a:t> </a:t>
                </a:r>
              </a:p>
              <a:p>
                <a:pPr lvl="1"/>
                <a:r>
                  <a:rPr lang="fr-FR" sz="2400" dirty="0" smtClean="0"/>
                  <a:t>des parenthèses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( )</m:t>
                    </m:r>
                  </m:oMath>
                </a14:m>
                <a:endParaRPr lang="fr-FR" sz="2400" dirty="0" smtClean="0"/>
              </a:p>
              <a:p>
                <a:pPr lvl="1"/>
                <a:r>
                  <a:rPr lang="fr-FR" sz="2400" dirty="0"/>
                  <a:t>d</a:t>
                </a:r>
                <a:r>
                  <a:rPr lang="fr-FR" sz="2400" dirty="0" smtClean="0"/>
                  <a:t>es accolades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{ }</m:t>
                    </m:r>
                  </m:oMath>
                </a14:m>
                <a:endParaRPr lang="fr-FR" sz="2400" dirty="0" smtClean="0"/>
              </a:p>
              <a:p>
                <a:pPr lvl="1">
                  <a:spcBef>
                    <a:spcPts val="1000"/>
                  </a:spcBef>
                  <a:buFont typeface="Franklin Gothic Book" panose="020B0503020102020204" pitchFamily="34" charset="0"/>
                  <a:buChar char="■"/>
                </a:pPr>
                <a:r>
                  <a:rPr lang="fr-FR" sz="2400" dirty="0"/>
                  <a:t>Comme dans un tableau, on peut désigner un élément particulier </a:t>
                </a:r>
                <a:r>
                  <a:rPr lang="fr-FR" sz="2400" dirty="0" smtClean="0"/>
                  <a:t>de la matrice</a:t>
                </a:r>
              </a:p>
              <a:p>
                <a:pPr lvl="1">
                  <a:spcBef>
                    <a:spcPts val="1000"/>
                  </a:spcBef>
                  <a:buFont typeface="Franklin Gothic Book" panose="020B0503020102020204" pitchFamily="34" charset="0"/>
                  <a:buChar char="■"/>
                </a:pPr>
                <a:r>
                  <a:rPr lang="fr-FR" sz="2400" dirty="0" smtClean="0"/>
                  <a:t>Les éléments </a:t>
                </a:r>
                <a:r>
                  <a:rPr lang="fr-FR" sz="2400" dirty="0"/>
                  <a:t>sont </a:t>
                </a:r>
                <a:r>
                  <a:rPr lang="fr-FR" sz="2400" dirty="0" smtClean="0"/>
                  <a:t>désignés en </a:t>
                </a:r>
                <a:r>
                  <a:rPr lang="fr-FR" sz="2400" dirty="0"/>
                  <a:t>utilisant </a:t>
                </a:r>
                <a:r>
                  <a:rPr lang="fr-FR" sz="2400" dirty="0" smtClean="0"/>
                  <a:t>un couple d’indices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fr-FR" sz="2400" i="1" dirty="0" err="1" smtClean="0">
                            <a:latin typeface="Cambria Math" charset="0"/>
                          </a:rPr>
                          <m:t>𝑖</m:t>
                        </m:r>
                        <m:r>
                          <a:rPr lang="fr-FR" sz="2400" i="1" dirty="0" err="1" smtClean="0">
                            <a:latin typeface="Cambria Math" charset="0"/>
                          </a:rPr>
                          <m:t>,</m:t>
                        </m:r>
                        <m:r>
                          <a:rPr lang="fr-FR" sz="2400" i="1" dirty="0" err="1" smtClean="0">
                            <a:latin typeface="Cambria Math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lvl="3">
                  <a:spcBef>
                    <a:spcPts val="1000"/>
                  </a:spcBef>
                </a:pPr>
                <a:r>
                  <a:rPr lang="fr-FR" sz="2400" dirty="0"/>
                  <a:t>le premier est l’indice de </a:t>
                </a:r>
                <a:r>
                  <a:rPr lang="fr-FR" sz="2400" dirty="0" smtClean="0"/>
                  <a:t>ligne</a:t>
                </a:r>
              </a:p>
              <a:p>
                <a:pPr lvl="5">
                  <a:spcBef>
                    <a:spcPts val="1000"/>
                  </a:spcBef>
                </a:pPr>
                <a:r>
                  <a:rPr lang="fr-FR" sz="2400" dirty="0" smtClean="0"/>
                  <a:t>le </a:t>
                </a:r>
                <a:r>
                  <a:rPr lang="fr-FR" sz="2400" dirty="0"/>
                  <a:t>second est l’indice de </a:t>
                </a:r>
                <a:r>
                  <a:rPr lang="fr-FR" sz="2400" dirty="0" smtClean="0"/>
                  <a:t>colonne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213274"/>
              </a:xfrm>
              <a:blipFill rotWithShape="0">
                <a:blip r:embed="rId2"/>
                <a:stretch>
                  <a:fillRect l="-889" t="-15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72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: définitions et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400" dirty="0" smtClean="0"/>
                  <a:t>Par </a:t>
                </a:r>
                <a:r>
                  <a:rPr lang="fr-FR" sz="2400" dirty="0"/>
                  <a:t>exemple si on </a:t>
                </a:r>
                <a:r>
                  <a:rPr lang="fr-FR" sz="2400" dirty="0" smtClean="0"/>
                  <a:t>note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sz="2400" dirty="0" smtClean="0"/>
                  <a:t> la matrice suivante </a:t>
                </a:r>
                <a:r>
                  <a:rPr lang="fr-FR" sz="2400" dirty="0"/>
                  <a:t>:</a:t>
                </a:r>
              </a:p>
              <a:p>
                <a:pPr marL="0" indent="0">
                  <a:buNone/>
                </a:pPr>
                <a:endParaRPr lang="fr-FR" sz="2400" dirty="0"/>
              </a:p>
              <a:p>
                <a:pPr marL="0" lvl="3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charset="0"/>
                        </a:rPr>
                        <m:t>𝐴</m:t>
                      </m:r>
                      <m:r>
                        <a:rPr lang="en-US" sz="240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pPr marL="0" indent="0">
                  <a:buNone/>
                </a:pPr>
                <a:r>
                  <a:rPr lang="fr-FR" sz="2400" dirty="0"/>
                  <a:t> </a:t>
                </a:r>
                <a:r>
                  <a:rPr lang="fr-FR" sz="2400" dirty="0" smtClean="0"/>
                  <a:t>On </a:t>
                </a:r>
                <a:r>
                  <a:rPr lang="fr-FR" sz="2400" dirty="0"/>
                  <a:t>peut écrire : 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fr-FR" sz="24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1</m:t>
                        </m:r>
                        <m:r>
                          <a:rPr lang="fr-FR" sz="2400" i="1" dirty="0">
                            <a:latin typeface="Cambria Math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3</m:t>
                        </m:r>
                      </m:e>
                    </m:d>
                    <m:r>
                      <a:rPr lang="fr-FR" sz="2400" i="1" dirty="0">
                        <a:latin typeface="Cambria Math" charset="0"/>
                      </a:rPr>
                      <m:t>=</m:t>
                    </m:r>
                    <m:r>
                      <a:rPr lang="en-US" sz="2400" i="1" dirty="0">
                        <a:latin typeface="Cambria Math" charset="0"/>
                      </a:rPr>
                      <m:t>−1</m:t>
                    </m:r>
                  </m:oMath>
                </a14:m>
                <a:endParaRPr lang="fr-FR" sz="2400" dirty="0" smtClean="0"/>
              </a:p>
              <a:p>
                <a:r>
                  <a:rPr lang="fr-FR" sz="2400" dirty="0"/>
                  <a:t>Deux matrices de même </a:t>
                </a:r>
                <a:r>
                  <a:rPr lang="fr-FR" sz="2400" dirty="0" smtClean="0"/>
                  <a:t>format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𝐵</m:t>
                    </m:r>
                  </m:oMath>
                </a14:m>
                <a:r>
                  <a:rPr lang="fr-FR" sz="2400" dirty="0" smtClean="0"/>
                  <a:t> </a:t>
                </a:r>
                <a:r>
                  <a:rPr lang="fr-FR" sz="2400" dirty="0"/>
                  <a:t>sont </a:t>
                </a:r>
                <a:r>
                  <a:rPr lang="fr-FR" sz="2400" b="1" dirty="0"/>
                  <a:t>égales</a:t>
                </a:r>
                <a:r>
                  <a:rPr lang="fr-FR" sz="2400" dirty="0"/>
                  <a:t> si et seulement si :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𝐴</m:t>
                    </m:r>
                    <m:r>
                      <a:rPr lang="fr-FR" sz="2400" i="1" dirty="0" smtClean="0">
                        <a:latin typeface="Cambria Math" charset="0"/>
                      </a:rPr>
                      <m:t>(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𝑖</m:t>
                    </m:r>
                    <m:r>
                      <a:rPr lang="fr-FR" sz="2400" i="1" dirty="0" err="1" smtClean="0">
                        <a:latin typeface="Cambria Math" charset="0"/>
                      </a:rPr>
                      <m:t>,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𝑗</m:t>
                    </m:r>
                    <m:r>
                      <a:rPr lang="fr-FR" sz="2400" i="1" dirty="0">
                        <a:latin typeface="Cambria Math" charset="0"/>
                      </a:rPr>
                      <m:t>)=</m:t>
                    </m:r>
                    <m:r>
                      <a:rPr lang="fr-FR" sz="2400" i="1" dirty="0">
                        <a:latin typeface="Cambria Math" charset="0"/>
                      </a:rPr>
                      <m:t>𝐵</m:t>
                    </m:r>
                    <m:r>
                      <a:rPr lang="fr-FR" sz="2400" i="1" dirty="0">
                        <a:latin typeface="Cambria Math" charset="0"/>
                      </a:rPr>
                      <m:t>(</m:t>
                    </m:r>
                    <m:r>
                      <a:rPr lang="fr-FR" sz="2400" i="1" dirty="0" err="1">
                        <a:latin typeface="Cambria Math" charset="0"/>
                      </a:rPr>
                      <m:t>𝑖</m:t>
                    </m:r>
                    <m:r>
                      <a:rPr lang="fr-FR" sz="2400" i="1" dirty="0" err="1">
                        <a:latin typeface="Cambria Math" charset="0"/>
                      </a:rPr>
                      <m:t>,</m:t>
                    </m:r>
                    <m:r>
                      <a:rPr lang="fr-FR" sz="2400" i="1" dirty="0" err="1">
                        <a:latin typeface="Cambria Math" charset="0"/>
                      </a:rPr>
                      <m:t>𝑗</m:t>
                    </m:r>
                    <m:r>
                      <a:rPr lang="fr-FR" sz="24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fr-FR" sz="2400" dirty="0"/>
                  <a:t> pour tout couple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(</m:t>
                    </m:r>
                    <m:r>
                      <a:rPr lang="fr-FR" sz="2400" i="1" dirty="0" smtClean="0">
                        <a:latin typeface="Cambria Math" charset="0"/>
                      </a:rPr>
                      <m:t>𝑖</m:t>
                    </m:r>
                    <m:r>
                      <a:rPr lang="fr-FR" sz="2400" i="1" dirty="0" smtClean="0">
                        <a:latin typeface="Cambria Math" charset="0"/>
                      </a:rPr>
                      <m:t>, </m:t>
                    </m:r>
                    <m:r>
                      <a:rPr lang="fr-FR" sz="2400" i="1" dirty="0" smtClean="0">
                        <a:latin typeface="Cambria Math" charset="0"/>
                      </a:rPr>
                      <m:t>𝑗</m:t>
                    </m:r>
                    <m:r>
                      <a:rPr lang="fr-FR" sz="24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fr-FR" sz="24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1871" r="-1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92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: définitions et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305300"/>
              </a:xfrm>
            </p:spPr>
            <p:txBody>
              <a:bodyPr>
                <a:noAutofit/>
              </a:bodyPr>
              <a:lstStyle/>
              <a:p>
                <a:r>
                  <a:rPr lang="fr-FR" sz="2400" dirty="0" smtClean="0"/>
                  <a:t>La </a:t>
                </a:r>
                <a:r>
                  <a:rPr lang="fr-FR" sz="2400" b="1" dirty="0"/>
                  <a:t>diagonale</a:t>
                </a:r>
                <a:r>
                  <a:rPr lang="fr-FR" sz="2400" dirty="0"/>
                  <a:t> d’une matrice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sz="2400" dirty="0" smtClean="0"/>
                  <a:t> est </a:t>
                </a:r>
                <a:r>
                  <a:rPr lang="fr-FR" sz="2400" dirty="0"/>
                  <a:t>l’ensemble </a:t>
                </a:r>
                <a:r>
                  <a:rPr lang="fr-FR" sz="2400" dirty="0" smtClean="0"/>
                  <a:t>des éléments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𝐴</m:t>
                    </m:r>
                    <m:r>
                      <a:rPr lang="fr-FR" sz="2400" i="1" dirty="0" smtClean="0">
                        <a:latin typeface="Cambria Math" charset="0"/>
                      </a:rPr>
                      <m:t>(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𝑖</m:t>
                    </m:r>
                    <m:r>
                      <a:rPr lang="fr-FR" sz="2400" i="1" dirty="0" err="1" smtClean="0">
                        <a:latin typeface="Cambria Math" charset="0"/>
                      </a:rPr>
                      <m:t>,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𝑗</m:t>
                    </m:r>
                    <m:r>
                      <a:rPr lang="fr-FR" sz="24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2400" dirty="0"/>
                      <m:t>Exemples</m:t>
                    </m:r>
                    <m:r>
                      <m:rPr>
                        <m:nor/>
                      </m:rPr>
                      <a:rPr lang="fr-FR" sz="2400" dirty="0"/>
                      <m:t> :</m:t>
                    </m:r>
                  </m:oMath>
                </a14:m>
                <a:endParaRPr lang="fr-FR" sz="2400" dirty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latin typeface="Cambria Math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pPr marL="530352" lvl="1" indent="0">
                  <a:buNone/>
                </a:pPr>
                <a:endParaRPr lang="fr-FR" sz="2400" dirty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latin typeface="Cambria Math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400" b="1" i="1">
                                    <a:latin typeface="Cambria Math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530352" lvl="1" indent="0">
                  <a:buNone/>
                </a:pPr>
                <a:endParaRPr lang="en-US" sz="2400" dirty="0">
                  <a:latin typeface="Cambria Math" charset="0"/>
                </a:endParaRP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dirty="0">
                          <a:latin typeface="Cambria Math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uk-UA" sz="2400" i="1" dirty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1" i="1" dirty="0">
                                <a:latin typeface="Cambria Math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dirty="0">
                                <a:latin typeface="Cambria Math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400" dirty="0">
                                <a:latin typeface="Cambria Math" charset="0"/>
                              </a:rPr>
                              <m:t>−5</m:t>
                            </m:r>
                          </m:e>
                        </m:mr>
                      </m:m>
                      <m:r>
                        <a:rPr lang="en-US" sz="2400" dirty="0">
                          <a:latin typeface="Cambria Math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fr-FR" sz="2400" dirty="0"/>
                        <m:t> 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305300"/>
              </a:xfrm>
              <a:blipFill rotWithShape="0">
                <a:blip r:embed="rId2"/>
                <a:stretch>
                  <a:fillRect l="-889" t="-15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88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Transposée d’une matrice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sz="2400" dirty="0" smtClean="0"/>
                  <a:t>La transposée </a:t>
                </a:r>
                <a:r>
                  <a:rPr lang="fr-FR" sz="2400" dirty="0"/>
                  <a:t>d’une matrice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𝐴</m:t>
                    </m:r>
                    <m:r>
                      <a:rPr lang="fr-FR" sz="24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fr-FR" sz="2400" dirty="0" smtClean="0"/>
                  <a:t>est </a:t>
                </a:r>
                <a:r>
                  <a:rPr lang="fr-FR" sz="2400" dirty="0"/>
                  <a:t>la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sz="2400" dirty="0" smtClean="0"/>
                  <a:t> obtenue en échangeant </a:t>
                </a:r>
                <a:r>
                  <a:rPr lang="fr-FR" sz="2400" dirty="0"/>
                  <a:t>les lignes et les colonnes de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fr-FR" sz="2400" dirty="0" smtClean="0"/>
              </a:p>
              <a:p>
                <a:r>
                  <a:rPr lang="fr-FR" sz="2400" dirty="0" smtClean="0"/>
                  <a:t>C’est-à-dire qu’on a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𝐴</m:t>
                    </m:r>
                    <m:r>
                      <a:rPr lang="fr-FR" sz="2400" i="1" dirty="0" smtClean="0">
                        <a:latin typeface="Cambria Math" charset="0"/>
                      </a:rPr>
                      <m:t>(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𝑖</m:t>
                    </m:r>
                    <m:r>
                      <a:rPr lang="fr-FR" sz="2400" i="1" dirty="0" err="1" smtClean="0">
                        <a:latin typeface="Cambria Math" charset="0"/>
                      </a:rPr>
                      <m:t>,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𝑗</m:t>
                    </m:r>
                    <m:r>
                      <a:rPr lang="fr-FR" sz="2400" i="1" dirty="0" smtClean="0">
                        <a:latin typeface="Cambria Math" charset="0"/>
                      </a:rPr>
                      <m:t>)=</m:t>
                    </m:r>
                    <m:sSup>
                      <m:sSupPr>
                        <m:ctrlPr>
                          <a:rPr lang="fr-FR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lang="fr-FR" sz="2400" i="1" dirty="0" smtClean="0">
                        <a:latin typeface="Cambria Math" charset="0"/>
                      </a:rPr>
                      <m:t>(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𝑗</m:t>
                    </m:r>
                    <m:r>
                      <a:rPr lang="fr-FR" sz="2400" i="1" dirty="0" err="1" smtClean="0">
                        <a:latin typeface="Cambria Math" charset="0"/>
                      </a:rPr>
                      <m:t>,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𝑖</m:t>
                    </m:r>
                    <m:r>
                      <a:rPr lang="fr-FR" sz="24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fr-FR" sz="2400" dirty="0" smtClean="0"/>
              </a:p>
              <a:p>
                <a:r>
                  <a:rPr lang="fr-FR" sz="2400" dirty="0" smtClean="0"/>
                  <a:t>Par exemple :</a:t>
                </a:r>
              </a:p>
              <a:p>
                <a:pPr marL="530352" lvl="1" indent="0">
                  <a:buNone/>
                </a:pPr>
                <a:r>
                  <a:rPr lang="fr-FR" sz="2400" dirty="0" smtClean="0"/>
                  <a:t>l</a:t>
                </a:r>
                <a:r>
                  <a:rPr lang="en-US" sz="2400" dirty="0" smtClean="0"/>
                  <a:t>a </a:t>
                </a:r>
                <a:r>
                  <a:rPr lang="en-US" sz="2400" dirty="0" err="1" smtClean="0"/>
                  <a:t>transposée</a:t>
                </a:r>
                <a:r>
                  <a:rPr lang="en-US" sz="2400" dirty="0" smtClean="0"/>
                  <a:t> 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2400" dirty="0" smtClean="0"/>
                  <a:t> est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sz="2400" dirty="0"/>
              </a:p>
              <a:p>
                <a:pPr marL="530352" lvl="1" indent="0">
                  <a:buNone/>
                </a:pPr>
                <a:endParaRPr lang="fr-FR" sz="2400" dirty="0"/>
              </a:p>
              <a:p>
                <a:pPr marL="530352" lvl="1" indent="0">
                  <a:buNone/>
                </a:pPr>
                <a:r>
                  <a:rPr lang="fr-FR" sz="2400" dirty="0"/>
                  <a:t>l</a:t>
                </a:r>
                <a:r>
                  <a:rPr lang="en-US" sz="2400" dirty="0"/>
                  <a:t>a </a:t>
                </a:r>
                <a:r>
                  <a:rPr lang="en-US" sz="2400" dirty="0" err="1"/>
                  <a:t>transposée</a:t>
                </a:r>
                <a:r>
                  <a:rPr lang="en-US" sz="2400" dirty="0"/>
                  <a:t> 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4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2400" dirty="0" smtClean="0"/>
                  <a:t> est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sz="2400" dirty="0" smtClean="0"/>
              </a:p>
              <a:p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8" t="-14286" r="-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84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Transposée d’une matrice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Propriétés :</a:t>
                </a:r>
                <a:endParaRPr lang="fr-FR" dirty="0"/>
              </a:p>
              <a:p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dirty="0"/>
                  <a:t> est de format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charset="0"/>
                      </a:rPr>
                      <m:t>(</m:t>
                    </m:r>
                    <m:r>
                      <a:rPr lang="fr-FR" i="1" dirty="0" smtClean="0">
                        <a:latin typeface="Cambria Math" charset="0"/>
                      </a:rPr>
                      <m:t>𝑚</m:t>
                    </m:r>
                    <m:r>
                      <a:rPr lang="fr-FR" i="1" dirty="0" smtClean="0">
                        <a:latin typeface="Cambria Math" charset="0"/>
                      </a:rPr>
                      <m:t>, </m:t>
                    </m:r>
                    <m:r>
                      <a:rPr lang="fr-FR" i="1" dirty="0" smtClean="0">
                        <a:latin typeface="Cambria Math" charset="0"/>
                      </a:rPr>
                      <m:t>𝑛</m:t>
                    </m:r>
                    <m:r>
                      <a:rPr lang="fr-FR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fr-FR" dirty="0"/>
                  <a:t>, alors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dirty="0"/>
                  <a:t> est de format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charset="0"/>
                      </a:rPr>
                      <m:t>(</m:t>
                    </m:r>
                    <m:r>
                      <a:rPr lang="fr-FR" i="1" dirty="0" smtClean="0">
                        <a:latin typeface="Cambria Math" charset="0"/>
                      </a:rPr>
                      <m:t>𝑛</m:t>
                    </m:r>
                    <m:r>
                      <a:rPr lang="fr-FR" i="1" dirty="0" smtClean="0">
                        <a:latin typeface="Cambria Math" charset="0"/>
                      </a:rPr>
                      <m:t>, </m:t>
                    </m:r>
                    <m:r>
                      <a:rPr lang="fr-FR" i="1" dirty="0" smtClean="0">
                        <a:latin typeface="Cambria Math" charset="0"/>
                      </a:rPr>
                      <m:t>𝑚</m:t>
                    </m:r>
                    <m:r>
                      <a:rPr lang="fr-FR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</a:t>
                </a:r>
                <a:r>
                  <a:rPr lang="fr-FR" dirty="0"/>
                  <a:t>particulier, si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dirty="0"/>
                  <a:t> est </a:t>
                </a:r>
                <a:r>
                  <a:rPr lang="fr-FR" dirty="0" smtClean="0"/>
                  <a:t>carrée </a:t>
                </a:r>
                <a:r>
                  <a:rPr lang="fr-FR" dirty="0"/>
                  <a:t>d’ordre n, alors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dirty="0"/>
                  <a:t> a le </a:t>
                </a:r>
                <a:r>
                  <a:rPr lang="fr-FR" dirty="0" smtClean="0"/>
                  <a:t>même format</a:t>
                </a:r>
              </a:p>
              <a:p>
                <a:r>
                  <a:rPr lang="fr-FR" dirty="0" smtClean="0"/>
                  <a:t>La transposée </a:t>
                </a:r>
                <a:r>
                  <a:rPr lang="fr-FR" dirty="0"/>
                  <a:t>d’une matrice-colonne est une matrice-ligne, et </a:t>
                </a:r>
                <a:r>
                  <a:rPr lang="fr-FR" dirty="0" smtClean="0"/>
                  <a:t>réciproquement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dirty="0"/>
                  <a:t> pour toute matrice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 smtClean="0"/>
                  <a:t>Une </a:t>
                </a:r>
                <a:r>
                  <a:rPr lang="fr-FR" dirty="0"/>
                  <a:t>matrice </a:t>
                </a:r>
                <a:r>
                  <a:rPr lang="fr-FR" dirty="0" smtClean="0"/>
                  <a:t>carrée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dirty="0"/>
                  <a:t> est dite </a:t>
                </a:r>
                <a:r>
                  <a:rPr lang="fr-FR" dirty="0" smtClean="0"/>
                  <a:t>symétrique </a:t>
                </a:r>
                <a:r>
                  <a:rPr lang="fr-FR" dirty="0"/>
                  <a:t>si elle </a:t>
                </a:r>
                <a:r>
                  <a:rPr lang="fr-FR" dirty="0" smtClean="0"/>
                  <a:t>vérifie </a:t>
                </a:r>
                <a:r>
                  <a:rPr lang="fr-FR" dirty="0"/>
                  <a:t>: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charset="0"/>
                      </a:rPr>
                      <m:t>𝐴</m:t>
                    </m:r>
                    <m:r>
                      <a:rPr lang="fr-FR" i="1" dirty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34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Transposée d’une </a:t>
            </a:r>
            <a:r>
              <a:rPr lang="fr-FR" dirty="0" smtClean="0"/>
              <a:t>matrice : exercices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spcBef>
                    <a:spcPts val="1000"/>
                  </a:spcBef>
                  <a:buFont typeface="Franklin Gothic Book" panose="020B0503020102020204" pitchFamily="34" charset="0"/>
                  <a:buChar char="■"/>
                </a:pPr>
                <a:r>
                  <a:rPr lang="fr-FR" sz="2400" i="0" dirty="0" smtClean="0"/>
                  <a:t>Calculer la transposée 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sz="2400" dirty="0"/>
              </a:p>
              <a:p>
                <a:r>
                  <a:rPr lang="fr-FR" sz="2400" dirty="0" smtClean="0"/>
                  <a:t>Calculer la transposée 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−9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sz="2400" dirty="0" smtClean="0"/>
              </a:p>
              <a:p>
                <a:r>
                  <a:rPr lang="fr-FR" sz="2400" dirty="0" smtClean="0"/>
                  <a:t>Écrire un algorithme qui prend en entrée un tableau à deux dimensions représentant une matrice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sz="2400" dirty="0" smtClean="0"/>
                  <a:t> de format inconnu, et qui renvoie un tableau représentant la transposée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sz="2400" dirty="0" smtClean="0"/>
                  <a:t> de la matrice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𝐴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par un nombre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sz="2400" dirty="0" smtClean="0"/>
                  <a:t>Le produit d’une matrice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sz="2400" dirty="0"/>
                  <a:t> </a:t>
                </a:r>
                <a:r>
                  <a:rPr lang="fr-FR" sz="2400" dirty="0" smtClean="0"/>
                  <a:t>par </a:t>
                </a:r>
                <a:r>
                  <a:rPr lang="fr-FR" sz="2400" dirty="0"/>
                  <a:t>le nombre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fr-FR" sz="2400" dirty="0"/>
                  <a:t> est la </a:t>
                </a:r>
                <a:r>
                  <a:rPr lang="fr-FR" sz="2400" dirty="0" smtClean="0"/>
                  <a:t>matrice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i="1">
                        <a:latin typeface="Cambria Math" charset="0"/>
                      </a:rPr>
                      <m:t>𝐴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fr-FR" sz="2400" dirty="0" smtClean="0"/>
                  <a:t> </a:t>
                </a:r>
              </a:p>
              <a:p>
                <a:r>
                  <a:rPr lang="fr-FR" sz="2400" dirty="0" smtClean="0"/>
                  <a:t>Pour tout couple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(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𝑖</m:t>
                    </m:r>
                    <m:r>
                      <a:rPr lang="fr-FR" sz="2400" i="1" dirty="0" err="1" smtClean="0">
                        <a:latin typeface="Cambria Math" charset="0"/>
                      </a:rPr>
                      <m:t>,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𝑗</m:t>
                    </m:r>
                    <m:r>
                      <a:rPr lang="fr-FR" sz="240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fr-FR" sz="2400" dirty="0" smtClean="0"/>
                  <a:t> on a :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i="1">
                        <a:latin typeface="Cambria Math" charset="0"/>
                      </a:rPr>
                      <m:t>𝐴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fr-F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fr-FR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b="0" i="1" smtClean="0">
                        <a:latin typeface="Cambria Math" charset="0"/>
                      </a:rPr>
                      <m:t>𝐴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𝑖</m:t>
                    </m:r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r>
                      <a:rPr lang="en-US" sz="2400" b="0" i="1" smtClean="0">
                        <a:latin typeface="Cambria Math" charset="0"/>
                      </a:rPr>
                      <m:t>𝑗</m:t>
                    </m:r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fr-FR" sz="2400" dirty="0" smtClean="0"/>
              </a:p>
              <a:p>
                <a:r>
                  <a:rPr lang="fr-FR" sz="2400" dirty="0" smtClean="0"/>
                  <a:t>On </a:t>
                </a:r>
                <a:r>
                  <a:rPr lang="fr-FR" sz="2400" dirty="0"/>
                  <a:t>dit aussi que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i="1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sz="2400" dirty="0"/>
                  <a:t> est le produit 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sz="2400" dirty="0"/>
                  <a:t> par le scalaire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fr-FR" sz="2400" dirty="0"/>
              </a:p>
              <a:p>
                <a:r>
                  <a:rPr lang="fr-FR" sz="2400" dirty="0"/>
                  <a:t>Par exemple :</a:t>
                </a:r>
              </a:p>
              <a:p>
                <a:pPr marL="530352" lvl="1" indent="0">
                  <a:buNone/>
                </a:pPr>
                <a:r>
                  <a:rPr lang="fr-FR" sz="2400" dirty="0" smtClean="0"/>
                  <a:t>l</a:t>
                </a:r>
                <a:r>
                  <a:rPr lang="en-US" sz="2400" dirty="0"/>
                  <a:t>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produit</a:t>
                </a:r>
                <a:r>
                  <a:rPr lang="en-US" sz="2400" dirty="0" smtClean="0"/>
                  <a:t> 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2400" dirty="0"/>
                  <a:t> </a:t>
                </a:r>
                <a:r>
                  <a:rPr lang="fr-FR" sz="2400" dirty="0" smtClean="0"/>
                  <a:t>par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5</m:t>
                    </m:r>
                  </m:oMath>
                </a14:m>
                <a:r>
                  <a:rPr lang="fr-FR" sz="2400" dirty="0" smtClean="0"/>
                  <a:t> est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sz="2400" dirty="0" smtClean="0"/>
              </a:p>
              <a:p>
                <a:pPr marL="530352" lvl="1" indent="0">
                  <a:buNone/>
                </a:pPr>
                <a:endParaRPr lang="fr-FR" sz="2400" dirty="0"/>
              </a:p>
              <a:p>
                <a:pPr marL="530352" lvl="1" indent="0">
                  <a:buNone/>
                </a:pPr>
                <a:r>
                  <a:rPr lang="fr-FR" sz="2400" dirty="0" smtClean="0"/>
                  <a:t>l</a:t>
                </a:r>
                <a:r>
                  <a:rPr lang="en-US" sz="2400" dirty="0"/>
                  <a:t>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produit</a:t>
                </a:r>
                <a:r>
                  <a:rPr lang="en-US" sz="2400" dirty="0" smtClean="0"/>
                  <a:t> 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>
                                  <a:latin typeface="Cambria Math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2400" dirty="0"/>
                  <a:t> </a:t>
                </a:r>
                <a:r>
                  <a:rPr lang="fr-FR" sz="2400" dirty="0" smtClean="0"/>
                  <a:t>par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2400" dirty="0" smtClean="0"/>
                  <a:t>  est</a:t>
                </a:r>
                <a:r>
                  <a:rPr lang="uk-UA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8" t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72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Produit par un </a:t>
            </a:r>
            <a:r>
              <a:rPr lang="fr-FR" dirty="0" smtClean="0"/>
              <a:t>nombre : exercices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2400" dirty="0" smtClean="0"/>
                  <a:t>Calculer le produit 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−9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2400" dirty="0" smtClean="0"/>
                  <a:t> par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5</m:t>
                    </m:r>
                  </m:oMath>
                </a14:m>
                <a:endParaRPr lang="en-US" sz="2400" b="0" dirty="0" smtClean="0"/>
              </a:p>
              <a:p>
                <a:r>
                  <a:rPr lang="fr-FR" sz="2400" dirty="0"/>
                  <a:t>Écrire un algorithme qui prend en entrée un tableau à deux dimensions représentant une matrice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sz="2400" dirty="0"/>
                  <a:t> de format </a:t>
                </a:r>
                <a:r>
                  <a:rPr lang="fr-FR" sz="2400" dirty="0" smtClean="0"/>
                  <a:t>inconnu et un entier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fr-FR" sz="2400" dirty="0" smtClean="0"/>
                  <a:t>, et calcule le produit 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sz="2400" dirty="0" smtClean="0"/>
                  <a:t> par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charset="0"/>
                      </a:rPr>
                      <m:t>𝑛</m:t>
                    </m:r>
                  </m:oMath>
                </a14:m>
                <a:endParaRPr lang="fr-FR" sz="2400" dirty="0" smtClean="0"/>
              </a:p>
              <a:p>
                <a:endParaRPr lang="fr-FR" sz="2400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41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Somme de matrices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292600"/>
              </a:xfrm>
            </p:spPr>
            <p:txBody>
              <a:bodyPr>
                <a:noAutofit/>
              </a:bodyPr>
              <a:lstStyle/>
              <a:p>
                <a:r>
                  <a:rPr lang="fr-FR" sz="2400" dirty="0" smtClean="0"/>
                  <a:t>Si l’on note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fr-FR" sz="2400" dirty="0" smtClean="0"/>
                  <a:t> la somme </a:t>
                </a:r>
                <a:r>
                  <a:rPr lang="fr-FR" sz="2400" dirty="0"/>
                  <a:t>de deux </a:t>
                </a:r>
                <a:r>
                  <a:rPr lang="fr-FR" sz="2400" dirty="0" smtClean="0"/>
                  <a:t>matrices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sz="2400" dirty="0" smtClean="0"/>
                  <a:t> et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𝐵</m:t>
                    </m:r>
                  </m:oMath>
                </a14:m>
                <a:r>
                  <a:rPr lang="fr-FR" sz="2400" dirty="0" smtClean="0"/>
                  <a:t> </a:t>
                </a:r>
                <a:r>
                  <a:rPr lang="fr-FR" sz="2400" dirty="0"/>
                  <a:t>de </a:t>
                </a:r>
                <a:r>
                  <a:rPr lang="fr-FR" sz="2400" dirty="0" smtClean="0"/>
                  <a:t>même </a:t>
                </a:r>
                <a:r>
                  <a:rPr lang="fr-FR" sz="2400" dirty="0"/>
                  <a:t>format </a:t>
                </a:r>
                <a:r>
                  <a:rPr lang="fr-FR" sz="2400" dirty="0" smtClean="0"/>
                  <a:t>on a 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,</m:t>
                        </m:r>
                        <m:r>
                          <a:rPr lang="en-US" sz="2400" i="1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,</m:t>
                        </m:r>
                        <m:r>
                          <a:rPr lang="en-US" sz="2400" i="1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𝐵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𝑖</m:t>
                    </m:r>
                    <m:r>
                      <a:rPr lang="en-US" sz="2400" i="1">
                        <a:latin typeface="Cambria Math" charset="0"/>
                      </a:rPr>
                      <m:t>,</m:t>
                    </m:r>
                    <m:r>
                      <a:rPr lang="en-US" sz="2400" i="1">
                        <a:latin typeface="Cambria Math" charset="0"/>
                      </a:rPr>
                      <m:t>𝑗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endParaRPr lang="fr-FR" sz="2400" dirty="0" smtClean="0"/>
              </a:p>
              <a:p>
                <a:r>
                  <a:rPr lang="fr-FR" sz="2400" dirty="0"/>
                  <a:t>Par exemple :</a:t>
                </a:r>
              </a:p>
              <a:p>
                <a:pPr marL="530352" lvl="1" indent="0">
                  <a:buNone/>
                </a:pPr>
                <a:r>
                  <a:rPr lang="fr-FR" sz="2400" dirty="0"/>
                  <a:t>l</a:t>
                </a:r>
                <a:r>
                  <a:rPr lang="en-US" sz="2400" dirty="0"/>
                  <a:t>a </a:t>
                </a:r>
                <a:r>
                  <a:rPr lang="en-US" sz="2400" dirty="0" err="1" smtClean="0"/>
                  <a:t>somme</a:t>
                </a:r>
                <a:r>
                  <a:rPr lang="en-US" sz="2400" dirty="0" smtClean="0"/>
                  <a:t> 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2400" dirty="0"/>
                  <a:t> </a:t>
                </a:r>
                <a:r>
                  <a:rPr lang="fr-FR" sz="2400" dirty="0" smtClean="0"/>
                  <a:t>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sz="240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−9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2400" dirty="0" smtClean="0"/>
                  <a:t> est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−9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sz="2400" dirty="0"/>
              </a:p>
              <a:p>
                <a:pPr marL="530352" lvl="1" indent="0">
                  <a:buNone/>
                </a:pPr>
                <a:endParaRPr lang="fr-FR" sz="2400" dirty="0"/>
              </a:p>
              <a:p>
                <a:pPr marL="530352" lvl="1" indent="0">
                  <a:buNone/>
                </a:pPr>
                <a:r>
                  <a:rPr lang="fr-FR" sz="2400" dirty="0"/>
                  <a:t>o</a:t>
                </a:r>
                <a:r>
                  <a:rPr lang="fr-FR" sz="2400" dirty="0" smtClean="0"/>
                  <a:t>n ne peut pas faire la </a:t>
                </a:r>
                <a:r>
                  <a:rPr lang="en-US" sz="2400" dirty="0" err="1" smtClean="0"/>
                  <a:t>somme</a:t>
                </a:r>
                <a:r>
                  <a:rPr lang="en-US" sz="2400" dirty="0" smtClean="0"/>
                  <a:t> 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>
                                  <a:latin typeface="Cambria Math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2400" dirty="0"/>
                  <a:t> </a:t>
                </a:r>
                <a:r>
                  <a:rPr lang="en-US" sz="2400" dirty="0" smtClean="0"/>
                  <a:t>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−9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2400" dirty="0" smtClean="0"/>
                  <a:t> : elles ne sont pas de même format</a:t>
                </a:r>
                <a:endParaRPr lang="fr-FR" sz="2400" dirty="0"/>
              </a:p>
              <a:p>
                <a:endParaRPr lang="fr-FR" sz="2400" dirty="0"/>
              </a:p>
              <a:p>
                <a:endParaRPr lang="fr-FR" sz="2400" dirty="0" smtClean="0"/>
              </a:p>
              <a:p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292600"/>
              </a:xfrm>
              <a:blipFill rotWithShape="0">
                <a:blip r:embed="rId2"/>
                <a:stretch>
                  <a:fillRect l="-889" t="-34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18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Somme de matrices </a:t>
            </a:r>
            <a:r>
              <a:rPr lang="fr-FR" dirty="0" smtClean="0"/>
              <a:t>: </a:t>
            </a:r>
            <a:r>
              <a:rPr lang="fr-FR" dirty="0"/>
              <a:t>exercices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Calculer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 smtClean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 smtClean="0"/>
                  <a:t> </a:t>
                </a:r>
              </a:p>
              <a:p>
                <a:r>
                  <a:rPr lang="fr-FR" dirty="0" smtClean="0"/>
                  <a:t>Calculer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 smtClean="0"/>
              </a:p>
              <a:p>
                <a:r>
                  <a:rPr lang="fr-FR" dirty="0" smtClean="0"/>
                  <a:t>Écrire un algorithme qui prend en entrée deux tableaux </a:t>
                </a:r>
                <a:r>
                  <a:rPr lang="fr-FR" dirty="0"/>
                  <a:t>à deux dimensions </a:t>
                </a:r>
                <a:r>
                  <a:rPr lang="fr-FR" dirty="0" smtClean="0"/>
                  <a:t>représentant respectivement deux matrices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fr-FR" dirty="0" smtClean="0"/>
                  <a:t>de formats inconnus, vérifie que la somme est possible, et le cas échéant calcule la matrice somme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𝐴</m:t>
                    </m:r>
                    <m:r>
                      <a:rPr lang="en-US" b="0" i="0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71" r="-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28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 du cours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Arithmétique (fin) : décomposition en produit de facteurs premiers</a:t>
            </a:r>
          </a:p>
          <a:p>
            <a:r>
              <a:rPr lang="fr-FR" sz="2400" dirty="0" smtClean="0"/>
              <a:t>Calcul matriciel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38125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de deux matrices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400" dirty="0" smtClean="0"/>
                  <a:t>Soit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fr-FR" sz="2400" dirty="0" smtClean="0"/>
                  <a:t> une </a:t>
                </a:r>
                <a:r>
                  <a:rPr lang="fr-FR" sz="2400" dirty="0"/>
                  <a:t>matrice-ligne, et soit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fr-FR" sz="2400" dirty="0" smtClean="0"/>
                  <a:t> une </a:t>
                </a:r>
                <a:r>
                  <a:rPr lang="fr-FR" sz="2400" dirty="0"/>
                  <a:t>matrice-colonne de </a:t>
                </a:r>
                <a:r>
                  <a:rPr lang="fr-FR" sz="2400" dirty="0" smtClean="0"/>
                  <a:t>même </a:t>
                </a:r>
                <a:r>
                  <a:rPr lang="fr-FR" sz="2400" dirty="0"/>
                  <a:t>ordre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𝑛</m:t>
                    </m:r>
                  </m:oMath>
                </a14:m>
                <a:endParaRPr lang="fr-FR" sz="2400" dirty="0" smtClean="0"/>
              </a:p>
              <a:p>
                <a:r>
                  <a:rPr lang="fr-FR" sz="2400" dirty="0" smtClean="0"/>
                  <a:t>Leur </a:t>
                </a:r>
                <a:r>
                  <a:rPr lang="fr-FR" sz="2400" dirty="0"/>
                  <a:t>produit est le nombre :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𝑋𝑌</m:t>
                    </m:r>
                    <m:r>
                      <a:rPr lang="fr-FR" sz="2400" i="1" dirty="0" smtClean="0">
                        <a:latin typeface="Cambria Math" charset="0"/>
                      </a:rPr>
                      <m:t> =</m:t>
                    </m:r>
                    <m:sSub>
                      <m:sSubPr>
                        <m:ctrlPr>
                          <a:rPr lang="en-US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fr-FR" sz="240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fr-FR" sz="2400" i="1" dirty="0" smtClean="0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sz="2400" dirty="0"/>
              </a:p>
              <a:p>
                <a:r>
                  <a:rPr lang="fr-FR" sz="2400" dirty="0" smtClean="0"/>
                  <a:t>Comme </a:t>
                </a:r>
                <a:r>
                  <a:rPr lang="fr-FR" sz="2400" dirty="0"/>
                  <a:t>le </a:t>
                </a:r>
                <a:r>
                  <a:rPr lang="fr-FR" sz="2400" dirty="0" smtClean="0"/>
                  <a:t>résultat </a:t>
                </a:r>
                <a:r>
                  <a:rPr lang="fr-FR" sz="2400" dirty="0"/>
                  <a:t>est un nombre, ce produit s’appelle aussi produit scalaire de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fr-FR" sz="2400" dirty="0"/>
                  <a:t> par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charset="0"/>
                      </a:rPr>
                      <m:t>𝑌</m:t>
                    </m:r>
                  </m:oMath>
                </a14:m>
                <a:endParaRPr lang="fr-FR" sz="2400" dirty="0"/>
              </a:p>
              <a:p>
                <a:r>
                  <a:rPr lang="fr-FR" sz="2400" dirty="0" smtClean="0"/>
                  <a:t>Par exemple,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4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sz="24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4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=1×4+2</m:t>
                    </m:r>
                    <m:r>
                      <a:rPr lang="en-US" sz="2400" i="1">
                        <a:latin typeface="Cambria Math" charset="0"/>
                      </a:rPr>
                      <m:t>×</m:t>
                    </m:r>
                    <m:r>
                      <a:rPr lang="en-US" sz="2400" b="0" i="1" smtClean="0">
                        <a:latin typeface="Cambria Math" charset="0"/>
                      </a:rPr>
                      <m:t>5+3</m:t>
                    </m:r>
                    <m:r>
                      <a:rPr lang="en-US" sz="2400" i="1">
                        <a:latin typeface="Cambria Math" charset="0"/>
                      </a:rPr>
                      <m:t>×</m:t>
                    </m:r>
                    <m:r>
                      <a:rPr lang="en-US" sz="2400" b="0" i="1" smtClean="0">
                        <a:latin typeface="Cambria Math" charset="0"/>
                      </a:rPr>
                      <m:t>6=4+10+18=32</m:t>
                    </m:r>
                  </m:oMath>
                </a14:m>
                <a:endParaRPr lang="fr-FR" sz="2400" dirty="0" smtClean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18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674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Produit de deux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fr-FR" sz="2400" dirty="0" smtClean="0"/>
                  <a:t>Le produit de deux matrices n’est défini </a:t>
                </a:r>
                <a:r>
                  <a:rPr lang="fr-FR" sz="2400" dirty="0"/>
                  <a:t>que si le nombre de colonnes de la </a:t>
                </a:r>
                <a:r>
                  <a:rPr lang="fr-FR" sz="2400" dirty="0" smtClean="0"/>
                  <a:t>première est égal </a:t>
                </a:r>
                <a:r>
                  <a:rPr lang="fr-FR" sz="2400" dirty="0"/>
                  <a:t>au nombre de lignes de la </a:t>
                </a:r>
                <a:r>
                  <a:rPr lang="fr-FR" sz="2400" dirty="0" smtClean="0"/>
                  <a:t>seconde</a:t>
                </a:r>
              </a:p>
              <a:p>
                <a:r>
                  <a:rPr lang="fr-FR" sz="2400" dirty="0" smtClean="0"/>
                  <a:t>Si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sz="2400" dirty="0"/>
                  <a:t> est de format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(</m:t>
                    </m:r>
                    <m:r>
                      <a:rPr lang="fr-FR" sz="2400" i="1" dirty="0" smtClean="0">
                        <a:latin typeface="Cambria Math" charset="0"/>
                      </a:rPr>
                      <m:t>𝑚</m:t>
                    </m:r>
                    <m:r>
                      <a:rPr lang="fr-FR" sz="2400" i="1" dirty="0" smtClean="0">
                        <a:latin typeface="Cambria Math" charset="0"/>
                      </a:rPr>
                      <m:t>, </m:t>
                    </m:r>
                    <m:r>
                      <a:rPr lang="fr-FR" sz="2400" i="1" dirty="0" smtClean="0">
                        <a:latin typeface="Cambria Math" charset="0"/>
                      </a:rPr>
                      <m:t>𝑛</m:t>
                    </m:r>
                    <m:r>
                      <a:rPr lang="fr-FR" sz="240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fr-FR" sz="2400" dirty="0"/>
                  <a:t>, et si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𝐵</m:t>
                    </m:r>
                  </m:oMath>
                </a14:m>
                <a:r>
                  <a:rPr lang="fr-FR" sz="2400" dirty="0"/>
                  <a:t> est de format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(</m:t>
                    </m:r>
                    <m:r>
                      <a:rPr lang="fr-FR" sz="2400" i="1" dirty="0" smtClean="0">
                        <a:latin typeface="Cambria Math" charset="0"/>
                      </a:rPr>
                      <m:t>𝑛</m:t>
                    </m:r>
                    <m:r>
                      <a:rPr lang="fr-FR" sz="2400" i="1" dirty="0" smtClean="0">
                        <a:latin typeface="Cambria Math" charset="0"/>
                      </a:rPr>
                      <m:t>, </m:t>
                    </m:r>
                    <m:r>
                      <a:rPr lang="fr-FR" sz="2400" i="1" dirty="0" smtClean="0">
                        <a:latin typeface="Cambria Math" charset="0"/>
                      </a:rPr>
                      <m:t>𝑝</m:t>
                    </m:r>
                    <m:r>
                      <a:rPr lang="fr-FR" sz="240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fr-FR" sz="2400" dirty="0"/>
                  <a:t>, le produit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𝐶</m:t>
                    </m:r>
                    <m:r>
                      <a:rPr lang="fr-FR" sz="2400" i="1" dirty="0" smtClean="0">
                        <a:latin typeface="Cambria Math" charset="0"/>
                      </a:rPr>
                      <m:t>=</m:t>
                    </m:r>
                    <m:r>
                      <a:rPr lang="fr-FR" sz="2400" i="1" dirty="0" smtClean="0">
                        <a:latin typeface="Cambria Math" charset="0"/>
                      </a:rPr>
                      <m:t>𝐴𝐵</m:t>
                    </m:r>
                  </m:oMath>
                </a14:m>
                <a:r>
                  <a:rPr lang="fr-FR" sz="2400" dirty="0"/>
                  <a:t> est la matrice de format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charset="0"/>
                      </a:rPr>
                      <m:t>(</m:t>
                    </m:r>
                    <m:r>
                      <a:rPr lang="fr-FR" sz="2400" i="1" dirty="0">
                        <a:latin typeface="Cambria Math" charset="0"/>
                      </a:rPr>
                      <m:t>𝑚</m:t>
                    </m:r>
                    <m:r>
                      <a:rPr lang="fr-FR" sz="2400" i="1" dirty="0">
                        <a:latin typeface="Cambria Math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𝑝</m:t>
                    </m:r>
                    <m:r>
                      <a:rPr lang="fr-FR" sz="24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fr-FR" sz="2400" dirty="0"/>
                  <a:t> </a:t>
                </a:r>
                <a:r>
                  <a:rPr lang="fr-FR" sz="2400" dirty="0" smtClean="0"/>
                  <a:t>définie comme suit</a:t>
                </a:r>
              </a:p>
              <a:p>
                <a:r>
                  <a:rPr lang="fr-FR" sz="2400" dirty="0" smtClean="0"/>
                  <a:t>Chaque élément de C désigné par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charset="0"/>
                      </a:rPr>
                      <m:t>𝐶</m:t>
                    </m:r>
                    <m:r>
                      <a:rPr lang="fr-FR" sz="2400" i="1" dirty="0">
                        <a:latin typeface="Cambria Math" charset="0"/>
                      </a:rPr>
                      <m:t>(</m:t>
                    </m:r>
                    <m:r>
                      <a:rPr lang="fr-FR" sz="2400" i="1" dirty="0" err="1">
                        <a:latin typeface="Cambria Math" charset="0"/>
                      </a:rPr>
                      <m:t>𝑖</m:t>
                    </m:r>
                    <m:r>
                      <a:rPr lang="fr-FR" sz="2400" i="1" dirty="0" err="1">
                        <a:latin typeface="Cambria Math" charset="0"/>
                      </a:rPr>
                      <m:t>,</m:t>
                    </m:r>
                    <m:r>
                      <a:rPr lang="fr-FR" sz="2400" i="1" dirty="0" err="1">
                        <a:latin typeface="Cambria Math" charset="0"/>
                      </a:rPr>
                      <m:t>𝑗</m:t>
                    </m:r>
                    <m:r>
                      <a:rPr lang="fr-FR" sz="24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fr-FR" sz="2400" dirty="0" smtClean="0"/>
                  <a:t> </a:t>
                </a:r>
                <a:r>
                  <a:rPr lang="fr-FR" sz="2400" dirty="0"/>
                  <a:t>est le produit de la </a:t>
                </a:r>
                <a:r>
                  <a:rPr lang="fr-FR" sz="2400" i="1" dirty="0" smtClean="0"/>
                  <a:t>i</a:t>
                </a:r>
                <a:r>
                  <a:rPr lang="fr-FR" sz="2400" dirty="0" smtClean="0"/>
                  <a:t>-</a:t>
                </a:r>
                <a:r>
                  <a:rPr lang="fr-FR" sz="2400" dirty="0" err="1" smtClean="0"/>
                  <a:t>ème</a:t>
                </a:r>
                <a:r>
                  <a:rPr lang="fr-FR" sz="2400" dirty="0" smtClean="0"/>
                  <a:t> </a:t>
                </a:r>
                <a:r>
                  <a:rPr lang="fr-FR" sz="2400" dirty="0"/>
                  <a:t>ligne de A (</a:t>
                </a:r>
                <a:r>
                  <a:rPr lang="fr-FR" sz="2400" dirty="0" smtClean="0"/>
                  <a:t>considérée </a:t>
                </a:r>
                <a:r>
                  <a:rPr lang="fr-FR" sz="2400" dirty="0"/>
                  <a:t>comme une </a:t>
                </a:r>
                <a:r>
                  <a:rPr lang="fr-FR" sz="2400" dirty="0" smtClean="0"/>
                  <a:t>matrice-ligne</a:t>
                </a:r>
                <a:r>
                  <a:rPr lang="fr-FR" sz="2400" dirty="0"/>
                  <a:t>) par la </a:t>
                </a:r>
                <a:r>
                  <a:rPr lang="fr-FR" sz="2400" i="1" dirty="0" smtClean="0"/>
                  <a:t>j</a:t>
                </a:r>
                <a:r>
                  <a:rPr lang="fr-FR" sz="2400" dirty="0" smtClean="0"/>
                  <a:t>-</a:t>
                </a:r>
                <a:r>
                  <a:rPr lang="fr-FR" sz="2400" dirty="0" err="1" smtClean="0"/>
                  <a:t>ème</a:t>
                </a:r>
                <a:r>
                  <a:rPr lang="fr-FR" sz="2400" dirty="0" smtClean="0"/>
                  <a:t> </a:t>
                </a:r>
                <a:r>
                  <a:rPr lang="fr-FR" sz="2400" dirty="0"/>
                  <a:t>colonne 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𝐵</m:t>
                    </m:r>
                  </m:oMath>
                </a14:m>
                <a:r>
                  <a:rPr lang="fr-FR" sz="2400" dirty="0"/>
                  <a:t> (</a:t>
                </a:r>
                <a:r>
                  <a:rPr lang="fr-FR" sz="2400" dirty="0" smtClean="0"/>
                  <a:t>considérée </a:t>
                </a:r>
                <a:r>
                  <a:rPr lang="fr-FR" sz="2400" dirty="0"/>
                  <a:t>comme une matrice-colonne</a:t>
                </a:r>
                <a:r>
                  <a:rPr lang="fr-FR" sz="2400" dirty="0" smtClean="0"/>
                  <a:t>)</a:t>
                </a:r>
              </a:p>
              <a:p>
                <a:r>
                  <a:rPr lang="fr-FR" sz="2400" dirty="0" smtClean="0"/>
                  <a:t>Autrement </a:t>
                </a:r>
                <a:r>
                  <a:rPr lang="fr-FR" sz="2400" dirty="0"/>
                  <a:t>dit, </a:t>
                </a:r>
                <a:r>
                  <a:rPr lang="fr-FR" sz="2400" dirty="0" smtClean="0"/>
                  <a:t>pour tous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(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𝑖</m:t>
                    </m:r>
                    <m:r>
                      <a:rPr lang="fr-FR" sz="2400" i="1" dirty="0" err="1" smtClean="0">
                        <a:latin typeface="Cambria Math" charset="0"/>
                      </a:rPr>
                      <m:t>,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𝑗</m:t>
                    </m:r>
                    <m:r>
                      <a:rPr lang="fr-FR" sz="24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fr-FR" sz="2400" dirty="0"/>
                  <a:t> </a:t>
                </a:r>
                <a:r>
                  <a:rPr lang="fr-FR" sz="2400" dirty="0" smtClean="0"/>
                  <a:t>on a :</a:t>
                </a:r>
              </a:p>
              <a:p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𝐶</m:t>
                    </m:r>
                    <m:r>
                      <a:rPr lang="fr-FR" sz="2400" i="1" dirty="0" smtClean="0">
                        <a:latin typeface="Cambria Math" charset="0"/>
                      </a:rPr>
                      <m:t>(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𝑖</m:t>
                    </m:r>
                    <m:r>
                      <a:rPr lang="fr-FR" sz="2400" i="1" dirty="0" err="1" smtClean="0">
                        <a:latin typeface="Cambria Math" charset="0"/>
                      </a:rPr>
                      <m:t>,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𝑗</m:t>
                    </m:r>
                    <m:r>
                      <a:rPr lang="fr-FR" sz="2400" i="1" dirty="0" smtClean="0">
                        <a:latin typeface="Cambria Math" charset="0"/>
                      </a:rPr>
                      <m:t>)=</m:t>
                    </m:r>
                    <m:r>
                      <a:rPr lang="fr-FR" sz="2400" i="1" dirty="0" smtClean="0">
                        <a:latin typeface="Cambria Math" charset="0"/>
                      </a:rPr>
                      <m:t>𝐴</m:t>
                    </m:r>
                    <m:r>
                      <a:rPr lang="fr-FR" sz="2400" i="1" dirty="0" smtClean="0">
                        <a:latin typeface="Cambria Math" charset="0"/>
                      </a:rPr>
                      <m:t>(</m:t>
                    </m:r>
                    <m:r>
                      <a:rPr lang="fr-FR" sz="2400" i="1" dirty="0" smtClean="0">
                        <a:latin typeface="Cambria Math" charset="0"/>
                      </a:rPr>
                      <m:t>𝑖</m:t>
                    </m:r>
                    <m:r>
                      <a:rPr lang="fr-FR" sz="2400" i="1" dirty="0" smtClean="0">
                        <a:latin typeface="Cambria Math" charset="0"/>
                      </a:rPr>
                      <m:t>,1)×</m:t>
                    </m:r>
                    <m:r>
                      <a:rPr lang="en-US" sz="2400" b="0" i="1" dirty="0" smtClean="0">
                        <a:latin typeface="Cambria Math" charset="0"/>
                      </a:rPr>
                      <m:t>𝐵</m:t>
                    </m:r>
                    <m:r>
                      <a:rPr lang="fr-FR" sz="2400" i="1" dirty="0" smtClean="0">
                        <a:latin typeface="Cambria Math" charset="0"/>
                      </a:rPr>
                      <m:t>(1,</m:t>
                    </m:r>
                    <m:r>
                      <a:rPr lang="fr-FR" sz="2400" i="1" dirty="0" smtClean="0">
                        <a:latin typeface="Cambria Math" charset="0"/>
                      </a:rPr>
                      <m:t>𝑗</m:t>
                    </m:r>
                    <m:r>
                      <a:rPr lang="fr-FR" sz="2400" i="1" dirty="0" smtClean="0">
                        <a:latin typeface="Cambria Math" charset="0"/>
                      </a:rPr>
                      <m:t>)+</m:t>
                    </m:r>
                    <m:r>
                      <a:rPr lang="fr-FR" sz="2400" i="1" dirty="0" smtClean="0">
                        <a:latin typeface="Cambria Math" charset="0"/>
                      </a:rPr>
                      <m:t>𝐴</m:t>
                    </m:r>
                    <m:r>
                      <a:rPr lang="fr-FR" sz="2400" i="1" dirty="0" smtClean="0">
                        <a:latin typeface="Cambria Math" charset="0"/>
                      </a:rPr>
                      <m:t>(</m:t>
                    </m:r>
                    <m:r>
                      <a:rPr lang="fr-FR" sz="2400" i="1" dirty="0" smtClean="0">
                        <a:latin typeface="Cambria Math" charset="0"/>
                      </a:rPr>
                      <m:t>𝑖</m:t>
                    </m:r>
                    <m:r>
                      <a:rPr lang="fr-FR" sz="2400" i="1" dirty="0" smtClean="0">
                        <a:latin typeface="Cambria Math" charset="0"/>
                      </a:rPr>
                      <m:t>,2)×</m:t>
                    </m:r>
                    <m:r>
                      <a:rPr lang="fr-FR" sz="2400" i="1" dirty="0" smtClean="0">
                        <a:latin typeface="Cambria Math" charset="0"/>
                      </a:rPr>
                      <m:t>𝐵</m:t>
                    </m:r>
                    <m:r>
                      <a:rPr lang="fr-FR" sz="2400" i="1" dirty="0" smtClean="0">
                        <a:latin typeface="Cambria Math" charset="0"/>
                      </a:rPr>
                      <m:t>(2,</m:t>
                    </m:r>
                    <m:r>
                      <a:rPr lang="fr-FR" sz="2400" i="1" dirty="0" smtClean="0">
                        <a:latin typeface="Cambria Math" charset="0"/>
                      </a:rPr>
                      <m:t>𝑗</m:t>
                    </m:r>
                    <m:r>
                      <a:rPr lang="fr-FR" sz="2400" i="1" dirty="0" smtClean="0">
                        <a:latin typeface="Cambria Math" charset="0"/>
                      </a:rPr>
                      <m:t>)+…+</m:t>
                    </m:r>
                    <m:r>
                      <a:rPr lang="fr-FR" sz="2400" i="1" dirty="0" smtClean="0">
                        <a:latin typeface="Cambria Math" charset="0"/>
                      </a:rPr>
                      <m:t>𝐴</m:t>
                    </m:r>
                    <m:r>
                      <a:rPr lang="fr-FR" sz="2400" i="1" dirty="0" smtClean="0">
                        <a:latin typeface="Cambria Math" charset="0"/>
                      </a:rPr>
                      <m:t>(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𝑖</m:t>
                    </m:r>
                    <m:r>
                      <a:rPr lang="fr-FR" sz="2400" i="1" dirty="0" err="1" smtClean="0">
                        <a:latin typeface="Cambria Math" charset="0"/>
                      </a:rPr>
                      <m:t>,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𝑛</m:t>
                    </m:r>
                    <m:r>
                      <a:rPr lang="fr-FR" sz="2400" i="1" dirty="0" smtClean="0">
                        <a:latin typeface="Cambria Math" charset="0"/>
                      </a:rPr>
                      <m:t>)×</m:t>
                    </m:r>
                    <m:r>
                      <a:rPr lang="fr-FR" sz="2400" i="1" dirty="0" smtClean="0">
                        <a:latin typeface="Cambria Math" charset="0"/>
                      </a:rPr>
                      <m:t>𝐵</m:t>
                    </m:r>
                    <m:r>
                      <a:rPr lang="fr-FR" sz="2400" i="1" dirty="0" smtClean="0">
                        <a:latin typeface="Cambria Math" charset="0"/>
                      </a:rPr>
                      <m:t>(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𝑛</m:t>
                    </m:r>
                    <m:r>
                      <a:rPr lang="fr-FR" sz="2400" i="1" dirty="0" err="1" smtClean="0">
                        <a:latin typeface="Cambria Math" charset="0"/>
                      </a:rPr>
                      <m:t>,</m:t>
                    </m:r>
                    <m:r>
                      <a:rPr lang="fr-FR" sz="2400" i="1" dirty="0" err="1" smtClean="0">
                        <a:latin typeface="Cambria Math" charset="0"/>
                      </a:rPr>
                      <m:t>𝑗</m:t>
                    </m:r>
                    <m:r>
                      <a:rPr lang="fr-FR" sz="240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fr-FR" sz="2400" dirty="0" smtClean="0"/>
                  <a:t> </a:t>
                </a: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1871" r="-825" b="-93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12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Produit de deux </a:t>
            </a:r>
            <a:r>
              <a:rPr lang="fr-FR" dirty="0" smtClean="0"/>
              <a:t>matrices : exemples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uk-UA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 smtClean="0"/>
              </a:p>
              <a:p>
                <a:endParaRPr lang="fr-FR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smtClean="0">
                                  <a:latin typeface="Cambria Math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17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Produit de deux matrices : </a:t>
            </a:r>
            <a:r>
              <a:rPr lang="fr-FR" dirty="0" smtClean="0"/>
              <a:t>exercices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Calculer le produit de</a:t>
                </a:r>
              </a:p>
              <a:p>
                <a:r>
                  <a:rPr lang="fr-FR" dirty="0" smtClean="0"/>
                  <a:t>Calculer le produit de</a:t>
                </a:r>
                <a:endParaRPr lang="fr-FR" dirty="0"/>
              </a:p>
              <a:p>
                <a:r>
                  <a:rPr lang="fr-FR" dirty="0"/>
                  <a:t>Écrire un algorithme qui prend en entrée deux tableaux à deux dimensions représentant respectivement deux matrices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𝐴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𝐵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fr-FR" dirty="0"/>
                  <a:t>de formats inconnus, vérifie que </a:t>
                </a:r>
                <a:r>
                  <a:rPr lang="fr-FR" dirty="0" smtClean="0"/>
                  <a:t>le produit est </a:t>
                </a:r>
                <a:r>
                  <a:rPr lang="fr-FR" dirty="0"/>
                  <a:t>possible, et le cas échéant calcule la matrice somme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𝐴</m:t>
                    </m:r>
                    <m:r>
                      <a:rPr lang="en-US" b="0" i="0" smtClean="0">
                        <a:latin typeface="Cambria Math" charset="0"/>
                      </a:rPr>
                      <m:t>×</m:t>
                    </m:r>
                    <m:r>
                      <a:rPr lang="en-US" i="1">
                        <a:latin typeface="Cambria Math" charset="0"/>
                      </a:rPr>
                      <m:t>𝐵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361" r="-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Décomposition en produit de facteurs premiers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400" dirty="0" smtClean="0"/>
                  <a:t>Appelée aussi factorisation entière en nombres premiers</a:t>
                </a:r>
              </a:p>
              <a:p>
                <a:r>
                  <a:rPr lang="fr-FR" sz="2400" dirty="0" smtClean="0"/>
                  <a:t>Consiste à chercher </a:t>
                </a:r>
                <a:r>
                  <a:rPr lang="fr-FR" sz="2400" dirty="0"/>
                  <a:t>à écrire </a:t>
                </a:r>
                <a:r>
                  <a:rPr lang="fr-FR" sz="2400" dirty="0" smtClean="0"/>
                  <a:t>un entier naturel on </a:t>
                </a:r>
                <a:r>
                  <a:rPr lang="fr-FR" sz="2400" dirty="0"/>
                  <a:t>nul sous forme d'un produit </a:t>
                </a:r>
                <a:r>
                  <a:rPr lang="fr-FR" sz="2400" dirty="0" smtClean="0"/>
                  <a:t>de nombres premiers</a:t>
                </a:r>
              </a:p>
              <a:p>
                <a:pPr marL="841248" lvl="2">
                  <a:spcBef>
                    <a:spcPts val="1000"/>
                  </a:spcBef>
                </a:pPr>
                <a:r>
                  <a:rPr lang="fr-FR" sz="2400" dirty="0"/>
                  <a:t>Par exemple,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</a:rPr>
                      <m:t>45</m:t>
                    </m:r>
                  </m:oMath>
                </a14:m>
                <a:r>
                  <a:rPr lang="fr-FR" sz="2400" dirty="0"/>
                  <a:t> peut être décomposé en un produit de </a:t>
                </a:r>
                <a:r>
                  <a:rPr lang="fr-FR" sz="2400" dirty="0" smtClean="0"/>
                  <a:t>facteurs </a:t>
                </a:r>
                <a:r>
                  <a:rPr lang="fr-FR" sz="2400" dirty="0"/>
                  <a:t>premiers 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</a:rPr>
                      <m:t>3</m:t>
                    </m:r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×3×5</m:t>
                    </m:r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r>
                  <a:rPr lang="en-US" sz="2400" dirty="0"/>
                  <a:t>Par </a:t>
                </a:r>
                <a:r>
                  <a:rPr lang="en-US" sz="2400" dirty="0" err="1"/>
                  <a:t>définition</a:t>
                </a:r>
                <a:r>
                  <a:rPr lang="en-US" sz="2400" dirty="0"/>
                  <a:t>, un </a:t>
                </a:r>
                <a:r>
                  <a:rPr lang="en-US" sz="2400" dirty="0" err="1"/>
                  <a:t>nombre</a:t>
                </a:r>
                <a:r>
                  <a:rPr lang="en-US" sz="2400" dirty="0"/>
                  <a:t> premier ne </a:t>
                </a:r>
                <a:r>
                  <a:rPr lang="en-US" sz="2400" dirty="0" err="1"/>
                  <a:t>peut</a:t>
                </a:r>
                <a:r>
                  <a:rPr lang="en-US" sz="2400" dirty="0"/>
                  <a:t> pas </a:t>
                </a:r>
                <a:r>
                  <a:rPr lang="en-US" sz="2400" dirty="0" err="1"/>
                  <a:t>être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décomposé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produit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plusieurs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nombres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premiers (</a:t>
                </a:r>
                <a:r>
                  <a:rPr lang="en-US" sz="2400" dirty="0" err="1" smtClean="0"/>
                  <a:t>il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n’est</a:t>
                </a:r>
                <a:r>
                  <a:rPr lang="en-US" sz="2400" dirty="0" smtClean="0"/>
                  <a:t> divisible que par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et par </a:t>
                </a:r>
                <a:r>
                  <a:rPr lang="en-US" sz="2400" dirty="0" err="1" smtClean="0"/>
                  <a:t>lui-même</a:t>
                </a:r>
                <a:r>
                  <a:rPr lang="en-US" sz="2400" dirty="0" smtClean="0"/>
                  <a:t>)</a:t>
                </a:r>
              </a:p>
              <a:p>
                <a:endParaRPr lang="fr-FR" sz="2400" dirty="0" smtClean="0"/>
              </a:p>
              <a:p>
                <a:pPr lvl="6"/>
                <a:endParaRPr lang="en-US" sz="2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89" t="-18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 de Mathématiques - ITS IMIE - Charlotte Roze - CommunicoTool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en produit de facteurs </a:t>
            </a:r>
            <a:r>
              <a:rPr lang="fr-FR" dirty="0" smtClean="0"/>
              <a:t>premiers : propriété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fr-FR" sz="2400" dirty="0" smtClean="0"/>
                  <a:t>Tout </a:t>
                </a:r>
                <a:r>
                  <a:rPr lang="fr-FR" sz="2400" dirty="0"/>
                  <a:t>entier naturel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fr-FR" sz="2400" i="1" dirty="0"/>
                  <a:t> </a:t>
                </a:r>
                <a:r>
                  <a:rPr lang="fr-FR" sz="2400" dirty="0"/>
                  <a:t>strictement </a:t>
                </a:r>
                <a:r>
                  <a:rPr lang="fr-FR" sz="2400" dirty="0" smtClean="0"/>
                  <a:t>supérieur </a:t>
                </a:r>
                <a:r>
                  <a:rPr lang="fr-FR" sz="2400" dirty="0"/>
                  <a:t>à 1 se </a:t>
                </a:r>
                <a:r>
                  <a:rPr lang="fr-FR" sz="2400" dirty="0" smtClean="0"/>
                  <a:t>décompose </a:t>
                </a:r>
                <a:r>
                  <a:rPr lang="fr-FR" sz="2400" dirty="0"/>
                  <a:t>en produit de facteurs </a:t>
                </a:r>
                <a:r>
                  <a:rPr lang="fr-FR" sz="2400" dirty="0" smtClean="0"/>
                  <a:t>premiers</a:t>
                </a:r>
              </a:p>
              <a:p>
                <a:r>
                  <a:rPr lang="fr-FR" sz="2400" dirty="0" smtClean="0"/>
                  <a:t>Cette décomposition </a:t>
                </a:r>
                <a:r>
                  <a:rPr lang="fr-FR" sz="2400" dirty="0"/>
                  <a:t>est </a:t>
                </a:r>
                <a:r>
                  <a:rPr lang="fr-FR" sz="2400" dirty="0" smtClean="0"/>
                  <a:t>toujours unique</a:t>
                </a:r>
                <a:endParaRPr lang="fr-FR" sz="2400" dirty="0"/>
              </a:p>
              <a:p>
                <a:r>
                  <a:rPr lang="fr-FR" sz="2400" dirty="0" smtClean="0"/>
                  <a:t>On note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charset="0"/>
                      </a:rPr>
                      <m:t>𝑛</m:t>
                    </m:r>
                    <m:r>
                      <a:rPr lang="fr-FR" sz="2400" i="1" dirty="0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fr-FR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fr-F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r>
                      <a:rPr lang="fr-F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endParaRPr lang="fr-FR" sz="2400" dirty="0" smtClean="0"/>
              </a:p>
              <a:p>
                <a:pPr marL="530352" lvl="1" indent="0">
                  <a:buNone/>
                </a:pPr>
                <a:r>
                  <a:rPr lang="fr-FR" sz="2400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40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40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/>
                  <a:t>, ...,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40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sz="2400" dirty="0"/>
                  <a:t> des nombres premiers distincts</a:t>
                </a:r>
              </a:p>
              <a:p>
                <a:pPr marL="530352" lvl="1" indent="0">
                  <a:buNone/>
                </a:pPr>
                <a:r>
                  <a:rPr lang="fr-FR" sz="2400" dirty="0"/>
                  <a:t>e</a:t>
                </a:r>
                <a:r>
                  <a:rPr lang="fr-FR" sz="2400" dirty="0" smtClean="0"/>
                  <a:t>t les puissances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dirty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dirty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/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sz="2400" dirty="0"/>
                  <a:t> des entiers naturels non </a:t>
                </a:r>
                <a:r>
                  <a:rPr lang="fr-FR" sz="2400" dirty="0" smtClean="0"/>
                  <a:t>nuls</a:t>
                </a:r>
              </a:p>
              <a:p>
                <a:pPr lvl="1">
                  <a:spcBef>
                    <a:spcPts val="1000"/>
                  </a:spcBef>
                  <a:buFont typeface="Franklin Gothic Book" panose="020B0503020102020204" pitchFamily="34" charset="0"/>
                  <a:buChar char="■"/>
                </a:pPr>
                <a:r>
                  <a:rPr lang="fr-FR" sz="2400" dirty="0"/>
                  <a:t>Par exemple,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</a:rPr>
                      <m:t>45</m:t>
                    </m:r>
                  </m:oMath>
                </a14:m>
                <a:r>
                  <a:rPr lang="fr-FR" sz="2400" dirty="0"/>
                  <a:t> peut être décomposé en un produit de </a:t>
                </a:r>
                <a:r>
                  <a:rPr lang="fr-FR" sz="2400" dirty="0" smtClean="0"/>
                  <a:t>facteurs premiers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e>
                      <m:sup>
                        <m:r>
                          <a:rPr lang="en-US" sz="24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×5</m:t>
                    </m:r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endParaRPr lang="fr-FR" sz="2400" dirty="0" smtClean="0"/>
              </a:p>
              <a:p>
                <a:pPr marL="873252" indent="-342900"/>
                <a:endParaRPr lang="fr-FR" sz="2400" dirty="0" smtClean="0"/>
              </a:p>
              <a:p>
                <a:pPr marL="530352" lvl="1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2041" b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 de Mathématiques - ITS IMIE - Charlotte Roze - CommunicoTool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(existence</a:t>
            </a:r>
            <a:r>
              <a:rPr lang="fr-FR" dirty="0" smtClean="0"/>
              <a:t>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030394"/>
              </a:xfrm>
            </p:spPr>
            <p:txBody>
              <a:bodyPr>
                <a:normAutofit fontScale="92500"/>
              </a:bodyPr>
              <a:lstStyle/>
              <a:p>
                <a:r>
                  <a:rPr lang="fr-FR" dirty="0" smtClean="0"/>
                  <a:t>Si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fr-FR" i="1" dirty="0"/>
                  <a:t> </a:t>
                </a:r>
                <a:r>
                  <a:rPr lang="fr-FR" dirty="0"/>
                  <a:t>est premier, l'existence est </a:t>
                </a:r>
                <a:r>
                  <a:rPr lang="fr-FR" dirty="0" smtClean="0"/>
                  <a:t>démontrée</a:t>
                </a:r>
              </a:p>
              <a:p>
                <a:pPr marL="0" lvl="1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(</a:t>
                </a:r>
                <a:r>
                  <a:rPr lang="fr-FR" dirty="0"/>
                  <a:t>le produit est simplement égal à 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fr-FR" i="1" dirty="0"/>
                  <a:t> </a:t>
                </a:r>
                <a:r>
                  <a:rPr lang="fr-FR" dirty="0" smtClean="0"/>
                  <a:t>lui-même)</a:t>
                </a:r>
                <a:endParaRPr lang="fr-FR" dirty="0"/>
              </a:p>
              <a:p>
                <a:r>
                  <a:rPr lang="fr-FR" dirty="0" smtClean="0"/>
                  <a:t>Sinon</a:t>
                </a:r>
                <a:r>
                  <a:rPr lang="fr-FR" dirty="0"/>
                  <a:t>, le plus petit diviseur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i="1" dirty="0"/>
                  <a:t> </a:t>
                </a:r>
                <a:r>
                  <a:rPr lang="fr-FR" dirty="0"/>
                  <a:t>de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fr-FR" i="1" dirty="0"/>
                  <a:t> </a:t>
                </a:r>
                <a:r>
                  <a:rPr lang="fr-FR" dirty="0"/>
                  <a:t>est premier et il existe un entier naturel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i="1" dirty="0"/>
                  <a:t> </a:t>
                </a:r>
                <a:r>
                  <a:rPr lang="fr-FR" dirty="0"/>
                  <a:t>tel que </a:t>
                </a:r>
                <a:r>
                  <a:rPr lang="fr-FR" dirty="0" smtClean="0"/>
                  <a:t>:</a:t>
                </a:r>
              </a:p>
              <a:p>
                <a:pPr marL="530352" lvl="1" indent="0">
                  <a:buNone/>
                </a:pPr>
                <a14:m>
                  <m:oMath xmlns:m="http://schemas.openxmlformats.org/officeDocument/2006/math">
                    <m:r>
                      <a:rPr lang="fr-FR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fr-FR" i="1" dirty="0" smtClean="0"/>
                  <a:t> </a:t>
                </a:r>
                <a:r>
                  <a:rPr lang="fr-FR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fr-FR" dirty="0"/>
              </a:p>
              <a:p>
                <a:r>
                  <a:rPr lang="fr-FR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i="1" dirty="0"/>
                  <a:t> </a:t>
                </a:r>
                <a:r>
                  <a:rPr lang="fr-FR" dirty="0" smtClean="0"/>
                  <a:t>est aussi un nombre </a:t>
                </a:r>
                <a:r>
                  <a:rPr lang="fr-FR" dirty="0"/>
                  <a:t>premier, l'existence est </a:t>
                </a:r>
                <a:r>
                  <a:rPr lang="fr-FR" dirty="0" smtClean="0"/>
                  <a:t>démontrée</a:t>
                </a:r>
                <a:endParaRPr lang="fr-FR" dirty="0"/>
              </a:p>
              <a:p>
                <a:r>
                  <a:rPr lang="fr-FR" dirty="0" smtClean="0"/>
                  <a:t>Sinon</a:t>
                </a:r>
                <a:r>
                  <a:rPr lang="fr-FR" dirty="0"/>
                  <a:t>, le plus petit diviseur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i="1" dirty="0"/>
                  <a:t> </a:t>
                </a:r>
                <a:r>
                  <a:rPr lang="fr-F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i="1" dirty="0" smtClean="0"/>
                  <a:t> </a:t>
                </a:r>
                <a:r>
                  <a:rPr lang="fr-FR" dirty="0"/>
                  <a:t>est premier et il existe un entier naturel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i="1" dirty="0"/>
                  <a:t> </a:t>
                </a:r>
                <a:r>
                  <a:rPr lang="fr-FR" dirty="0"/>
                  <a:t>tel que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i="1" dirty="0"/>
                  <a:t> </a:t>
                </a:r>
                <a:r>
                  <a:rPr lang="fr-F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fr-FR" dirty="0"/>
              </a:p>
              <a:p>
                <a:r>
                  <a:rPr lang="fr-FR" dirty="0"/>
                  <a:t>On </a:t>
                </a:r>
                <a:r>
                  <a:rPr lang="fr-FR" dirty="0" smtClean="0"/>
                  <a:t>réitère </a:t>
                </a:r>
                <a:r>
                  <a:rPr lang="fr-FR" dirty="0"/>
                  <a:t>le processus pour obtenir une </a:t>
                </a:r>
                <a:r>
                  <a:rPr lang="fr-FR" dirty="0" smtClean="0"/>
                  <a:t>suite décroissante </a:t>
                </a:r>
                <a:r>
                  <a:rPr lang="fr-FR" dirty="0"/>
                  <a:t>et finie d'entiers </a:t>
                </a:r>
                <a:r>
                  <a:rPr lang="fr-FR" dirty="0" smtClean="0"/>
                  <a:t>naturels </a:t>
                </a:r>
                <a:endParaRPr lang="fr-FR" dirty="0"/>
              </a:p>
              <a:p>
                <a:r>
                  <a:rPr lang="fr-FR" dirty="0"/>
                  <a:t>Ainsi, </a:t>
                </a:r>
                <a:r>
                  <a:rPr lang="fr-FR" i="1" dirty="0"/>
                  <a:t>n </a:t>
                </a:r>
                <a:r>
                  <a:rPr lang="fr-FR" dirty="0"/>
                  <a:t>se </a:t>
                </a:r>
                <a:r>
                  <a:rPr lang="fr-FR" dirty="0" smtClean="0"/>
                  <a:t>décompose </a:t>
                </a:r>
                <a:r>
                  <a:rPr lang="fr-FR" dirty="0"/>
                  <a:t>en un produit de facteurs premiers du type :</a:t>
                </a:r>
                <a:endParaRPr lang="fr-FR" dirty="0" smtClean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>
                          <a:latin typeface="Cambria Math" charset="0"/>
                        </a:rPr>
                        <m:t>𝑛</m:t>
                      </m:r>
                      <m:r>
                        <a:rPr lang="fr-FR" i="1" dirty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fr-F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fr-F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</m:t>
                      </m:r>
                      <m:r>
                        <a:rPr lang="fr-F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030394"/>
              </a:xfrm>
              <a:blipFill rotWithShape="0">
                <a:blip r:embed="rId2"/>
                <a:stretch>
                  <a:fillRect l="-508" t="-12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 de Mathématiques - ITS IMIE - Charlotte Roze - CommunicoTool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en produit de facteurs </a:t>
            </a:r>
            <a:r>
              <a:rPr lang="fr-FR" dirty="0" smtClean="0"/>
              <a:t>premiers : 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Calculer manuellement la décomposition de 600 en produit de facteurs premiers.</a:t>
            </a:r>
          </a:p>
          <a:p>
            <a:pPr lvl="1"/>
            <a:r>
              <a:rPr lang="fr-FR" dirty="0" smtClean="0"/>
              <a:t>Commencer par tenter une division par le plus petit nombre premier (c’est-à-dire 2), et recommencer tant que la division est possible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Lorsque la division n’est plus possible, tenter une division par le nombre premier suivant (par exemple on passe à 3 après 2, 5 après 3, etc.)</a:t>
            </a:r>
            <a:endParaRPr lang="fr-FR" dirty="0" smtClean="0"/>
          </a:p>
          <a:p>
            <a:r>
              <a:rPr lang="fr-FR" dirty="0" smtClean="0"/>
              <a:t>Écrire un algorithme qui décompose un entier en produit de facteurs premiers, et renvoie un tableau à deux dimensions, la première ligne contenant des nombres premiers, et la seconde le nombre de fois qu’ils doivent apparaître dans le produit (la puissance).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 de Mathématiques - ITS IMIE - Charlotte Roze - CommunicoTool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5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54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 : définitions et notations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71700"/>
                <a:ext cx="9601200" cy="41862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FR" sz="2800" dirty="0" smtClean="0"/>
                  <a:t>Une matrice est un </a:t>
                </a:r>
                <a:r>
                  <a:rPr lang="fr-FR" sz="2800" i="1" dirty="0"/>
                  <a:t>tableau de valeurs</a:t>
                </a:r>
                <a:endParaRPr lang="fr-FR" sz="2800" dirty="0"/>
              </a:p>
              <a:p>
                <a:r>
                  <a:rPr lang="fr-FR" sz="2800" dirty="0" smtClean="0"/>
                  <a:t>Définition : Une </a:t>
                </a:r>
                <a:r>
                  <a:rPr lang="fr-FR" sz="2800" dirty="0"/>
                  <a:t>matrice de format </a:t>
                </a:r>
                <a14:m>
                  <m:oMath xmlns:m="http://schemas.openxmlformats.org/officeDocument/2006/math">
                    <m:r>
                      <a:rPr lang="fr-FR" sz="2800" i="1" dirty="0" smtClean="0">
                        <a:latin typeface="Cambria Math" charset="0"/>
                      </a:rPr>
                      <m:t>(</m:t>
                    </m:r>
                    <m:r>
                      <a:rPr lang="fr-FR" sz="2800" i="1" dirty="0" err="1" smtClean="0">
                        <a:latin typeface="Cambria Math" charset="0"/>
                      </a:rPr>
                      <m:t>𝑚</m:t>
                    </m:r>
                    <m:r>
                      <a:rPr lang="fr-FR" sz="2800" i="1" dirty="0" err="1" smtClean="0">
                        <a:latin typeface="Cambria Math" charset="0"/>
                      </a:rPr>
                      <m:t>,</m:t>
                    </m:r>
                    <m:r>
                      <a:rPr lang="fr-FR" sz="2800" i="1" dirty="0" err="1" smtClean="0">
                        <a:latin typeface="Cambria Math" charset="0"/>
                      </a:rPr>
                      <m:t>𝑛</m:t>
                    </m:r>
                    <m:r>
                      <a:rPr lang="fr-FR" sz="2800" i="1" dirty="0">
                        <a:latin typeface="Cambria Math" charset="0"/>
                      </a:rPr>
                      <m:t>) </m:t>
                    </m:r>
                  </m:oMath>
                </a14:m>
                <a:r>
                  <a:rPr lang="fr-FR" sz="2800" dirty="0"/>
                  <a:t>est un tableau rectangulaire de </a:t>
                </a:r>
                <a14:m>
                  <m:oMath xmlns:m="http://schemas.openxmlformats.org/officeDocument/2006/math">
                    <m:r>
                      <a:rPr lang="fr-FR" sz="2800" i="1" dirty="0" smtClean="0">
                        <a:latin typeface="Cambria Math" charset="0"/>
                      </a:rPr>
                      <m:t>𝑚𝑛</m:t>
                    </m:r>
                  </m:oMath>
                </a14:m>
                <a:r>
                  <a:rPr lang="fr-FR" sz="2800" dirty="0"/>
                  <a:t> </a:t>
                </a:r>
                <a:r>
                  <a:rPr lang="fr-FR" sz="2800" dirty="0" smtClean="0"/>
                  <a:t>éléments</a:t>
                </a:r>
                <a:r>
                  <a:rPr lang="fr-FR" sz="2800" dirty="0"/>
                  <a:t>, </a:t>
                </a:r>
                <a:r>
                  <a:rPr lang="fr-FR" sz="2800" dirty="0" smtClean="0"/>
                  <a:t>rangés </a:t>
                </a:r>
                <a:r>
                  <a:rPr lang="fr-FR" sz="2800" dirty="0"/>
                  <a:t>en </a:t>
                </a:r>
                <a14:m>
                  <m:oMath xmlns:m="http://schemas.openxmlformats.org/officeDocument/2006/math">
                    <m:r>
                      <a:rPr lang="fr-FR" sz="2800" i="1" dirty="0" smtClean="0">
                        <a:latin typeface="Cambria Math" charset="0"/>
                      </a:rPr>
                      <m:t>𝑚</m:t>
                    </m:r>
                    <m:r>
                      <a:rPr lang="fr-FR" sz="28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fr-FR" sz="2800" dirty="0"/>
                  <a:t>lignes et </a:t>
                </a:r>
                <a14:m>
                  <m:oMath xmlns:m="http://schemas.openxmlformats.org/officeDocument/2006/math">
                    <m:r>
                      <a:rPr lang="fr-FR" sz="2800" i="1" dirty="0" smtClean="0">
                        <a:latin typeface="Cambria Math" charset="0"/>
                      </a:rPr>
                      <m:t>𝑛</m:t>
                    </m:r>
                    <m:r>
                      <a:rPr lang="fr-FR" sz="28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fr-FR" sz="2800" dirty="0" smtClean="0"/>
                  <a:t>colonnes</a:t>
                </a:r>
              </a:p>
              <a:p>
                <a:r>
                  <a:rPr lang="fr-FR" sz="2800" dirty="0" smtClean="0"/>
                  <a:t>Les nombres qui y sont stockés </a:t>
                </a:r>
                <a:r>
                  <a:rPr lang="fr-FR" sz="2800" dirty="0"/>
                  <a:t>peuvent représenter </a:t>
                </a:r>
                <a:r>
                  <a:rPr lang="fr-FR" sz="2800" dirty="0" smtClean="0"/>
                  <a:t>différentes </a:t>
                </a:r>
                <a:r>
                  <a:rPr lang="fr-FR" sz="2800" dirty="0"/>
                  <a:t>choses suivant </a:t>
                </a:r>
                <a:r>
                  <a:rPr lang="fr-FR" sz="2800" dirty="0" smtClean="0"/>
                  <a:t>l'utilisation que l’on veut en avoir</a:t>
                </a:r>
              </a:p>
              <a:p>
                <a:r>
                  <a:rPr lang="fr-FR" sz="2800" dirty="0"/>
                  <a:t>On utilise aussi la notation </a:t>
                </a:r>
                <a14:m>
                  <m:oMath xmlns:m="http://schemas.openxmlformats.org/officeDocument/2006/math">
                    <m:r>
                      <a:rPr lang="fr-FR" sz="2800" i="1" dirty="0" smtClean="0">
                        <a:latin typeface="Cambria Math" charset="0"/>
                      </a:rPr>
                      <m:t>𝑚</m:t>
                    </m:r>
                    <m:r>
                      <a:rPr lang="fr-FR" sz="2800" i="1" dirty="0" smtClean="0">
                        <a:latin typeface="Cambria Math" charset="0"/>
                      </a:rPr>
                      <m:t>×</m:t>
                    </m:r>
                    <m:r>
                      <a:rPr lang="fr-FR" sz="2800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fr-FR" sz="2800" dirty="0" smtClean="0"/>
                  <a:t> </a:t>
                </a:r>
                <a:r>
                  <a:rPr lang="fr-FR" sz="2800" dirty="0"/>
                  <a:t>pour le </a:t>
                </a:r>
                <a:r>
                  <a:rPr lang="fr-FR" sz="2800" dirty="0" smtClean="0"/>
                  <a:t>format</a:t>
                </a:r>
              </a:p>
              <a:p>
                <a:r>
                  <a:rPr lang="fr-FR" sz="2800" dirty="0" smtClean="0"/>
                  <a:t>Lorsque </a:t>
                </a:r>
                <a14:m>
                  <m:oMath xmlns:m="http://schemas.openxmlformats.org/officeDocument/2006/math">
                    <m:r>
                      <a:rPr lang="fr-FR" sz="2800" i="1" dirty="0" smtClean="0">
                        <a:latin typeface="Cambria Math" charset="0"/>
                      </a:rPr>
                      <m:t>𝑚</m:t>
                    </m:r>
                    <m:r>
                      <a:rPr lang="fr-FR" sz="2800" i="1" dirty="0" smtClean="0">
                        <a:latin typeface="Cambria Math" charset="0"/>
                      </a:rPr>
                      <m:t>=</m:t>
                    </m:r>
                    <m:r>
                      <a:rPr lang="fr-FR" sz="2800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fr-FR" sz="2800" dirty="0"/>
                  <a:t>, on dit </a:t>
                </a:r>
                <a:r>
                  <a:rPr lang="fr-FR" sz="2800" dirty="0" smtClean="0"/>
                  <a:t>plutôt </a:t>
                </a:r>
                <a:r>
                  <a:rPr lang="fr-FR" sz="2800" dirty="0"/>
                  <a:t>: matrice </a:t>
                </a:r>
                <a:r>
                  <a:rPr lang="fr-FR" sz="2800" dirty="0" smtClean="0"/>
                  <a:t>carrée </a:t>
                </a:r>
                <a:r>
                  <a:rPr lang="fr-FR" sz="2800" dirty="0"/>
                  <a:t>d’ordre </a:t>
                </a:r>
                <a14:m>
                  <m:oMath xmlns:m="http://schemas.openxmlformats.org/officeDocument/2006/math">
                    <m:r>
                      <a:rPr lang="fr-FR" sz="2800" i="1" dirty="0" smtClean="0">
                        <a:latin typeface="Cambria Math" charset="0"/>
                      </a:rPr>
                      <m:t>𝑛</m:t>
                    </m:r>
                  </m:oMath>
                </a14:m>
                <a:endParaRPr lang="fr-FR" sz="2800" dirty="0" smtClean="0"/>
              </a:p>
              <a:p>
                <a:r>
                  <a:rPr lang="fr-FR" sz="2800" dirty="0" smtClean="0"/>
                  <a:t>Si </a:t>
                </a:r>
                <a14:m>
                  <m:oMath xmlns:m="http://schemas.openxmlformats.org/officeDocument/2006/math">
                    <m:r>
                      <a:rPr lang="fr-FR" sz="2800" i="1" dirty="0" smtClean="0">
                        <a:latin typeface="Cambria Math" charset="0"/>
                      </a:rPr>
                      <m:t>𝑚</m:t>
                    </m:r>
                    <m:r>
                      <a:rPr lang="fr-FR" sz="2800" i="1" dirty="0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fr-FR" sz="2800" dirty="0"/>
                  <a:t>, on parle de matrice-ligne d’ordre </a:t>
                </a:r>
                <a14:m>
                  <m:oMath xmlns:m="http://schemas.openxmlformats.org/officeDocument/2006/math">
                    <m:r>
                      <a:rPr lang="fr-FR" sz="2800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fr-FR" sz="2800" dirty="0"/>
                  <a:t>, et si </a:t>
                </a:r>
                <a14:m>
                  <m:oMath xmlns:m="http://schemas.openxmlformats.org/officeDocument/2006/math">
                    <m:r>
                      <a:rPr lang="fr-FR" sz="2800" i="1" dirty="0" smtClean="0">
                        <a:latin typeface="Cambria Math" charset="0"/>
                      </a:rPr>
                      <m:t>𝑛</m:t>
                    </m:r>
                    <m:r>
                      <a:rPr lang="fr-FR" sz="2800" i="1" dirty="0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fr-FR" sz="2800" dirty="0"/>
                  <a:t>, on parle de </a:t>
                </a:r>
                <a:r>
                  <a:rPr lang="fr-FR" sz="2800" dirty="0" smtClean="0"/>
                  <a:t>matrice-colonne </a:t>
                </a:r>
                <a:r>
                  <a:rPr lang="fr-FR" sz="2800" dirty="0"/>
                  <a:t>d’ordre </a:t>
                </a:r>
                <a14:m>
                  <m:oMath xmlns:m="http://schemas.openxmlformats.org/officeDocument/2006/math">
                    <m:r>
                      <a:rPr lang="fr-FR" sz="2800" i="1" dirty="0" smtClean="0">
                        <a:latin typeface="Cambria Math" charset="0"/>
                      </a:rPr>
                      <m:t>𝑚</m:t>
                    </m:r>
                  </m:oMath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71700"/>
                <a:ext cx="9601200" cy="4186238"/>
              </a:xfrm>
              <a:blipFill rotWithShape="0">
                <a:blip r:embed="rId2"/>
                <a:stretch>
                  <a:fillRect l="-952" t="-21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57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: définitions et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43101"/>
                <a:ext cx="9601200" cy="46148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sz="2800" dirty="0" smtClean="0"/>
                  <a:t>Exemples :</a:t>
                </a:r>
              </a:p>
              <a:p>
                <a:endParaRPr lang="fr-FR" sz="2800" dirty="0" smtClean="0"/>
              </a:p>
              <a:p>
                <a:pPr marL="530352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8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8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2800" dirty="0" smtClean="0"/>
                  <a:t> : matrice carrée d’ordre </a:t>
                </a:r>
                <a14:m>
                  <m:oMath xmlns:m="http://schemas.openxmlformats.org/officeDocument/2006/math">
                    <m:r>
                      <a:rPr lang="fr-FR" sz="2800" i="1" dirty="0" smtClean="0">
                        <a:latin typeface="Cambria Math" charset="0"/>
                      </a:rPr>
                      <m:t>3</m:t>
                    </m:r>
                  </m:oMath>
                </a14:m>
                <a:endParaRPr lang="fr-FR" sz="2800" dirty="0" smtClean="0"/>
              </a:p>
              <a:p>
                <a:pPr marL="530352" lvl="1" indent="0">
                  <a:buNone/>
                </a:pPr>
                <a:endParaRPr lang="fr-FR" sz="2800" dirty="0" smtClean="0"/>
              </a:p>
              <a:p>
                <a:pPr marL="530352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8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uk-UA" sz="28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fr-FR" sz="2800" dirty="0" smtClean="0"/>
                  <a:t>: matrice de format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8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fr-FR" sz="2800" i="1" dirty="0" smtClean="0">
                            <a:latin typeface="Cambria Math" charset="0"/>
                          </a:rPr>
                          <m:t>3,2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530352" lvl="1" indent="0">
                  <a:buNone/>
                </a:pPr>
                <a:endParaRPr lang="en-US" sz="2800" i="1" dirty="0" smtClean="0">
                  <a:latin typeface="Cambria Math" charset="0"/>
                </a:endParaRPr>
              </a:p>
              <a:p>
                <a:pPr marL="530352" lvl="1" indent="0">
                  <a:buNone/>
                </a:pPr>
                <a14:m>
                  <m:oMath xmlns:m="http://schemas.openxmlformats.org/officeDocument/2006/math">
                    <m:r>
                      <a:rPr lang="uk-UA" sz="2800" i="1" dirty="0" smtClean="0">
                        <a:latin typeface="Cambria Math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uk-UA" sz="2800" i="1" dirty="0">
                            <a:latin typeface="Cambria Math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latin typeface="Cambria Math" charset="0"/>
                            </a:rPr>
                            <m:t>1</m:t>
                          </m:r>
                        </m:e>
                        <m:e>
                          <m:r>
                            <a:rPr lang="en-US" sz="2800" b="0" i="1" dirty="0" smtClean="0">
                              <a:latin typeface="Cambria Math" charset="0"/>
                            </a:rPr>
                            <m:t>3</m:t>
                          </m:r>
                        </m:e>
                        <m:e>
                          <m:r>
                            <a:rPr lang="en-US" sz="2800" b="0" i="1" dirty="0" smtClean="0">
                              <a:latin typeface="Cambria Math" charset="0"/>
                            </a:rPr>
                            <m:t>−5</m:t>
                          </m:r>
                        </m:e>
                      </m:mr>
                    </m:m>
                    <m:r>
                      <a:rPr lang="en-US" sz="2800" i="1" dirty="0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fr-FR" sz="2800" dirty="0" smtClean="0"/>
                  <a:t> </a:t>
                </a:r>
                <a:r>
                  <a:rPr lang="fr-FR" sz="2800" dirty="0"/>
                  <a:t>: </a:t>
                </a:r>
                <a:r>
                  <a:rPr lang="fr-FR" sz="2800" dirty="0" smtClean="0"/>
                  <a:t>matrice-ligne </a:t>
                </a:r>
                <a:r>
                  <a:rPr lang="fr-FR" sz="2800" dirty="0"/>
                  <a:t>d’ordre </a:t>
                </a:r>
                <a14:m>
                  <m:oMath xmlns:m="http://schemas.openxmlformats.org/officeDocument/2006/math">
                    <m:r>
                      <a:rPr lang="fr-FR" sz="2800" i="1" dirty="0">
                        <a:latin typeface="Cambria Math" charset="0"/>
                      </a:rPr>
                      <m:t>3</m:t>
                    </m:r>
                  </m:oMath>
                </a14:m>
                <a:endParaRPr lang="fr-FR" sz="2800" dirty="0"/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43101"/>
                <a:ext cx="9601200" cy="4614862"/>
              </a:xfrm>
              <a:blipFill rotWithShape="0">
                <a:blip r:embed="rId2"/>
                <a:stretch>
                  <a:fillRect l="-1143" t="-29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817913"/>
      </p:ext>
    </p:extLst>
  </p:cSld>
  <p:clrMapOvr>
    <a:masterClrMapping/>
  </p:clrMapOvr>
</p:sld>
</file>

<file path=ppt/theme/theme1.xml><?xml version="1.0" encoding="utf-8"?>
<a:theme xmlns:a="http://schemas.openxmlformats.org/drawingml/2006/main" name="Rogner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ogner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Rogne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939</TotalTime>
  <Words>1941</Words>
  <Application>Microsoft Macintosh PowerPoint</Application>
  <PresentationFormat>Grand écran</PresentationFormat>
  <Paragraphs>141</Paragraphs>
  <Slides>23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Calibri</vt:lpstr>
      <vt:lpstr>Cambria Math</vt:lpstr>
      <vt:lpstr>Franklin Gothic Book</vt:lpstr>
      <vt:lpstr>Rogner</vt:lpstr>
      <vt:lpstr>Mathématiques – its </vt:lpstr>
      <vt:lpstr>Programme du cours </vt:lpstr>
      <vt:lpstr>Décomposition en produit de facteurs premiers</vt:lpstr>
      <vt:lpstr>Décomposition en produit de facteurs premiers : propriété</vt:lpstr>
      <vt:lpstr>Démonstration (existence)</vt:lpstr>
      <vt:lpstr>Décomposition en produit de facteurs premiers : exercices</vt:lpstr>
      <vt:lpstr>Calcul matriciel</vt:lpstr>
      <vt:lpstr>Calcul matriciel : définitions et notations</vt:lpstr>
      <vt:lpstr>Calcul matriciel : définitions et notations</vt:lpstr>
      <vt:lpstr>Calcul matriciel : définitions et notations</vt:lpstr>
      <vt:lpstr>Calcul matriciel : définitions et notations</vt:lpstr>
      <vt:lpstr>Calcul matriciel : définitions et notations</vt:lpstr>
      <vt:lpstr>Transposée d’une matrice</vt:lpstr>
      <vt:lpstr>Transposée d’une matrice</vt:lpstr>
      <vt:lpstr>Transposée d’une matrice : exercices</vt:lpstr>
      <vt:lpstr>Produit par un nombre</vt:lpstr>
      <vt:lpstr>Produit par un nombre : exercices</vt:lpstr>
      <vt:lpstr>Somme de matrices  </vt:lpstr>
      <vt:lpstr>Somme de matrices : exercices</vt:lpstr>
      <vt:lpstr>Produit de deux matrices</vt:lpstr>
      <vt:lpstr>Produit de deux matrices</vt:lpstr>
      <vt:lpstr>Produit de deux matrices : exemples</vt:lpstr>
      <vt:lpstr>Produit de deux matrices : exercices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Mathématiques – its </dc:title>
  <dc:creator>Charlotte Roze</dc:creator>
  <cp:lastModifiedBy>Charlotte Roze</cp:lastModifiedBy>
  <cp:revision>38</cp:revision>
  <cp:lastPrinted>2017-12-13T16:57:52Z</cp:lastPrinted>
  <dcterms:created xsi:type="dcterms:W3CDTF">2017-11-30T18:25:13Z</dcterms:created>
  <dcterms:modified xsi:type="dcterms:W3CDTF">2017-12-13T16:58:00Z</dcterms:modified>
</cp:coreProperties>
</file>