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FDE5BFE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03E02DB-FB81-F554-6410-500F2B986B7B}" name="Ana Neves" initials="AN" userId="S::asf25@sussex.ac.uk::b14640a3-bf1b-459a-8972-5b11b78c93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C99B"/>
    <a:srgbClr val="D8973C"/>
    <a:srgbClr val="BD632F"/>
    <a:srgbClr val="273E47"/>
    <a:srgbClr val="A4243B"/>
    <a:srgbClr val="F4D8CD"/>
    <a:srgbClr val="FFF3B0"/>
    <a:srgbClr val="E09F3E"/>
    <a:srgbClr val="9E2A2B"/>
    <a:srgbClr val="3A2E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187" autoAdjust="0"/>
  </p:normalViewPr>
  <p:slideViewPr>
    <p:cSldViewPr snapToGrid="0">
      <p:cViewPr>
        <p:scale>
          <a:sx n="50" d="100"/>
          <a:sy n="50" d="100"/>
        </p:scale>
        <p:origin x="84" y="-3288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FDE5BF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6E8BD65-58EE-4FB2-9241-EE2455B3DCA4}" authorId="{603E02DB-FB81-F554-6410-500F2B986B7B}" created="2025-06-23T17:35:39.44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66230782" sldId="256"/>
      <ac:spMk id="4" creationId="{AD665A95-3633-117E-4035-A636F56A7AFB}"/>
    </ac:deMkLst>
    <p188:txBody>
      <a:bodyPr/>
      <a:lstStyle/>
      <a:p>
        <a:r>
          <a:rPr lang="en-GB"/>
          <a:t>Realness? Although 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EBBD93-5AA4-40A1-B553-A116A13C0038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C6D1C-8088-4DBE-AAFD-A43964A06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084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6C6D1C-8088-4DBE-AAFD-A43964A0679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294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81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50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37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606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455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179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510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4664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2277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296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21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2AD87-781C-4C8B-93B5-EC941C31C36B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E641F-D2EB-42AF-B721-66C99C017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91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microsoft.com/office/2018/10/relationships/comments" Target="../comments/modernComment_100_FDE5BFE.xm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e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6A67CC-699A-E67A-7016-5C7BD075ECB0}"/>
              </a:ext>
            </a:extLst>
          </p:cNvPr>
          <p:cNvSpPr/>
          <p:nvPr/>
        </p:nvSpPr>
        <p:spPr>
          <a:xfrm>
            <a:off x="665953" y="750476"/>
            <a:ext cx="26910426" cy="4846994"/>
          </a:xfrm>
          <a:prstGeom prst="rect">
            <a:avLst/>
          </a:prstGeom>
          <a:solidFill>
            <a:srgbClr val="273E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</a:t>
            </a:r>
          </a:p>
        </p:txBody>
      </p:sp>
      <p:sp>
        <p:nvSpPr>
          <p:cNvPr id="1193" name="Rectangle 1192">
            <a:extLst>
              <a:ext uri="{FF2B5EF4-FFF2-40B4-BE49-F238E27FC236}">
                <a16:creationId xmlns:a16="http://schemas.microsoft.com/office/drawing/2014/main" id="{74709DF3-F834-DA9E-0AC0-240DCF8B3BDC}"/>
              </a:ext>
            </a:extLst>
          </p:cNvPr>
          <p:cNvSpPr/>
          <p:nvPr/>
        </p:nvSpPr>
        <p:spPr>
          <a:xfrm>
            <a:off x="590043" y="36846982"/>
            <a:ext cx="26986336" cy="5338327"/>
          </a:xfrm>
          <a:prstGeom prst="rect">
            <a:avLst/>
          </a:prstGeom>
          <a:solidFill>
            <a:srgbClr val="273E4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</a:p>
        </p:txBody>
      </p:sp>
      <p:grpSp>
        <p:nvGrpSpPr>
          <p:cNvPr id="1199" name="Group 1198">
            <a:extLst>
              <a:ext uri="{FF2B5EF4-FFF2-40B4-BE49-F238E27FC236}">
                <a16:creationId xmlns:a16="http://schemas.microsoft.com/office/drawing/2014/main" id="{939A5289-0847-A401-16FB-B2C920BBAF5B}"/>
              </a:ext>
            </a:extLst>
          </p:cNvPr>
          <p:cNvGrpSpPr/>
          <p:nvPr/>
        </p:nvGrpSpPr>
        <p:grpSpPr>
          <a:xfrm>
            <a:off x="1018585" y="11211588"/>
            <a:ext cx="28438100" cy="25268159"/>
            <a:chOff x="765498" y="15755251"/>
            <a:chExt cx="28854278" cy="23270878"/>
          </a:xfrm>
        </p:grpSpPr>
        <p:grpSp>
          <p:nvGrpSpPr>
            <p:cNvPr id="1173" name="Group 1172">
              <a:extLst>
                <a:ext uri="{FF2B5EF4-FFF2-40B4-BE49-F238E27FC236}">
                  <a16:creationId xmlns:a16="http://schemas.microsoft.com/office/drawing/2014/main" id="{EDAD263D-477C-99D9-2AE6-F5234084430C}"/>
                </a:ext>
              </a:extLst>
            </p:cNvPr>
            <p:cNvGrpSpPr/>
            <p:nvPr/>
          </p:nvGrpSpPr>
          <p:grpSpPr>
            <a:xfrm>
              <a:off x="770021" y="15755251"/>
              <a:ext cx="28849755" cy="23270878"/>
              <a:chOff x="770021" y="22843583"/>
              <a:chExt cx="25129243" cy="13146263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70B784F-B3E4-8247-6C13-D28501536324}"/>
                  </a:ext>
                </a:extLst>
              </p:cNvPr>
              <p:cNvSpPr/>
              <p:nvPr/>
            </p:nvSpPr>
            <p:spPr>
              <a:xfrm>
                <a:off x="770021" y="22843584"/>
                <a:ext cx="5775158" cy="13146262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D07FFA1-8B6B-55F4-CCED-E23E7DCE8AED}"/>
                  </a:ext>
                </a:extLst>
              </p:cNvPr>
              <p:cNvSpPr/>
              <p:nvPr/>
            </p:nvSpPr>
            <p:spPr>
              <a:xfrm>
                <a:off x="7263527" y="22855460"/>
                <a:ext cx="5775158" cy="13134384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6BD990B-F63D-A16E-CBCF-B3658F24590B}"/>
                  </a:ext>
                </a:extLst>
              </p:cNvPr>
              <p:cNvSpPr/>
              <p:nvPr/>
            </p:nvSpPr>
            <p:spPr>
              <a:xfrm>
                <a:off x="13757035" y="22843583"/>
                <a:ext cx="5775158" cy="1314626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4B598DC-70BA-4A54-81A4-043A1A3A8633}"/>
                  </a:ext>
                </a:extLst>
              </p:cNvPr>
              <p:cNvSpPr/>
              <p:nvPr/>
            </p:nvSpPr>
            <p:spPr>
              <a:xfrm>
                <a:off x="20124106" y="22843583"/>
                <a:ext cx="5775158" cy="13146261"/>
              </a:xfrm>
              <a:prstGeom prst="rect">
                <a:avLst/>
              </a:prstGeom>
              <a:noFill/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1195" name="TextBox 1194">
              <a:extLst>
                <a:ext uri="{FF2B5EF4-FFF2-40B4-BE49-F238E27FC236}">
                  <a16:creationId xmlns:a16="http://schemas.microsoft.com/office/drawing/2014/main" id="{599B8C9F-F2F9-6A16-C686-C6DF0ADCD688}"/>
                </a:ext>
              </a:extLst>
            </p:cNvPr>
            <p:cNvSpPr txBox="1"/>
            <p:nvPr/>
          </p:nvSpPr>
          <p:spPr>
            <a:xfrm>
              <a:off x="765498" y="15807774"/>
              <a:ext cx="6630199" cy="302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1*</a:t>
              </a:r>
            </a:p>
            <a:p>
              <a:pPr algn="ctr"/>
              <a:endParaRPr lang="en-GB" sz="2800" b="1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145 participants </a:t>
              </a:r>
              <a:r>
                <a:rPr lang="en-GB" sz="2800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(Mean age = 28.3, SD = 9.0, range: [19, 66]; Gender: </a:t>
              </a: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48.3 % females</a:t>
              </a:r>
              <a:r>
                <a:rPr lang="en-GB" sz="2800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51.0 % males</a:t>
              </a:r>
              <a:r>
                <a:rPr lang="en-GB" sz="2800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0.7 % others</a:t>
              </a:r>
              <a:r>
                <a:rPr lang="en-GB" sz="2800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FB03EC7F-2BA0-9814-8D69-CA76F9B1C31A}"/>
                </a:ext>
              </a:extLst>
            </p:cNvPr>
            <p:cNvSpPr txBox="1"/>
            <p:nvPr/>
          </p:nvSpPr>
          <p:spPr>
            <a:xfrm>
              <a:off x="8224924" y="15776277"/>
              <a:ext cx="6630199" cy="3029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2</a:t>
              </a:r>
            </a:p>
            <a:p>
              <a:pPr algn="ctr"/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GB" sz="2800" b="1" dirty="0">
                  <a:solidFill>
                    <a:srgbClr val="1F1F1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206</a:t>
              </a:r>
              <a:r>
                <a:rPr lang="en-GB" sz="2800" b="1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participants 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(Mean age = 27.8, SD = 13.6, range: [18, 69]; Gender: </a:t>
              </a:r>
              <a:r>
                <a:rPr lang="en-GB" sz="28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76.7% women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GB" sz="28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23.3% men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GB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97" name="TextBox 1196">
              <a:extLst>
                <a:ext uri="{FF2B5EF4-FFF2-40B4-BE49-F238E27FC236}">
                  <a16:creationId xmlns:a16="http://schemas.microsoft.com/office/drawing/2014/main" id="{F64259D1-7578-A5ED-54B8-2F0EC92F7208}"/>
                </a:ext>
              </a:extLst>
            </p:cNvPr>
            <p:cNvSpPr txBox="1"/>
            <p:nvPr/>
          </p:nvSpPr>
          <p:spPr>
            <a:xfrm>
              <a:off x="15679827" y="15764625"/>
              <a:ext cx="6630199" cy="258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3</a:t>
              </a:r>
            </a:p>
            <a:p>
              <a:pPr algn="ctr"/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GB" sz="2800" b="1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705 participants </a:t>
              </a:r>
              <a:r>
                <a:rPr lang="en-GB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(Mean age = 30.2, SD = 11.8, range: [18, 80], 0.1% missing; Gender: </a:t>
              </a:r>
              <a:r>
                <a:rPr lang="en-GB" sz="2800" b="1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35.7% females</a:t>
              </a:r>
              <a:r>
                <a:rPr lang="en-GB" sz="2800" b="0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, </a:t>
              </a:r>
              <a:r>
                <a:rPr lang="en-GB" sz="2800" b="1" i="0" dirty="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64.3% males</a:t>
              </a:r>
              <a:r>
                <a:rPr lang="en-GB" sz="2800" dirty="0">
                  <a:solidFill>
                    <a:srgbClr val="000000"/>
                  </a:solidFill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rPr>
                <a:t>)</a:t>
              </a:r>
              <a:endParaRPr lang="en-GB" sz="2800" b="0" i="0" dirty="0">
                <a:solidFill>
                  <a:srgbClr val="1F1F1F"/>
                </a:solidFill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059C4D4E-B34A-1C5D-4C64-98AFBA4C996B}"/>
                </a:ext>
              </a:extLst>
            </p:cNvPr>
            <p:cNvSpPr txBox="1"/>
            <p:nvPr/>
          </p:nvSpPr>
          <p:spPr>
            <a:xfrm>
              <a:off x="22989578" y="15776276"/>
              <a:ext cx="6630198" cy="25830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4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STUDY 4</a:t>
              </a:r>
            </a:p>
            <a:p>
              <a:pPr algn="ctr"/>
              <a:endPara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457200" indent="-457200">
                <a:buFont typeface="Wingdings" panose="05000000000000000000" pitchFamily="2" charset="2"/>
                <a:buChar char="Ø"/>
              </a:pPr>
              <a:r>
                <a:rPr lang="en-GB" sz="28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197 participants (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Mean age = 36.5, SD = 13.1, range: [18, 80]; Gender: </a:t>
              </a:r>
              <a:r>
                <a:rPr lang="en-GB" sz="2800" b="1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48.2% women, 51.8% men</a:t>
              </a:r>
              <a:r>
                <a:rPr lang="en-GB" sz="2800" b="0" i="0" dirty="0">
                  <a:solidFill>
                    <a:srgbClr val="212529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GB" sz="2800" dirty="0">
                <a:solidFill>
                  <a:srgbClr val="1F1F1F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D665A95-3633-117E-4035-A636F56A7AFB}"/>
              </a:ext>
            </a:extLst>
          </p:cNvPr>
          <p:cNvSpPr/>
          <p:nvPr/>
        </p:nvSpPr>
        <p:spPr>
          <a:xfrm>
            <a:off x="200089" y="18056410"/>
            <a:ext cx="29374127" cy="5173579"/>
          </a:xfrm>
          <a:prstGeom prst="rect">
            <a:avLst/>
          </a:prstGeom>
          <a:solidFill>
            <a:schemeClr val="bg1"/>
          </a:solidFill>
          <a:ln w="117475">
            <a:solidFill>
              <a:srgbClr val="273E47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600" b="1" i="1" dirty="0">
                <a:solidFill>
                  <a:srgbClr val="273E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16600" b="1" i="1" dirty="0">
                <a:solidFill>
                  <a:srgbClr val="BD63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AI-Generated</a:t>
            </a:r>
            <a:r>
              <a:rPr lang="en-GB" sz="16600" b="1" i="1" dirty="0">
                <a:solidFill>
                  <a:srgbClr val="273E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leads to a </a:t>
            </a:r>
            <a:r>
              <a:rPr lang="en-GB" sz="16600" b="1" i="1" dirty="0">
                <a:solidFill>
                  <a:srgbClr val="BD63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</a:t>
            </a:r>
            <a:r>
              <a:rPr lang="en-GB" sz="16600" b="1" i="1" dirty="0">
                <a:solidFill>
                  <a:srgbClr val="273E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GB" sz="16600" b="1" i="1" dirty="0">
                <a:solidFill>
                  <a:srgbClr val="BD63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emotional</a:t>
            </a:r>
            <a:r>
              <a:rPr lang="en-GB" sz="16600" b="1" i="1" dirty="0">
                <a:solidFill>
                  <a:srgbClr val="273E4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600" b="1" i="1" dirty="0">
                <a:solidFill>
                  <a:srgbClr val="BD63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responses</a:t>
            </a:r>
          </a:p>
        </p:txBody>
      </p:sp>
      <p:grpSp>
        <p:nvGrpSpPr>
          <p:cNvPr id="1206" name="Group 1205">
            <a:extLst>
              <a:ext uri="{FF2B5EF4-FFF2-40B4-BE49-F238E27FC236}">
                <a16:creationId xmlns:a16="http://schemas.microsoft.com/office/drawing/2014/main" id="{897DD312-FBE8-03D5-6DDC-A73AC38FBCA9}"/>
              </a:ext>
            </a:extLst>
          </p:cNvPr>
          <p:cNvGrpSpPr/>
          <p:nvPr/>
        </p:nvGrpSpPr>
        <p:grpSpPr>
          <a:xfrm>
            <a:off x="699332" y="27582532"/>
            <a:ext cx="7181066" cy="6613435"/>
            <a:chOff x="430496" y="22576677"/>
            <a:chExt cx="7181066" cy="6613435"/>
          </a:xfrm>
        </p:grpSpPr>
        <p:pic>
          <p:nvPicPr>
            <p:cNvPr id="1203" name="Picture 4" descr="Fig. 2">
              <a:extLst>
                <a:ext uri="{FF2B5EF4-FFF2-40B4-BE49-F238E27FC236}">
                  <a16:creationId xmlns:a16="http://schemas.microsoft.com/office/drawing/2014/main" id="{564E57A9-0F25-C4EE-80E2-9845E81EEA9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748"/>
            <a:stretch/>
          </p:blipFill>
          <p:spPr bwMode="auto">
            <a:xfrm>
              <a:off x="430496" y="22576677"/>
              <a:ext cx="7181066" cy="547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05" name="TextBox 1204">
              <a:extLst>
                <a:ext uri="{FF2B5EF4-FFF2-40B4-BE49-F238E27FC236}">
                  <a16:creationId xmlns:a16="http://schemas.microsoft.com/office/drawing/2014/main" id="{B4AC814A-582B-AD44-B77C-1D08D7EF2EC2}"/>
                </a:ext>
              </a:extLst>
            </p:cNvPr>
            <p:cNvSpPr txBox="1"/>
            <p:nvPr/>
          </p:nvSpPr>
          <p:spPr>
            <a:xfrm>
              <a:off x="574496" y="27989783"/>
              <a:ext cx="6721653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0" i="1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Fig1. </a:t>
              </a:r>
              <a:r>
                <a:rPr lang="en-GB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effect of face ratings on 1) the probability of judging a face as real vs. fake (solid line) and 2) on the confidence associated with that judgement (dashed lines) depending on the sex. Stars indicate significance (</a:t>
              </a:r>
              <a:r>
                <a:rPr lang="en-GB" b="0" i="1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&lt; .001***, </a:t>
              </a:r>
              <a:r>
                <a:rPr lang="en-GB" b="0" i="1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&lt; .01**, </a:t>
              </a:r>
              <a:r>
                <a:rPr lang="en-GB" b="0" i="1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en-GB" b="0" i="0" dirty="0">
                  <a:solidFill>
                    <a:srgbClr val="1F1F1F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 &lt; .05*).</a:t>
              </a:r>
              <a:endParaRPr lang="en-GB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246" name="Picture 14" descr="University of Sussex - Wikipedia">
            <a:extLst>
              <a:ext uri="{FF2B5EF4-FFF2-40B4-BE49-F238E27FC236}">
                <a16:creationId xmlns:a16="http://schemas.microsoft.com/office/drawing/2014/main" id="{90103482-ED42-0885-D4BE-F8BA00603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8641" y="60069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8" name="Picture 18" descr="Open Data Badge">
            <a:extLst>
              <a:ext uri="{FF2B5EF4-FFF2-40B4-BE49-F238E27FC236}">
                <a16:creationId xmlns:a16="http://schemas.microsoft.com/office/drawing/2014/main" id="{2E7F1009-1E55-BAD8-C3AE-0481F438D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874" y="2742960"/>
            <a:ext cx="1476375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49" name="Picture 20" descr="Open Science Badges at Taylor &amp; Francis ...">
            <a:extLst>
              <a:ext uri="{FF2B5EF4-FFF2-40B4-BE49-F238E27FC236}">
                <a16:creationId xmlns:a16="http://schemas.microsoft.com/office/drawing/2014/main" id="{4CC37A03-8AD0-B73C-9CF4-DA121F1E7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1873" y="4180237"/>
            <a:ext cx="1476375" cy="1438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1" name="TextBox 1250">
            <a:extLst>
              <a:ext uri="{FF2B5EF4-FFF2-40B4-BE49-F238E27FC236}">
                <a16:creationId xmlns:a16="http://schemas.microsoft.com/office/drawing/2014/main" id="{6014C8A3-FD77-7299-4976-B153689F92BF}"/>
              </a:ext>
            </a:extLst>
          </p:cNvPr>
          <p:cNvSpPr txBox="1"/>
          <p:nvPr/>
        </p:nvSpPr>
        <p:spPr>
          <a:xfrm>
            <a:off x="0" y="42434431"/>
            <a:ext cx="2770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222222"/>
                </a:solidFill>
                <a:latin typeface="Arial" panose="020B0604020202020204" pitchFamily="34" charset="0"/>
              </a:rPr>
              <a:t>* 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Makowski, D., </a:t>
            </a:r>
            <a:r>
              <a:rPr lang="en-GB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S., </a:t>
            </a:r>
            <a:r>
              <a:rPr lang="en-GB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Neves, 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., Kirk, S., Liang, N. Z., Mavros, P., &amp; Chen, S. A. (2025). Too beautiful to be fake: Attractive faces are less likely to be judged as artificially generated.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Acta </a:t>
            </a:r>
            <a:r>
              <a:rPr lang="en-GB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Psychologica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GB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252</a:t>
            </a:r>
            <a:r>
              <a:rPr lang="en-GB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104670.</a:t>
            </a:r>
            <a:endParaRPr lang="en-GB" dirty="0"/>
          </a:p>
        </p:txBody>
      </p:sp>
      <p:grpSp>
        <p:nvGrpSpPr>
          <p:cNvPr id="1222" name="Group 1221">
            <a:extLst>
              <a:ext uri="{FF2B5EF4-FFF2-40B4-BE49-F238E27FC236}">
                <a16:creationId xmlns:a16="http://schemas.microsoft.com/office/drawing/2014/main" id="{DF5B5033-CCE7-F833-92CB-E7FB8EE36BD8}"/>
              </a:ext>
            </a:extLst>
          </p:cNvPr>
          <p:cNvGrpSpPr/>
          <p:nvPr/>
        </p:nvGrpSpPr>
        <p:grpSpPr>
          <a:xfrm>
            <a:off x="1058922" y="14420126"/>
            <a:ext cx="6484358" cy="1859463"/>
            <a:chOff x="940687" y="16499793"/>
            <a:chExt cx="3228493" cy="2304255"/>
          </a:xfrm>
        </p:grpSpPr>
        <p:sp>
          <p:nvSpPr>
            <p:cNvPr id="1220" name="Rectangle 1219">
              <a:extLst>
                <a:ext uri="{FF2B5EF4-FFF2-40B4-BE49-F238E27FC236}">
                  <a16:creationId xmlns:a16="http://schemas.microsoft.com/office/drawing/2014/main" id="{92FF05CD-A1A0-BD3A-1DC3-8BE1C7E82D69}"/>
                </a:ext>
              </a:extLst>
            </p:cNvPr>
            <p:cNvSpPr/>
            <p:nvPr/>
          </p:nvSpPr>
          <p:spPr>
            <a:xfrm>
              <a:off x="940689" y="16499793"/>
              <a:ext cx="3228491" cy="1893504"/>
            </a:xfrm>
            <a:prstGeom prst="rect">
              <a:avLst/>
            </a:prstGeom>
            <a:solidFill>
              <a:srgbClr val="D897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Attractiveness </a:t>
              </a:r>
              <a:endParaRPr lang="en-GB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Trustworthiness 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Beauty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Familiarity</a:t>
              </a:r>
              <a:endParaRPr lang="en-GB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21" name="Rectangle 1220">
              <a:extLst>
                <a:ext uri="{FF2B5EF4-FFF2-40B4-BE49-F238E27FC236}">
                  <a16:creationId xmlns:a16="http://schemas.microsoft.com/office/drawing/2014/main" id="{CF284B4F-D09A-E09A-E64B-5ECEC61D14C8}"/>
                </a:ext>
              </a:extLst>
            </p:cNvPr>
            <p:cNvSpPr/>
            <p:nvPr/>
          </p:nvSpPr>
          <p:spPr>
            <a:xfrm>
              <a:off x="940687" y="18355175"/>
              <a:ext cx="3228490" cy="448873"/>
            </a:xfrm>
            <a:prstGeom prst="rect">
              <a:avLst/>
            </a:prstGeom>
            <a:solidFill>
              <a:srgbClr val="9E2A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Realness </a:t>
              </a:r>
            </a:p>
          </p:txBody>
        </p:sp>
      </p:grpSp>
      <p:grpSp>
        <p:nvGrpSpPr>
          <p:cNvPr id="1263" name="Group 1262">
            <a:extLst>
              <a:ext uri="{FF2B5EF4-FFF2-40B4-BE49-F238E27FC236}">
                <a16:creationId xmlns:a16="http://schemas.microsoft.com/office/drawing/2014/main" id="{6721834A-6C39-F4B0-35E7-44A2DFCB65F6}"/>
              </a:ext>
            </a:extLst>
          </p:cNvPr>
          <p:cNvGrpSpPr/>
          <p:nvPr/>
        </p:nvGrpSpPr>
        <p:grpSpPr>
          <a:xfrm>
            <a:off x="8356089" y="14428475"/>
            <a:ext cx="6532812" cy="1859466"/>
            <a:chOff x="940687" y="16499790"/>
            <a:chExt cx="3228493" cy="2304258"/>
          </a:xfrm>
        </p:grpSpPr>
        <p:sp>
          <p:nvSpPr>
            <p:cNvPr id="1264" name="Rectangle 1263">
              <a:extLst>
                <a:ext uri="{FF2B5EF4-FFF2-40B4-BE49-F238E27FC236}">
                  <a16:creationId xmlns:a16="http://schemas.microsoft.com/office/drawing/2014/main" id="{6BBB4C0F-7C4F-F04D-7C32-4FF6F563577A}"/>
                </a:ext>
              </a:extLst>
            </p:cNvPr>
            <p:cNvSpPr/>
            <p:nvPr/>
          </p:nvSpPr>
          <p:spPr>
            <a:xfrm>
              <a:off x="940689" y="16499790"/>
              <a:ext cx="3228491" cy="1893504"/>
            </a:xfrm>
            <a:prstGeom prst="rect">
              <a:avLst/>
            </a:prstGeom>
            <a:solidFill>
              <a:srgbClr val="D897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Attractiveness</a:t>
              </a:r>
              <a:endParaRPr lang="en-GB" sz="20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Trustworthiness 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Beauty</a:t>
              </a:r>
            </a:p>
          </p:txBody>
        </p:sp>
        <p:sp>
          <p:nvSpPr>
            <p:cNvPr id="1265" name="Rectangle 1264">
              <a:extLst>
                <a:ext uri="{FF2B5EF4-FFF2-40B4-BE49-F238E27FC236}">
                  <a16:creationId xmlns:a16="http://schemas.microsoft.com/office/drawing/2014/main" id="{77828BFC-BF1D-0802-0F50-EB67288138A4}"/>
                </a:ext>
              </a:extLst>
            </p:cNvPr>
            <p:cNvSpPr/>
            <p:nvPr/>
          </p:nvSpPr>
          <p:spPr>
            <a:xfrm>
              <a:off x="940687" y="18355175"/>
              <a:ext cx="3228490" cy="448873"/>
            </a:xfrm>
            <a:prstGeom prst="rect">
              <a:avLst/>
            </a:prstGeom>
            <a:solidFill>
              <a:srgbClr val="9E2A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Realness </a:t>
              </a:r>
            </a:p>
          </p:txBody>
        </p:sp>
      </p:grpSp>
      <p:grpSp>
        <p:nvGrpSpPr>
          <p:cNvPr id="1266" name="Group 1265">
            <a:extLst>
              <a:ext uri="{FF2B5EF4-FFF2-40B4-BE49-F238E27FC236}">
                <a16:creationId xmlns:a16="http://schemas.microsoft.com/office/drawing/2014/main" id="{C83049CA-3E49-D4D3-6638-E75FFB3B995C}"/>
              </a:ext>
            </a:extLst>
          </p:cNvPr>
          <p:cNvGrpSpPr/>
          <p:nvPr/>
        </p:nvGrpSpPr>
        <p:grpSpPr>
          <a:xfrm>
            <a:off x="15732845" y="14431732"/>
            <a:ext cx="6519522" cy="1855030"/>
            <a:chOff x="940687" y="16499790"/>
            <a:chExt cx="3228493" cy="2298761"/>
          </a:xfrm>
        </p:grpSpPr>
        <p:sp>
          <p:nvSpPr>
            <p:cNvPr id="1267" name="Rectangle 1266">
              <a:extLst>
                <a:ext uri="{FF2B5EF4-FFF2-40B4-BE49-F238E27FC236}">
                  <a16:creationId xmlns:a16="http://schemas.microsoft.com/office/drawing/2014/main" id="{EB447C58-3425-37C3-0311-6C5EB75F9C0D}"/>
                </a:ext>
              </a:extLst>
            </p:cNvPr>
            <p:cNvSpPr/>
            <p:nvPr/>
          </p:nvSpPr>
          <p:spPr>
            <a:xfrm>
              <a:off x="940689" y="16499790"/>
              <a:ext cx="3228491" cy="1893504"/>
            </a:xfrm>
            <a:prstGeom prst="rect">
              <a:avLst/>
            </a:prstGeom>
            <a:solidFill>
              <a:srgbClr val="D897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Arousal</a:t>
              </a:r>
              <a:endParaRPr lang="en-GB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Enticement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Valence</a:t>
              </a:r>
            </a:p>
          </p:txBody>
        </p:sp>
        <p:sp>
          <p:nvSpPr>
            <p:cNvPr id="1268" name="Rectangle 1267">
              <a:extLst>
                <a:ext uri="{FF2B5EF4-FFF2-40B4-BE49-F238E27FC236}">
                  <a16:creationId xmlns:a16="http://schemas.microsoft.com/office/drawing/2014/main" id="{A28AA7FD-9466-BC4A-DD77-E49279C48872}"/>
                </a:ext>
              </a:extLst>
            </p:cNvPr>
            <p:cNvSpPr/>
            <p:nvPr/>
          </p:nvSpPr>
          <p:spPr>
            <a:xfrm>
              <a:off x="940687" y="18355175"/>
              <a:ext cx="3228490" cy="443376"/>
            </a:xfrm>
            <a:prstGeom prst="rect">
              <a:avLst/>
            </a:prstGeom>
            <a:solidFill>
              <a:srgbClr val="9E2A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Realness</a:t>
              </a:r>
              <a:endParaRPr lang="en-GB" sz="2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70" name="Group 1269">
            <a:extLst>
              <a:ext uri="{FF2B5EF4-FFF2-40B4-BE49-F238E27FC236}">
                <a16:creationId xmlns:a16="http://schemas.microsoft.com/office/drawing/2014/main" id="{680B316E-5F9B-EA69-5307-773186A772BD}"/>
              </a:ext>
            </a:extLst>
          </p:cNvPr>
          <p:cNvGrpSpPr/>
          <p:nvPr/>
        </p:nvGrpSpPr>
        <p:grpSpPr>
          <a:xfrm>
            <a:off x="22932521" y="14451918"/>
            <a:ext cx="6496040" cy="1834844"/>
            <a:chOff x="940687" y="16524805"/>
            <a:chExt cx="3228493" cy="2273746"/>
          </a:xfrm>
        </p:grpSpPr>
        <p:sp>
          <p:nvSpPr>
            <p:cNvPr id="1271" name="Rectangle 1270">
              <a:extLst>
                <a:ext uri="{FF2B5EF4-FFF2-40B4-BE49-F238E27FC236}">
                  <a16:creationId xmlns:a16="http://schemas.microsoft.com/office/drawing/2014/main" id="{BE4CE065-F357-D046-7096-608A64262B38}"/>
                </a:ext>
              </a:extLst>
            </p:cNvPr>
            <p:cNvSpPr/>
            <p:nvPr/>
          </p:nvSpPr>
          <p:spPr>
            <a:xfrm>
              <a:off x="940689" y="16524805"/>
              <a:ext cx="3228491" cy="1868488"/>
            </a:xfrm>
            <a:prstGeom prst="rect">
              <a:avLst/>
            </a:prstGeom>
            <a:solidFill>
              <a:srgbClr val="D8973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Arousal 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Enticement</a:t>
              </a:r>
            </a:p>
            <a:p>
              <a:pPr marL="800100" lvl="1" indent="-342900">
                <a:buFont typeface="Arial" panose="020B0604020202020204" pitchFamily="34" charset="0"/>
                <a:buChar char="•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Valence</a:t>
              </a:r>
            </a:p>
          </p:txBody>
        </p:sp>
        <p:sp>
          <p:nvSpPr>
            <p:cNvPr id="1272" name="Rectangle 1271">
              <a:extLst>
                <a:ext uri="{FF2B5EF4-FFF2-40B4-BE49-F238E27FC236}">
                  <a16:creationId xmlns:a16="http://schemas.microsoft.com/office/drawing/2014/main" id="{14FED80D-31EB-2407-8E81-FC460DC92A43}"/>
                </a:ext>
              </a:extLst>
            </p:cNvPr>
            <p:cNvSpPr/>
            <p:nvPr/>
          </p:nvSpPr>
          <p:spPr>
            <a:xfrm>
              <a:off x="940687" y="18355175"/>
              <a:ext cx="3228490" cy="443376"/>
            </a:xfrm>
            <a:prstGeom prst="rect">
              <a:avLst/>
            </a:prstGeom>
            <a:solidFill>
              <a:srgbClr val="9E2A2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14400" lvl="1" indent="-457200">
                <a:buFont typeface="Wingdings" panose="05000000000000000000" pitchFamily="2" charset="2"/>
                <a:buChar char="§"/>
              </a:pPr>
              <a:r>
                <a:rPr lang="en-GB" sz="20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Realness </a:t>
              </a:r>
            </a:p>
          </p:txBody>
        </p:sp>
      </p:grp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33DB1603-794C-AC46-F2F7-6968F1CDCDC7}"/>
              </a:ext>
            </a:extLst>
          </p:cNvPr>
          <p:cNvSpPr/>
          <p:nvPr/>
        </p:nvSpPr>
        <p:spPr>
          <a:xfrm>
            <a:off x="1023041" y="16575125"/>
            <a:ext cx="6522491" cy="587082"/>
          </a:xfrm>
          <a:prstGeom prst="rect">
            <a:avLst/>
          </a:prstGeom>
          <a:solidFill>
            <a:srgbClr val="D8C9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Stimuli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NEUTRAL FACES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28" name="Group 1327">
            <a:extLst>
              <a:ext uri="{FF2B5EF4-FFF2-40B4-BE49-F238E27FC236}">
                <a16:creationId xmlns:a16="http://schemas.microsoft.com/office/drawing/2014/main" id="{F39D4DC3-5B65-DE54-3663-C37AD2F35FBC}"/>
              </a:ext>
            </a:extLst>
          </p:cNvPr>
          <p:cNvGrpSpPr/>
          <p:nvPr/>
        </p:nvGrpSpPr>
        <p:grpSpPr>
          <a:xfrm>
            <a:off x="721227" y="6565830"/>
            <a:ext cx="28852989" cy="3753686"/>
            <a:chOff x="903629" y="6587159"/>
            <a:chExt cx="28973603" cy="3753686"/>
          </a:xfrm>
        </p:grpSpPr>
        <p:grpSp>
          <p:nvGrpSpPr>
            <p:cNvPr id="1194" name="Group 1193">
              <a:extLst>
                <a:ext uri="{FF2B5EF4-FFF2-40B4-BE49-F238E27FC236}">
                  <a16:creationId xmlns:a16="http://schemas.microsoft.com/office/drawing/2014/main" id="{A3E293DD-F00D-0240-297B-A3E609D3FF37}"/>
                </a:ext>
              </a:extLst>
            </p:cNvPr>
            <p:cNvGrpSpPr/>
            <p:nvPr/>
          </p:nvGrpSpPr>
          <p:grpSpPr>
            <a:xfrm>
              <a:off x="903629" y="6587159"/>
              <a:ext cx="28930064" cy="3753686"/>
              <a:chOff x="-4931908" y="13319405"/>
              <a:chExt cx="39811561" cy="6640908"/>
            </a:xfrm>
          </p:grpSpPr>
          <p:grpSp>
            <p:nvGrpSpPr>
              <p:cNvPr id="1131" name="Group 1130">
                <a:extLst>
                  <a:ext uri="{FF2B5EF4-FFF2-40B4-BE49-F238E27FC236}">
                    <a16:creationId xmlns:a16="http://schemas.microsoft.com/office/drawing/2014/main" id="{84498EE7-BD2D-446A-4BA6-A3307ACC6B3E}"/>
                  </a:ext>
                </a:extLst>
              </p:cNvPr>
              <p:cNvGrpSpPr/>
              <p:nvPr/>
            </p:nvGrpSpPr>
            <p:grpSpPr>
              <a:xfrm>
                <a:off x="-4931908" y="14051094"/>
                <a:ext cx="39811561" cy="2559193"/>
                <a:chOff x="-5201923" y="8208664"/>
                <a:chExt cx="40888157" cy="2559193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396D204-159A-7D79-837E-10684283B49F}"/>
                    </a:ext>
                  </a:extLst>
                </p:cNvPr>
                <p:cNvSpPr txBox="1"/>
                <p:nvPr/>
              </p:nvSpPr>
              <p:spPr>
                <a:xfrm>
                  <a:off x="31485502" y="8208664"/>
                  <a:ext cx="4200732" cy="25591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4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POSITIVE AROUSAL </a:t>
                  </a:r>
                </a:p>
              </p:txBody>
            </p:sp>
            <p:grpSp>
              <p:nvGrpSpPr>
                <p:cNvPr id="1130" name="Group 1129">
                  <a:extLst>
                    <a:ext uri="{FF2B5EF4-FFF2-40B4-BE49-F238E27FC236}">
                      <a16:creationId xmlns:a16="http://schemas.microsoft.com/office/drawing/2014/main" id="{DF9EEB06-4516-B6BB-39AD-AEB8EED288B1}"/>
                    </a:ext>
                  </a:extLst>
                </p:cNvPr>
                <p:cNvGrpSpPr/>
                <p:nvPr/>
              </p:nvGrpSpPr>
              <p:grpSpPr>
                <a:xfrm>
                  <a:off x="-5201923" y="8249028"/>
                  <a:ext cx="4510167" cy="2224201"/>
                  <a:chOff x="-5201923" y="8249028"/>
                  <a:chExt cx="4510167" cy="2224201"/>
                </a:xfrm>
              </p:grpSpPr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3A85C2CA-474D-C241-D6D4-A06323E96681}"/>
                      </a:ext>
                    </a:extLst>
                  </p:cNvPr>
                  <p:cNvSpPr txBox="1"/>
                  <p:nvPr/>
                </p:nvSpPr>
                <p:spPr>
                  <a:xfrm>
                    <a:off x="-5201923" y="8249028"/>
                    <a:ext cx="4510167" cy="136127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GB" sz="4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NEUTRAL</a:t>
                    </a:r>
                  </a:p>
                </p:txBody>
              </p:sp>
              <p:sp>
                <p:nvSpPr>
                  <p:cNvPr id="1054" name="Rectangle 1053">
                    <a:extLst>
                      <a:ext uri="{FF2B5EF4-FFF2-40B4-BE49-F238E27FC236}">
                        <a16:creationId xmlns:a16="http://schemas.microsoft.com/office/drawing/2014/main" id="{C95CBB3C-9E11-D98B-3814-4BF6CDAAD5E5}"/>
                      </a:ext>
                    </a:extLst>
                  </p:cNvPr>
                  <p:cNvSpPr/>
                  <p:nvPr/>
                </p:nvSpPr>
                <p:spPr>
                  <a:xfrm>
                    <a:off x="-5151777" y="9674201"/>
                    <a:ext cx="4026085" cy="799028"/>
                  </a:xfrm>
                  <a:prstGeom prst="rect">
                    <a:avLst/>
                  </a:prstGeom>
                  <a:solidFill>
                    <a:srgbClr val="BD632F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STIMULI</a:t>
                    </a:r>
                    <a:endParaRPr lang="en-GB" sz="1400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052" name="Rectangle 1051">
                <a:extLst>
                  <a:ext uri="{FF2B5EF4-FFF2-40B4-BE49-F238E27FC236}">
                    <a16:creationId xmlns:a16="http://schemas.microsoft.com/office/drawing/2014/main" id="{4FFFF4E4-9115-4653-B8CA-4C6FBE8AA5B4}"/>
                  </a:ext>
                </a:extLst>
              </p:cNvPr>
              <p:cNvSpPr/>
              <p:nvPr/>
            </p:nvSpPr>
            <p:spPr>
              <a:xfrm>
                <a:off x="6763916" y="13319410"/>
                <a:ext cx="17681720" cy="2996249"/>
              </a:xfrm>
              <a:prstGeom prst="rect">
                <a:avLst/>
              </a:prstGeom>
              <a:noFill/>
              <a:ln w="38100">
                <a:solidFill>
                  <a:srgbClr val="D8973C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39" name="Rectangle 1038">
                <a:extLst>
                  <a:ext uri="{FF2B5EF4-FFF2-40B4-BE49-F238E27FC236}">
                    <a16:creationId xmlns:a16="http://schemas.microsoft.com/office/drawing/2014/main" id="{29EB204B-6379-9D25-A9DC-3B5BDA23EBFD}"/>
                  </a:ext>
                </a:extLst>
              </p:cNvPr>
              <p:cNvSpPr/>
              <p:nvPr/>
            </p:nvSpPr>
            <p:spPr>
              <a:xfrm>
                <a:off x="5806500" y="13319412"/>
                <a:ext cx="705704" cy="2996247"/>
              </a:xfrm>
              <a:prstGeom prst="rect">
                <a:avLst/>
              </a:prstGeom>
              <a:solidFill>
                <a:srgbClr val="D8973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</a:p>
            </p:txBody>
          </p:sp>
          <p:sp>
            <p:nvSpPr>
              <p:cNvPr id="1040" name="Rectangle 1039">
                <a:extLst>
                  <a:ext uri="{FF2B5EF4-FFF2-40B4-BE49-F238E27FC236}">
                    <a16:creationId xmlns:a16="http://schemas.microsoft.com/office/drawing/2014/main" id="{522E363F-82ED-C963-349F-74A68241D27B}"/>
                  </a:ext>
                </a:extLst>
              </p:cNvPr>
              <p:cNvSpPr/>
              <p:nvPr/>
            </p:nvSpPr>
            <p:spPr>
              <a:xfrm>
                <a:off x="5791068" y="16932928"/>
                <a:ext cx="721390" cy="3011818"/>
              </a:xfrm>
              <a:prstGeom prst="rect">
                <a:avLst/>
              </a:prstGeom>
              <a:solidFill>
                <a:srgbClr val="9E2A2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b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</a:p>
              <a:p>
                <a:pPr algn="ctr"/>
                <a:r>
                  <a:rPr lang="en-GB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</a:p>
            </p:txBody>
          </p:sp>
          <p:grpSp>
            <p:nvGrpSpPr>
              <p:cNvPr id="1073" name="Group 1072">
                <a:extLst>
                  <a:ext uri="{FF2B5EF4-FFF2-40B4-BE49-F238E27FC236}">
                    <a16:creationId xmlns:a16="http://schemas.microsoft.com/office/drawing/2014/main" id="{02755754-A575-B47B-8EAF-E37F7489C9B1}"/>
                  </a:ext>
                </a:extLst>
              </p:cNvPr>
              <p:cNvGrpSpPr/>
              <p:nvPr/>
            </p:nvGrpSpPr>
            <p:grpSpPr>
              <a:xfrm>
                <a:off x="6838968" y="13628148"/>
                <a:ext cx="17681720" cy="2155676"/>
                <a:chOff x="9375483" y="27458995"/>
                <a:chExt cx="12310098" cy="1942790"/>
              </a:xfrm>
            </p:grpSpPr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AD466AED-9E0D-2EF7-09BD-5C4951BD5AEF}"/>
                    </a:ext>
                  </a:extLst>
                </p:cNvPr>
                <p:cNvSpPr/>
                <p:nvPr/>
              </p:nvSpPr>
              <p:spPr>
                <a:xfrm>
                  <a:off x="9375483" y="27458995"/>
                  <a:ext cx="2138418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rgbClr val="FF0000"/>
                      </a:solidFill>
                      <a:effectLst/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AI-GENERATED</a:t>
                  </a:r>
                </a:p>
                <a:p>
                  <a:pPr algn="ctr"/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E99F1E91-3332-CA56-F460-732FF13A98A6}"/>
                    </a:ext>
                  </a:extLst>
                </p:cNvPr>
                <p:cNvSpPr/>
                <p:nvPr/>
              </p:nvSpPr>
              <p:spPr>
                <a:xfrm>
                  <a:off x="10794520" y="27476918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000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</a:t>
                  </a:r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#1</a:t>
                  </a:r>
                  <a:endParaRPr lang="en-GB" sz="3200" b="1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7" name="Rectangle 1066">
                  <a:extLst>
                    <a:ext uri="{FF2B5EF4-FFF2-40B4-BE49-F238E27FC236}">
                      <a16:creationId xmlns:a16="http://schemas.microsoft.com/office/drawing/2014/main" id="{02612E6B-F380-9E1D-73B5-A732513504D5}"/>
                    </a:ext>
                  </a:extLst>
                </p:cNvPr>
                <p:cNvSpPr/>
                <p:nvPr/>
              </p:nvSpPr>
              <p:spPr>
                <a:xfrm>
                  <a:off x="12227775" y="27458995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SUBJECTIVE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3F2D19B8-4A60-7926-DD0F-A10425B3BB7F}"/>
                    </a:ext>
                  </a:extLst>
                </p:cNvPr>
                <p:cNvSpPr/>
                <p:nvPr/>
              </p:nvSpPr>
              <p:spPr>
                <a:xfrm>
                  <a:off x="13676406" y="27458995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6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PHOTOGRAPH</a:t>
                  </a:r>
                  <a:endParaRPr lang="en-GB" sz="3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CADE6253-ED63-3A8D-75FB-644246395BD9}"/>
                    </a:ext>
                  </a:extLst>
                </p:cNvPr>
                <p:cNvSpPr/>
                <p:nvPr/>
              </p:nvSpPr>
              <p:spPr>
                <a:xfrm>
                  <a:off x="15141763" y="27476918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#2</a:t>
                  </a:r>
                  <a:endParaRPr lang="en-GB" sz="3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6DBF22B1-0D83-A100-0616-231640B16CE1}"/>
                    </a:ext>
                  </a:extLst>
                </p:cNvPr>
                <p:cNvSpPr/>
                <p:nvPr/>
              </p:nvSpPr>
              <p:spPr>
                <a:xfrm>
                  <a:off x="16569511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SUBJECTIVE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297A963D-9512-9FF2-A276-23B0F71F7CFA}"/>
                    </a:ext>
                  </a:extLst>
                </p:cNvPr>
                <p:cNvSpPr/>
                <p:nvPr/>
              </p:nvSpPr>
              <p:spPr>
                <a:xfrm>
                  <a:off x="17997259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accent1">
                          <a:lumMod val="60000"/>
                          <a:lumOff val="40000"/>
                        </a:schemeClr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PHOTOGRAPH</a:t>
                  </a:r>
                  <a:endParaRPr lang="en-GB" sz="4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2" name="Rectangle 1071">
                  <a:extLst>
                    <a:ext uri="{FF2B5EF4-FFF2-40B4-BE49-F238E27FC236}">
                      <a16:creationId xmlns:a16="http://schemas.microsoft.com/office/drawing/2014/main" id="{B9379493-E9DC-36A1-F284-BB174FD74192}"/>
                    </a:ext>
                  </a:extLst>
                </p:cNvPr>
                <p:cNvSpPr/>
                <p:nvPr/>
              </p:nvSpPr>
              <p:spPr>
                <a:xfrm>
                  <a:off x="19451397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#3</a:t>
                  </a:r>
                  <a:endParaRPr lang="en-GB" sz="3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74" name="Rectangle 1073">
                <a:extLst>
                  <a:ext uri="{FF2B5EF4-FFF2-40B4-BE49-F238E27FC236}">
                    <a16:creationId xmlns:a16="http://schemas.microsoft.com/office/drawing/2014/main" id="{5328A7F0-E43F-51D1-5441-C2DECFA6E6E7}"/>
                  </a:ext>
                </a:extLst>
              </p:cNvPr>
              <p:cNvSpPr/>
              <p:nvPr/>
            </p:nvSpPr>
            <p:spPr>
              <a:xfrm>
                <a:off x="6816448" y="16936181"/>
                <a:ext cx="17681720" cy="3011819"/>
              </a:xfrm>
              <a:prstGeom prst="rect">
                <a:avLst/>
              </a:prstGeom>
              <a:noFill/>
              <a:ln w="38100">
                <a:solidFill>
                  <a:srgbClr val="9E2A2B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075" name="Group 1074">
                <a:extLst>
                  <a:ext uri="{FF2B5EF4-FFF2-40B4-BE49-F238E27FC236}">
                    <a16:creationId xmlns:a16="http://schemas.microsoft.com/office/drawing/2014/main" id="{F07093FB-9CFC-1136-526F-D76D6344608C}"/>
                  </a:ext>
                </a:extLst>
              </p:cNvPr>
              <p:cNvGrpSpPr/>
              <p:nvPr/>
            </p:nvGrpSpPr>
            <p:grpSpPr>
              <a:xfrm>
                <a:off x="6816448" y="17337147"/>
                <a:ext cx="17681720" cy="2165638"/>
                <a:chOff x="9375483" y="27458995"/>
                <a:chExt cx="12310098" cy="1942790"/>
              </a:xfrm>
            </p:grpSpPr>
            <p:sp>
              <p:nvSpPr>
                <p:cNvPr id="1076" name="Rectangle 1075">
                  <a:extLst>
                    <a:ext uri="{FF2B5EF4-FFF2-40B4-BE49-F238E27FC236}">
                      <a16:creationId xmlns:a16="http://schemas.microsoft.com/office/drawing/2014/main" id="{14EEB325-B341-E19E-03FB-CB99CB9066CD}"/>
                    </a:ext>
                  </a:extLst>
                </p:cNvPr>
                <p:cNvSpPr/>
                <p:nvPr/>
              </p:nvSpPr>
              <p:spPr>
                <a:xfrm>
                  <a:off x="9375483" y="27458995"/>
                  <a:ext cx="2138418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#3</a:t>
                  </a:r>
                  <a:endParaRPr lang="en-GB" b="1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  <a:p>
                  <a:pPr algn="ctr"/>
                  <a:endPara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CB0859DA-6B26-15DD-F396-9C2AA293A74A}"/>
                    </a:ext>
                  </a:extLst>
                </p:cNvPr>
                <p:cNvSpPr/>
                <p:nvPr/>
              </p:nvSpPr>
              <p:spPr>
                <a:xfrm>
                  <a:off x="10794520" y="27476918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REALNESS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8" name="Rectangle 1077">
                  <a:extLst>
                    <a:ext uri="{FF2B5EF4-FFF2-40B4-BE49-F238E27FC236}">
                      <a16:creationId xmlns:a16="http://schemas.microsoft.com/office/drawing/2014/main" id="{4B781880-1698-8342-3B5A-DD2568148E31}"/>
                    </a:ext>
                  </a:extLst>
                </p:cNvPr>
                <p:cNvSpPr/>
                <p:nvPr/>
              </p:nvSpPr>
              <p:spPr>
                <a:xfrm>
                  <a:off x="12227775" y="27458995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#5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79" name="Rectangle 1078">
                  <a:extLst>
                    <a:ext uri="{FF2B5EF4-FFF2-40B4-BE49-F238E27FC236}">
                      <a16:creationId xmlns:a16="http://schemas.microsoft.com/office/drawing/2014/main" id="{BAE28509-C93B-44B1-5B96-7E0F057DC56B}"/>
                    </a:ext>
                  </a:extLst>
                </p:cNvPr>
                <p:cNvSpPr/>
                <p:nvPr/>
              </p:nvSpPr>
              <p:spPr>
                <a:xfrm>
                  <a:off x="13676406" y="27458995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REALNESS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0" name="Rectangle 1079">
                  <a:extLst>
                    <a:ext uri="{FF2B5EF4-FFF2-40B4-BE49-F238E27FC236}">
                      <a16:creationId xmlns:a16="http://schemas.microsoft.com/office/drawing/2014/main" id="{8EB8DE1D-E89C-E105-005B-F3C853302C39}"/>
                    </a:ext>
                  </a:extLst>
                </p:cNvPr>
                <p:cNvSpPr/>
                <p:nvPr/>
              </p:nvSpPr>
              <p:spPr>
                <a:xfrm>
                  <a:off x="15141763" y="27476918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#1</a:t>
                  </a:r>
                  <a:endParaRPr lang="en-GB" sz="3200" b="1" dirty="0">
                    <a:solidFill>
                      <a:schemeClr val="accent6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1" name="Rectangle 1080">
                  <a:extLst>
                    <a:ext uri="{FF2B5EF4-FFF2-40B4-BE49-F238E27FC236}">
                      <a16:creationId xmlns:a16="http://schemas.microsoft.com/office/drawing/2014/main" id="{0CC45D88-C2FE-4F8D-0050-C773DC6E072B}"/>
                    </a:ext>
                  </a:extLst>
                </p:cNvPr>
                <p:cNvSpPr/>
                <p:nvPr/>
              </p:nvSpPr>
              <p:spPr>
                <a:xfrm>
                  <a:off x="16569511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REALNESS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2" name="Rectangle 1081">
                  <a:extLst>
                    <a:ext uri="{FF2B5EF4-FFF2-40B4-BE49-F238E27FC236}">
                      <a16:creationId xmlns:a16="http://schemas.microsoft.com/office/drawing/2014/main" id="{07FA3E52-42B1-82B1-607E-DA92089EDD0F}"/>
                    </a:ext>
                  </a:extLst>
                </p:cNvPr>
                <p:cNvSpPr/>
                <p:nvPr/>
              </p:nvSpPr>
              <p:spPr>
                <a:xfrm>
                  <a:off x="17997259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STIMULI #8</a:t>
                  </a:r>
                  <a:endParaRPr lang="en-GB" sz="48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083" name="Rectangle 1082">
                  <a:extLst>
                    <a:ext uri="{FF2B5EF4-FFF2-40B4-BE49-F238E27FC236}">
                      <a16:creationId xmlns:a16="http://schemas.microsoft.com/office/drawing/2014/main" id="{459B31C5-D044-D980-FC1A-8D00388AE2BF}"/>
                    </a:ext>
                  </a:extLst>
                </p:cNvPr>
                <p:cNvSpPr/>
                <p:nvPr/>
              </p:nvSpPr>
              <p:spPr>
                <a:xfrm>
                  <a:off x="19451397" y="27494841"/>
                  <a:ext cx="2234184" cy="1906944"/>
                </a:xfrm>
                <a:prstGeom prst="rect">
                  <a:avLst/>
                </a:prstGeom>
                <a:solidFill>
                  <a:schemeClr val="bg1"/>
                </a:solidFill>
                <a:scene3d>
                  <a:camera prst="perspectiveContrastingRightFacing"/>
                  <a:lightRig rig="threePt" dir="t"/>
                </a:scene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REALNESS</a:t>
                  </a:r>
                  <a:b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</a:br>
                  <a:r>
                    <a:rPr lang="en-GB" b="1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Tahoma" panose="020B0604030504040204" pitchFamily="34" charset="0"/>
                      <a:cs typeface="Times New Roman" panose="02020603050405020304" pitchFamily="18" charset="0"/>
                    </a:rPr>
                    <a:t>ASSESSMENT</a:t>
                  </a:r>
                  <a:endParaRPr lang="en-GB" sz="3200" b="1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Tahoma" panose="020B0604030504040204" pitchFamily="34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137" name="Rectangle 1136">
                <a:extLst>
                  <a:ext uri="{FF2B5EF4-FFF2-40B4-BE49-F238E27FC236}">
                    <a16:creationId xmlns:a16="http://schemas.microsoft.com/office/drawing/2014/main" id="{7BA5F17E-EE8E-58E6-7BAF-E19543277813}"/>
                  </a:ext>
                </a:extLst>
              </p:cNvPr>
              <p:cNvSpPr/>
              <p:nvPr/>
            </p:nvSpPr>
            <p:spPr>
              <a:xfrm>
                <a:off x="1095664" y="13319407"/>
                <a:ext cx="4391413" cy="6640906"/>
              </a:xfrm>
              <a:prstGeom prst="rect">
                <a:avLst/>
              </a:prstGeom>
              <a:solidFill>
                <a:srgbClr val="D8C9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FACES</a:t>
                </a:r>
                <a:r>
                  <a:rPr lang="en-GB" sz="24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2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Wingdings" panose="05000000000000000000" pitchFamily="2" charset="2"/>
                </a:endParaRPr>
              </a:p>
              <a:p>
                <a:pPr algn="ctr"/>
                <a:r>
                  <a:rPr lang="en-GB" sz="24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American Multiracial Face Database (AMFD, J. M. Chen et al., 2021) </a:t>
                </a:r>
                <a:br>
                  <a:rPr lang="en-GB" sz="240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GB" sz="2400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GB" sz="3200" b="1" i="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NON-EROTIC</a:t>
                </a:r>
                <a:r>
                  <a:rPr lang="en-GB" sz="2400" i="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GB" sz="2400" i="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Nencki Affective Picture System (NAPS, </a:t>
                </a:r>
                <a:r>
                  <a:rPr lang="en-GB" sz="2400" b="0" i="0" dirty="0">
                    <a:solidFill>
                      <a:sysClr val="windowText" lastClr="000000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Marchewka et al., 2014)</a:t>
                </a:r>
                <a:endParaRPr lang="en-GB" sz="2400" i="0" dirty="0">
                  <a:solidFill>
                    <a:sysClr val="windowText" lastClr="000000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9" name="Rectangle 1138">
                <a:extLst>
                  <a:ext uri="{FF2B5EF4-FFF2-40B4-BE49-F238E27FC236}">
                    <a16:creationId xmlns:a16="http://schemas.microsoft.com/office/drawing/2014/main" id="{07211EC6-94CD-2696-B17C-4A774D8241E7}"/>
                  </a:ext>
                </a:extLst>
              </p:cNvPr>
              <p:cNvSpPr/>
              <p:nvPr/>
            </p:nvSpPr>
            <p:spPr>
              <a:xfrm>
                <a:off x="24802158" y="13319405"/>
                <a:ext cx="4457543" cy="6640906"/>
              </a:xfrm>
              <a:prstGeom prst="rect">
                <a:avLst/>
              </a:prstGeom>
              <a:solidFill>
                <a:srgbClr val="D8C99B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EROTIC</a:t>
                </a:r>
              </a:p>
              <a:p>
                <a:pPr algn="ctr"/>
                <a:r>
                  <a:rPr lang="en-GB" sz="2400" i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Erotic subset for the Nencki Affective Picture System (NAPS ERO, Wierzba et al., 2015)</a:t>
                </a:r>
              </a:p>
            </p:txBody>
          </p:sp>
          <p:cxnSp>
            <p:nvCxnSpPr>
              <p:cNvPr id="1151" name="Connector: Elbow 1150">
                <a:extLst>
                  <a:ext uri="{FF2B5EF4-FFF2-40B4-BE49-F238E27FC236}">
                    <a16:creationId xmlns:a16="http://schemas.microsoft.com/office/drawing/2014/main" id="{61AD690B-1117-37DE-E3E5-00457FE6E559}"/>
                  </a:ext>
                </a:extLst>
              </p:cNvPr>
              <p:cNvCxnSpPr>
                <a:cxnSpLocks/>
                <a:stCxn id="1137" idx="1"/>
                <a:endCxn id="9" idx="3"/>
              </p:cNvCxnSpPr>
              <p:nvPr/>
            </p:nvCxnSpPr>
            <p:spPr>
              <a:xfrm rot="10800000">
                <a:off x="-540494" y="14772095"/>
                <a:ext cx="1636159" cy="1867766"/>
              </a:xfrm>
              <a:prstGeom prst="bentConnector3">
                <a:avLst>
                  <a:gd name="adj1" fmla="val 50000"/>
                </a:avLst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56" name="Connector: Elbow 1155">
                <a:extLst>
                  <a:ext uri="{FF2B5EF4-FFF2-40B4-BE49-F238E27FC236}">
                    <a16:creationId xmlns:a16="http://schemas.microsoft.com/office/drawing/2014/main" id="{6987287C-C688-4AF4-621E-C4F8805493B6}"/>
                  </a:ext>
                </a:extLst>
              </p:cNvPr>
              <p:cNvCxnSpPr>
                <a:cxnSpLocks/>
                <a:stCxn id="1139" idx="3"/>
                <a:endCxn id="10" idx="1"/>
              </p:cNvCxnSpPr>
              <p:nvPr/>
            </p:nvCxnSpPr>
            <p:spPr>
              <a:xfrm flipV="1">
                <a:off x="29259701" y="15330691"/>
                <a:ext cx="1529826" cy="1309168"/>
              </a:xfrm>
              <a:prstGeom prst="bentConnector3">
                <a:avLst>
                  <a:gd name="adj1" fmla="val 50000"/>
                </a:avLst>
              </a:prstGeom>
              <a:ln w="381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1301" name="Rectangle 1300">
              <a:extLst>
                <a:ext uri="{FF2B5EF4-FFF2-40B4-BE49-F238E27FC236}">
                  <a16:creationId xmlns:a16="http://schemas.microsoft.com/office/drawing/2014/main" id="{5F7CE9BA-2453-BB31-1036-93FB0F098427}"/>
                </a:ext>
              </a:extLst>
            </p:cNvPr>
            <p:cNvSpPr/>
            <p:nvPr/>
          </p:nvSpPr>
          <p:spPr>
            <a:xfrm>
              <a:off x="26905040" y="8485351"/>
              <a:ext cx="2972192" cy="470436"/>
            </a:xfrm>
            <a:prstGeom prst="rect">
              <a:avLst/>
            </a:prstGeom>
            <a:solidFill>
              <a:srgbClr val="BD63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STIMULI</a:t>
              </a:r>
              <a:endParaRPr lang="en-GB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06" name="Rectangle 1305">
            <a:extLst>
              <a:ext uri="{FF2B5EF4-FFF2-40B4-BE49-F238E27FC236}">
                <a16:creationId xmlns:a16="http://schemas.microsoft.com/office/drawing/2014/main" id="{0FD41EAA-CA3A-B05A-9E13-6964664D5430}"/>
              </a:ext>
            </a:extLst>
          </p:cNvPr>
          <p:cNvSpPr/>
          <p:nvPr/>
        </p:nvSpPr>
        <p:spPr>
          <a:xfrm>
            <a:off x="15732845" y="16574769"/>
            <a:ext cx="6534569" cy="583573"/>
          </a:xfrm>
          <a:prstGeom prst="rect">
            <a:avLst/>
          </a:prstGeom>
          <a:solidFill>
            <a:srgbClr val="D8C9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Stimuli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NON-EROTIC + EROTIC IMAGES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7" name="Rectangle 1306">
            <a:extLst>
              <a:ext uri="{FF2B5EF4-FFF2-40B4-BE49-F238E27FC236}">
                <a16:creationId xmlns:a16="http://schemas.microsoft.com/office/drawing/2014/main" id="{05BDC850-0F68-7FAC-CA73-60DE6D06305E}"/>
              </a:ext>
            </a:extLst>
          </p:cNvPr>
          <p:cNvSpPr/>
          <p:nvPr/>
        </p:nvSpPr>
        <p:spPr>
          <a:xfrm>
            <a:off x="22922110" y="16578782"/>
            <a:ext cx="6534568" cy="579560"/>
          </a:xfrm>
          <a:prstGeom prst="rect">
            <a:avLst/>
          </a:prstGeom>
          <a:solidFill>
            <a:srgbClr val="D8C9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Stimuli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EROTIC IMAGES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1" name="TextBox 1310">
            <a:extLst>
              <a:ext uri="{FF2B5EF4-FFF2-40B4-BE49-F238E27FC236}">
                <a16:creationId xmlns:a16="http://schemas.microsoft.com/office/drawing/2014/main" id="{D55CB068-2A53-4D0E-821B-EE261B99C23D}"/>
              </a:ext>
            </a:extLst>
          </p:cNvPr>
          <p:cNvSpPr txBox="1"/>
          <p:nvPr/>
        </p:nvSpPr>
        <p:spPr>
          <a:xfrm>
            <a:off x="1120668" y="24034906"/>
            <a:ext cx="6598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Subjective ratings</a:t>
            </a:r>
          </a:p>
          <a:p>
            <a:endParaRPr lang="en-GB" dirty="0"/>
          </a:p>
          <a:p>
            <a:r>
              <a:rPr lang="en-GB" dirty="0"/>
              <a:t>Realness</a:t>
            </a:r>
          </a:p>
          <a:p>
            <a:endParaRPr lang="en-GB" dirty="0"/>
          </a:p>
          <a:p>
            <a:r>
              <a:rPr lang="en-GB" dirty="0"/>
              <a:t>Moderators</a:t>
            </a:r>
          </a:p>
        </p:txBody>
      </p:sp>
      <p:sp>
        <p:nvSpPr>
          <p:cNvPr id="1312" name="TextBox 1311">
            <a:extLst>
              <a:ext uri="{FF2B5EF4-FFF2-40B4-BE49-F238E27FC236}">
                <a16:creationId xmlns:a16="http://schemas.microsoft.com/office/drawing/2014/main" id="{F352F526-F3F6-76B5-6778-8FC6CD23D8FE}"/>
              </a:ext>
            </a:extLst>
          </p:cNvPr>
          <p:cNvSpPr txBox="1"/>
          <p:nvPr/>
        </p:nvSpPr>
        <p:spPr>
          <a:xfrm>
            <a:off x="15758973" y="23946752"/>
            <a:ext cx="6598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Subjective ratings</a:t>
            </a:r>
          </a:p>
          <a:p>
            <a:endParaRPr lang="en-GB" dirty="0"/>
          </a:p>
          <a:p>
            <a:r>
              <a:rPr lang="en-GB" dirty="0"/>
              <a:t>Realness</a:t>
            </a:r>
          </a:p>
          <a:p>
            <a:endParaRPr lang="en-GB" dirty="0"/>
          </a:p>
          <a:p>
            <a:r>
              <a:rPr lang="en-GB" dirty="0"/>
              <a:t>Moderators</a:t>
            </a:r>
          </a:p>
        </p:txBody>
      </p:sp>
      <p:sp>
        <p:nvSpPr>
          <p:cNvPr id="1313" name="TextBox 1312">
            <a:extLst>
              <a:ext uri="{FF2B5EF4-FFF2-40B4-BE49-F238E27FC236}">
                <a16:creationId xmlns:a16="http://schemas.microsoft.com/office/drawing/2014/main" id="{269EC9AB-02D3-5F32-C3C2-7899C187CBED}"/>
              </a:ext>
            </a:extLst>
          </p:cNvPr>
          <p:cNvSpPr txBox="1"/>
          <p:nvPr/>
        </p:nvSpPr>
        <p:spPr>
          <a:xfrm>
            <a:off x="8323323" y="23978022"/>
            <a:ext cx="6598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Subjective ratings</a:t>
            </a:r>
          </a:p>
          <a:p>
            <a:endParaRPr lang="en-GB" dirty="0"/>
          </a:p>
          <a:p>
            <a:r>
              <a:rPr lang="en-GB" dirty="0"/>
              <a:t>Realness</a:t>
            </a:r>
          </a:p>
          <a:p>
            <a:endParaRPr lang="en-GB" dirty="0"/>
          </a:p>
          <a:p>
            <a:r>
              <a:rPr lang="en-GB" dirty="0"/>
              <a:t>Moderators</a:t>
            </a:r>
          </a:p>
        </p:txBody>
      </p:sp>
      <p:sp>
        <p:nvSpPr>
          <p:cNvPr id="1314" name="TextBox 1313">
            <a:extLst>
              <a:ext uri="{FF2B5EF4-FFF2-40B4-BE49-F238E27FC236}">
                <a16:creationId xmlns:a16="http://schemas.microsoft.com/office/drawing/2014/main" id="{41F33FD0-8DA7-0D49-7879-445956EDE926}"/>
              </a:ext>
            </a:extLst>
          </p:cNvPr>
          <p:cNvSpPr txBox="1"/>
          <p:nvPr/>
        </p:nvSpPr>
        <p:spPr>
          <a:xfrm>
            <a:off x="22932521" y="23888834"/>
            <a:ext cx="65983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Subjective ratings</a:t>
            </a:r>
          </a:p>
          <a:p>
            <a:endParaRPr lang="en-GB" dirty="0"/>
          </a:p>
          <a:p>
            <a:r>
              <a:rPr lang="en-GB" dirty="0"/>
              <a:t>Realness</a:t>
            </a:r>
          </a:p>
          <a:p>
            <a:endParaRPr lang="en-GB" dirty="0"/>
          </a:p>
          <a:p>
            <a:r>
              <a:rPr lang="en-GB" dirty="0"/>
              <a:t>Moderators</a:t>
            </a:r>
          </a:p>
        </p:txBody>
      </p:sp>
      <p:sp>
        <p:nvSpPr>
          <p:cNvPr id="1315" name="TextBox 1314">
            <a:extLst>
              <a:ext uri="{FF2B5EF4-FFF2-40B4-BE49-F238E27FC236}">
                <a16:creationId xmlns:a16="http://schemas.microsoft.com/office/drawing/2014/main" id="{C65076E6-FBF5-B1A8-D76F-BD34281F77A2}"/>
              </a:ext>
            </a:extLst>
          </p:cNvPr>
          <p:cNvSpPr txBox="1"/>
          <p:nvPr/>
        </p:nvSpPr>
        <p:spPr>
          <a:xfrm>
            <a:off x="599904" y="35131504"/>
            <a:ext cx="65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Realness</a:t>
            </a:r>
          </a:p>
        </p:txBody>
      </p:sp>
      <p:sp>
        <p:nvSpPr>
          <p:cNvPr id="1316" name="TextBox 1315">
            <a:extLst>
              <a:ext uri="{FF2B5EF4-FFF2-40B4-BE49-F238E27FC236}">
                <a16:creationId xmlns:a16="http://schemas.microsoft.com/office/drawing/2014/main" id="{2A332182-DD01-AD6A-F34D-5D7E8E050C3B}"/>
              </a:ext>
            </a:extLst>
          </p:cNvPr>
          <p:cNvSpPr txBox="1"/>
          <p:nvPr/>
        </p:nvSpPr>
        <p:spPr>
          <a:xfrm>
            <a:off x="8117795" y="35047758"/>
            <a:ext cx="65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Realness</a:t>
            </a:r>
          </a:p>
        </p:txBody>
      </p:sp>
      <p:sp>
        <p:nvSpPr>
          <p:cNvPr id="1317" name="TextBox 1316">
            <a:extLst>
              <a:ext uri="{FF2B5EF4-FFF2-40B4-BE49-F238E27FC236}">
                <a16:creationId xmlns:a16="http://schemas.microsoft.com/office/drawing/2014/main" id="{23B04B11-C952-EDBC-E1D2-914ED687FF7A}"/>
              </a:ext>
            </a:extLst>
          </p:cNvPr>
          <p:cNvSpPr txBox="1"/>
          <p:nvPr/>
        </p:nvSpPr>
        <p:spPr>
          <a:xfrm>
            <a:off x="15538658" y="35131504"/>
            <a:ext cx="65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Realness</a:t>
            </a:r>
          </a:p>
        </p:txBody>
      </p:sp>
      <p:sp>
        <p:nvSpPr>
          <p:cNvPr id="1318" name="TextBox 1317">
            <a:extLst>
              <a:ext uri="{FF2B5EF4-FFF2-40B4-BE49-F238E27FC236}">
                <a16:creationId xmlns:a16="http://schemas.microsoft.com/office/drawing/2014/main" id="{30E57D45-7B70-EEAC-AA84-32695776D920}"/>
              </a:ext>
            </a:extLst>
          </p:cNvPr>
          <p:cNvSpPr txBox="1"/>
          <p:nvPr/>
        </p:nvSpPr>
        <p:spPr>
          <a:xfrm>
            <a:off x="22830224" y="34964994"/>
            <a:ext cx="6598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Realness</a:t>
            </a:r>
          </a:p>
        </p:txBody>
      </p:sp>
      <p:sp>
        <p:nvSpPr>
          <p:cNvPr id="1319" name="Rectangle 1318">
            <a:extLst>
              <a:ext uri="{FF2B5EF4-FFF2-40B4-BE49-F238E27FC236}">
                <a16:creationId xmlns:a16="http://schemas.microsoft.com/office/drawing/2014/main" id="{7F8B020D-551E-2562-10A0-989158C4237D}"/>
              </a:ext>
            </a:extLst>
          </p:cNvPr>
          <p:cNvSpPr/>
          <p:nvPr/>
        </p:nvSpPr>
        <p:spPr>
          <a:xfrm>
            <a:off x="8358342" y="16571260"/>
            <a:ext cx="6546647" cy="587082"/>
          </a:xfrm>
          <a:prstGeom prst="rect">
            <a:avLst/>
          </a:prstGeom>
          <a:solidFill>
            <a:srgbClr val="D8C9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Stimuli</a:t>
            </a:r>
            <a:r>
              <a:rPr lang="en-GB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NEUTRAL FACES</a:t>
            </a:r>
            <a:endParaRPr lang="en-GB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20" name="Picture 28">
            <a:extLst>
              <a:ext uri="{FF2B5EF4-FFF2-40B4-BE49-F238E27FC236}">
                <a16:creationId xmlns:a16="http://schemas.microsoft.com/office/drawing/2014/main" id="{BF6E4D2F-E305-F1B3-41F5-CF029FDA9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0532" y="27210650"/>
            <a:ext cx="6562142" cy="656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22" name="Group 1321">
            <a:extLst>
              <a:ext uri="{FF2B5EF4-FFF2-40B4-BE49-F238E27FC236}">
                <a16:creationId xmlns:a16="http://schemas.microsoft.com/office/drawing/2014/main" id="{138AAAC2-7C11-8C9E-153F-D1862117385C}"/>
              </a:ext>
            </a:extLst>
          </p:cNvPr>
          <p:cNvGrpSpPr/>
          <p:nvPr/>
        </p:nvGrpSpPr>
        <p:grpSpPr>
          <a:xfrm>
            <a:off x="15521619" y="26920962"/>
            <a:ext cx="6615376" cy="6794159"/>
            <a:chOff x="15599406" y="26860544"/>
            <a:chExt cx="6985638" cy="5574368"/>
          </a:xfrm>
        </p:grpSpPr>
        <p:pic>
          <p:nvPicPr>
            <p:cNvPr id="1244" name="Picture 10">
              <a:extLst>
                <a:ext uri="{FF2B5EF4-FFF2-40B4-BE49-F238E27FC236}">
                  <a16:creationId xmlns:a16="http://schemas.microsoft.com/office/drawing/2014/main" id="{ABC6F81C-5BEF-E6ED-91E3-51EB2D21D8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99406" y="26860544"/>
              <a:ext cx="6985638" cy="55743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21" name="Rectangle 1320">
              <a:extLst>
                <a:ext uri="{FF2B5EF4-FFF2-40B4-BE49-F238E27FC236}">
                  <a16:creationId xmlns:a16="http://schemas.microsoft.com/office/drawing/2014/main" id="{1FC4499A-E4FB-CAEF-94BF-CB7F5719EB00}"/>
                </a:ext>
              </a:extLst>
            </p:cNvPr>
            <p:cNvSpPr/>
            <p:nvPr/>
          </p:nvSpPr>
          <p:spPr>
            <a:xfrm>
              <a:off x="15599406" y="26879858"/>
              <a:ext cx="758967" cy="25708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23" name="Rectangle 1322">
            <a:extLst>
              <a:ext uri="{FF2B5EF4-FFF2-40B4-BE49-F238E27FC236}">
                <a16:creationId xmlns:a16="http://schemas.microsoft.com/office/drawing/2014/main" id="{E220C80C-B8B8-9A3D-8AAE-2687F0BFFD98}"/>
              </a:ext>
            </a:extLst>
          </p:cNvPr>
          <p:cNvSpPr/>
          <p:nvPr/>
        </p:nvSpPr>
        <p:spPr>
          <a:xfrm rot="16200000">
            <a:off x="-2669944" y="14104449"/>
            <a:ext cx="6272533" cy="53246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METHODS</a:t>
            </a:r>
          </a:p>
        </p:txBody>
      </p:sp>
      <p:sp>
        <p:nvSpPr>
          <p:cNvPr id="1324" name="Rectangle 1323">
            <a:extLst>
              <a:ext uri="{FF2B5EF4-FFF2-40B4-BE49-F238E27FC236}">
                <a16:creationId xmlns:a16="http://schemas.microsoft.com/office/drawing/2014/main" id="{0F9D0FFF-52D5-7438-F3BE-A2C80CD7E1FE}"/>
              </a:ext>
            </a:extLst>
          </p:cNvPr>
          <p:cNvSpPr/>
          <p:nvPr/>
        </p:nvSpPr>
        <p:spPr>
          <a:xfrm>
            <a:off x="883398" y="11211588"/>
            <a:ext cx="6802943" cy="6295361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5" name="Rectangle 1324">
            <a:extLst>
              <a:ext uri="{FF2B5EF4-FFF2-40B4-BE49-F238E27FC236}">
                <a16:creationId xmlns:a16="http://schemas.microsoft.com/office/drawing/2014/main" id="{9EA92BAE-CBD0-CB81-912E-F980E0257A61}"/>
              </a:ext>
            </a:extLst>
          </p:cNvPr>
          <p:cNvSpPr/>
          <p:nvPr/>
        </p:nvSpPr>
        <p:spPr>
          <a:xfrm>
            <a:off x="8231776" y="11211588"/>
            <a:ext cx="6802943" cy="629536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6" name="Rectangle 1325">
            <a:extLst>
              <a:ext uri="{FF2B5EF4-FFF2-40B4-BE49-F238E27FC236}">
                <a16:creationId xmlns:a16="http://schemas.microsoft.com/office/drawing/2014/main" id="{D237ED28-B318-9FF0-44B7-707ABA56FB05}"/>
              </a:ext>
            </a:extLst>
          </p:cNvPr>
          <p:cNvSpPr/>
          <p:nvPr/>
        </p:nvSpPr>
        <p:spPr>
          <a:xfrm>
            <a:off x="15629630" y="11206870"/>
            <a:ext cx="6802943" cy="629536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7" name="Rectangle 1326">
            <a:extLst>
              <a:ext uri="{FF2B5EF4-FFF2-40B4-BE49-F238E27FC236}">
                <a16:creationId xmlns:a16="http://schemas.microsoft.com/office/drawing/2014/main" id="{00118BB1-1EDA-1DEB-F206-EB3FBCF2DC10}"/>
              </a:ext>
            </a:extLst>
          </p:cNvPr>
          <p:cNvSpPr/>
          <p:nvPr/>
        </p:nvSpPr>
        <p:spPr>
          <a:xfrm>
            <a:off x="22771274" y="11205508"/>
            <a:ext cx="6802943" cy="6295361"/>
          </a:xfrm>
          <a:prstGeom prst="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3078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449</Words>
  <Application>Microsoft Office PowerPoint</Application>
  <PresentationFormat>Custom</PresentationFormat>
  <Paragraphs>92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Neves</dc:creator>
  <cp:lastModifiedBy>Ana Neves</cp:lastModifiedBy>
  <cp:revision>6</cp:revision>
  <dcterms:created xsi:type="dcterms:W3CDTF">2025-06-02T14:03:31Z</dcterms:created>
  <dcterms:modified xsi:type="dcterms:W3CDTF">2025-06-23T17:35:42Z</dcterms:modified>
</cp:coreProperties>
</file>