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3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4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1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037C-2BAF-4C3A-B40B-5D09A3A17EE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71F4-6CC6-4387-BBF2-552121AC9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5CDF28-FAEE-482E-B20B-5B9EF010F2F9}"/>
              </a:ext>
            </a:extLst>
          </p:cNvPr>
          <p:cNvGrpSpPr/>
          <p:nvPr/>
        </p:nvGrpSpPr>
        <p:grpSpPr>
          <a:xfrm>
            <a:off x="91045" y="3278899"/>
            <a:ext cx="6472008" cy="6472008"/>
            <a:chOff x="1086080" y="1771880"/>
            <a:chExt cx="4600345" cy="460034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6481781-5383-67B0-D0BE-3697C164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" y="1771880"/>
              <a:ext cx="4600345" cy="4600345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F7CE2FA-4F05-12A2-FBF9-B3FC943D6A74}"/>
                </a:ext>
              </a:extLst>
            </p:cNvPr>
            <p:cNvSpPr/>
            <p:nvPr/>
          </p:nvSpPr>
          <p:spPr>
            <a:xfrm>
              <a:off x="1343910" y="2198026"/>
              <a:ext cx="4084684" cy="2806904"/>
            </a:xfrm>
            <a:prstGeom prst="roundRect">
              <a:avLst>
                <a:gd name="adj" fmla="val 27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76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D3E246C-4616-38FC-C254-97E75CC1F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9817" b="16379"/>
            <a:stretch/>
          </p:blipFill>
          <p:spPr>
            <a:xfrm>
              <a:off x="1913157" y="2528886"/>
              <a:ext cx="2936956" cy="2167593"/>
            </a:xfrm>
            <a:prstGeom prst="rect">
              <a:avLst/>
            </a:prstGeom>
          </p:spPr>
        </p:pic>
      </p:grp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DF3F66F7-6C52-E77A-377B-97FA0A536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0272" y="6454276"/>
            <a:ext cx="9209193" cy="92091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1FCD3FF-8C0C-58D2-6DB5-37274B5215FA}"/>
              </a:ext>
            </a:extLst>
          </p:cNvPr>
          <p:cNvSpPr/>
          <p:nvPr/>
        </p:nvSpPr>
        <p:spPr>
          <a:xfrm>
            <a:off x="2386012" y="11058872"/>
            <a:ext cx="10282455" cy="177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Stimulus-</a:t>
            </a:r>
            <a:r>
              <a:rPr lang="fr-FR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related</a:t>
            </a:r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characteristics</a:t>
            </a:r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Contextual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information 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author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presentation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…)</a:t>
            </a:r>
            <a:endParaRPr lang="fr-FR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Stimulus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emotionality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familiarity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…)</a:t>
            </a:r>
            <a:endParaRPr lang="en-GB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350B84EE-E96F-027E-4C79-69FC01B33471}"/>
              </a:ext>
            </a:extLst>
          </p:cNvPr>
          <p:cNvSpPr/>
          <p:nvPr/>
        </p:nvSpPr>
        <p:spPr>
          <a:xfrm rot="3776029" flipH="1">
            <a:off x="4317321" y="5303191"/>
            <a:ext cx="9366019" cy="9366019"/>
          </a:xfrm>
          <a:prstGeom prst="circularArrow">
            <a:avLst>
              <a:gd name="adj1" fmla="val 9137"/>
              <a:gd name="adj2" fmla="val 1142319"/>
              <a:gd name="adj3" fmla="val 20434566"/>
              <a:gd name="adj4" fmla="val 16093014"/>
              <a:gd name="adj5" fmla="val 115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21CADAEE-DE43-1DFF-C584-8DD92A2437D4}"/>
              </a:ext>
            </a:extLst>
          </p:cNvPr>
          <p:cNvSpPr/>
          <p:nvPr/>
        </p:nvSpPr>
        <p:spPr>
          <a:xfrm rot="14564315" flipH="1">
            <a:off x="5824384" y="2237134"/>
            <a:ext cx="9367200" cy="9367200"/>
          </a:xfrm>
          <a:prstGeom prst="circularArrow">
            <a:avLst>
              <a:gd name="adj1" fmla="val 9137"/>
              <a:gd name="adj2" fmla="val 1142319"/>
              <a:gd name="adj3" fmla="val 20434566"/>
              <a:gd name="adj4" fmla="val 16093014"/>
              <a:gd name="adj5" fmla="val 11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6A9316-EA12-EB96-7012-951B716DF3AF}"/>
              </a:ext>
            </a:extLst>
          </p:cNvPr>
          <p:cNvSpPr/>
          <p:nvPr/>
        </p:nvSpPr>
        <p:spPr>
          <a:xfrm>
            <a:off x="9921415" y="3685206"/>
            <a:ext cx="10759820" cy="23786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Individual-related</a:t>
            </a:r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characteristics</a:t>
            </a:r>
            <a:endParaRPr lang="fr-F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Dispositional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traits 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personality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beliefs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…)</a:t>
            </a:r>
            <a:endParaRPr lang="fr-FR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Cognitive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abilities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&amp; styles 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analytic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Knowledge about the information 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(origin, …)</a:t>
            </a:r>
            <a:endParaRPr lang="en-GB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3C8DD5-DD7F-B8A9-21E0-692B91E05423}"/>
              </a:ext>
            </a:extLst>
          </p:cNvPr>
          <p:cNvSpPr/>
          <p:nvPr/>
        </p:nvSpPr>
        <p:spPr>
          <a:xfrm>
            <a:off x="0" y="184591"/>
            <a:ext cx="18000663" cy="23786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b="1" dirty="0" err="1">
                <a:latin typeface="Roboto" panose="02000000000000000000" pitchFamily="2" charset="0"/>
                <a:ea typeface="Roboto" panose="02000000000000000000" pitchFamily="2" charset="0"/>
              </a:rPr>
              <a:t>Determinants</a:t>
            </a:r>
            <a:r>
              <a:rPr lang="fr-FR" sz="7200" b="1" dirty="0">
                <a:latin typeface="Roboto" panose="02000000000000000000" pitchFamily="2" charset="0"/>
                <a:ea typeface="Roboto" panose="02000000000000000000" pitchFamily="2" charset="0"/>
              </a:rPr>
              <a:t> of Simulation Monitoring</a:t>
            </a:r>
          </a:p>
          <a:p>
            <a:pPr algn="ctr"/>
            <a:endParaRPr lang="fr-FR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6000" b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« Is </a:t>
            </a:r>
            <a:r>
              <a:rPr lang="fr-FR" sz="6000" b="1" dirty="0" err="1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6000" b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information </a:t>
            </a:r>
            <a:r>
              <a:rPr lang="fr-FR" sz="6000" b="1" i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</a:t>
            </a:r>
            <a:r>
              <a:rPr lang="fr-FR" sz="6000" b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fr-FR" sz="6000" b="1" i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fake</a:t>
            </a:r>
            <a:r>
              <a:rPr lang="fr-FR" sz="6000" b="1" dirty="0">
                <a:solidFill>
                  <a:srgbClr val="9C27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 »</a:t>
            </a:r>
          </a:p>
          <a:p>
            <a:pPr algn="ctr"/>
            <a:r>
              <a:rPr lang="fr-FR" sz="3200" i="1" dirty="0">
                <a:latin typeface="Roboto" panose="02000000000000000000" pitchFamily="2" charset="0"/>
                <a:ea typeface="Roboto" panose="02000000000000000000" pitchFamily="2" charset="0"/>
              </a:rPr>
              <a:t>« Real »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genuine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authentic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            </a:t>
            </a:r>
            <a:r>
              <a:rPr lang="fr-FR" sz="3200" i="1" dirty="0">
                <a:latin typeface="Roboto" panose="02000000000000000000" pitchFamily="2" charset="0"/>
                <a:ea typeface="Roboto" panose="02000000000000000000" pitchFamily="2" charset="0"/>
              </a:rPr>
              <a:t>« Fake » 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artifical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simulated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deceptive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10</cp:revision>
  <dcterms:created xsi:type="dcterms:W3CDTF">2022-09-12T06:53:44Z</dcterms:created>
  <dcterms:modified xsi:type="dcterms:W3CDTF">2022-09-12T08:01:20Z</dcterms:modified>
</cp:coreProperties>
</file>