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smtClean="0">
                <a:latin typeface="Agency FB" panose="020B0503020202020204" pitchFamily="34" charset="0"/>
              </a:rPr>
              <a:t>Customer, Products, Sales and Stores </a:t>
            </a:r>
            <a:r>
              <a:rPr lang="en-US" sz="3600" dirty="0">
                <a:latin typeface="Agency FB" panose="020B0503020202020204" pitchFamily="34" charset="0"/>
              </a:rPr>
              <a:t>Analysis using PostgreSQL and Power BI</a:t>
            </a:r>
            <a:endParaRPr lang="en-IN" sz="3600" dirty="0">
              <a:latin typeface="Agency FB" panose="020B0503020202020204" pitchFamily="34" charset="0"/>
            </a:endParaRPr>
          </a:p>
        </p:txBody>
      </p:sp>
      <p:sp>
        <p:nvSpPr>
          <p:cNvPr id="3" name="Subtitle 2"/>
          <p:cNvSpPr>
            <a:spLocks noGrp="1"/>
          </p:cNvSpPr>
          <p:nvPr>
            <p:ph type="subTitle" idx="1"/>
          </p:nvPr>
        </p:nvSpPr>
        <p:spPr>
          <a:xfrm>
            <a:off x="1833071" y="4146249"/>
            <a:ext cx="7766936" cy="1096899"/>
          </a:xfrm>
        </p:spPr>
        <p:txBody>
          <a:bodyPr/>
          <a:lstStyle/>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2215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648" y="148425"/>
            <a:ext cx="8212225" cy="646705"/>
          </a:xfrm>
        </p:spPr>
        <p:txBody>
          <a:bodyPr/>
          <a:lstStyle/>
          <a:p>
            <a:r>
              <a:rPr lang="en-IN" dirty="0" smtClean="0"/>
              <a:t>Sales </a:t>
            </a:r>
            <a:r>
              <a:rPr lang="en-IN" dirty="0"/>
              <a:t>Analysis</a:t>
            </a:r>
          </a:p>
        </p:txBody>
      </p:sp>
      <p:sp>
        <p:nvSpPr>
          <p:cNvPr id="3" name="Content Placeholder 2"/>
          <p:cNvSpPr>
            <a:spLocks noGrp="1"/>
          </p:cNvSpPr>
          <p:nvPr>
            <p:ph idx="1"/>
          </p:nvPr>
        </p:nvSpPr>
        <p:spPr>
          <a:xfrm>
            <a:off x="462648" y="896331"/>
            <a:ext cx="8596668" cy="5798667"/>
          </a:xfrm>
        </p:spPr>
        <p:txBody>
          <a:bodyPr>
            <a:normAutofit/>
          </a:bodyPr>
          <a:lstStyle/>
          <a:p>
            <a:r>
              <a:rPr lang="en-US" sz="1600" b="1" dirty="0">
                <a:latin typeface="Arial" panose="020B0604020202020204" pitchFamily="34" charset="0"/>
                <a:cs typeface="Arial" panose="020B0604020202020204" pitchFamily="34" charset="0"/>
              </a:rPr>
              <a:t>Which products generate the highest revenue? </a:t>
            </a:r>
          </a:p>
          <a:p>
            <a:pPr marL="0" indent="0">
              <a:buNone/>
            </a:pPr>
            <a:r>
              <a:rPr lang="en-US" sz="1600" dirty="0">
                <a:latin typeface="Arial" panose="020B0604020202020204" pitchFamily="34" charset="0"/>
                <a:cs typeface="Arial" panose="020B0604020202020204" pitchFamily="34" charset="0"/>
              </a:rPr>
              <a:t>SELECT "Product Name", </a:t>
            </a:r>
          </a:p>
          <a:p>
            <a:pPr marL="0" indent="0">
              <a:buNone/>
            </a:pPr>
            <a:r>
              <a:rPr lang="en-US" sz="1600" dirty="0">
                <a:latin typeface="Arial" panose="020B0604020202020204" pitchFamily="34" charset="0"/>
                <a:cs typeface="Arial" panose="020B0604020202020204" pitchFamily="34" charset="0"/>
              </a:rPr>
              <a:t>SUM("Quantity" * CAST(REPLACE(TRIM("Unit Price USD"), ',', '') AS NUMERIC)) AS "</a:t>
            </a:r>
            <a:r>
              <a:rPr lang="en-US" sz="1600" dirty="0" err="1">
                <a:latin typeface="Arial" panose="020B0604020202020204" pitchFamily="34" charset="0"/>
                <a:cs typeface="Arial" panose="020B0604020202020204" pitchFamily="34" charset="0"/>
              </a:rPr>
              <a:t>TotalRevenue</a:t>
            </a:r>
            <a:r>
              <a:rPr lang="en-US" sz="1600" dirty="0">
                <a:latin typeface="Arial" panose="020B0604020202020204" pitchFamily="34" charset="0"/>
                <a:cs typeface="Arial" panose="020B0604020202020204" pitchFamily="34" charset="0"/>
              </a:rPr>
              <a:t>"</a:t>
            </a:r>
          </a:p>
          <a:p>
            <a:pPr marL="0" indent="0">
              <a:buNone/>
            </a:pPr>
            <a:r>
              <a:rPr lang="en-US" sz="1600" dirty="0">
                <a:latin typeface="Arial" panose="020B0604020202020204" pitchFamily="34" charset="0"/>
                <a:cs typeface="Arial" panose="020B0604020202020204" pitchFamily="34" charset="0"/>
              </a:rPr>
              <a:t>FROM "global"</a:t>
            </a:r>
          </a:p>
          <a:p>
            <a:pPr marL="0" indent="0">
              <a:buNone/>
            </a:pPr>
            <a:r>
              <a:rPr lang="en-US" sz="1600" dirty="0">
                <a:latin typeface="Arial" panose="020B0604020202020204" pitchFamily="34" charset="0"/>
                <a:cs typeface="Arial" panose="020B0604020202020204" pitchFamily="34" charset="0"/>
              </a:rPr>
              <a:t>GROUP BY "Product Name"</a:t>
            </a:r>
          </a:p>
          <a:p>
            <a:pPr marL="0" indent="0">
              <a:buNone/>
            </a:pPr>
            <a:r>
              <a:rPr lang="en-US" sz="1600" dirty="0">
                <a:latin typeface="Arial" panose="020B0604020202020204" pitchFamily="34" charset="0"/>
                <a:cs typeface="Arial" panose="020B0604020202020204" pitchFamily="34" charset="0"/>
              </a:rPr>
              <a:t>ORDER BY "</a:t>
            </a:r>
            <a:r>
              <a:rPr lang="en-US" sz="1600" dirty="0" err="1">
                <a:latin typeface="Arial" panose="020B0604020202020204" pitchFamily="34" charset="0"/>
                <a:cs typeface="Arial" panose="020B0604020202020204" pitchFamily="34" charset="0"/>
              </a:rPr>
              <a:t>TotalRevenue</a:t>
            </a:r>
            <a:r>
              <a:rPr lang="en-US" sz="1600" dirty="0">
                <a:latin typeface="Arial" panose="020B0604020202020204" pitchFamily="34" charset="0"/>
                <a:cs typeface="Arial" panose="020B0604020202020204" pitchFamily="34" charset="0"/>
              </a:rPr>
              <a:t>" DESC</a:t>
            </a:r>
            <a:r>
              <a:rPr lang="en-US" sz="1600" dirty="0" smtClean="0">
                <a:latin typeface="Arial" panose="020B0604020202020204" pitchFamily="34" charset="0"/>
                <a:cs typeface="Arial" panose="020B0604020202020204" pitchFamily="34" charset="0"/>
              </a:rPr>
              <a:t>;</a:t>
            </a:r>
          </a:p>
          <a:p>
            <a:pPr marL="0" indent="0">
              <a:buNone/>
            </a:pPr>
            <a:r>
              <a:rPr lang="en-US" sz="1600" dirty="0" smtClean="0">
                <a:latin typeface="Arial" panose="020B0604020202020204" pitchFamily="34" charset="0"/>
                <a:cs typeface="Arial" panose="020B0604020202020204" pitchFamily="34" charset="0"/>
              </a:rPr>
              <a:t>(Multiplies </a:t>
            </a:r>
            <a:r>
              <a:rPr lang="en-US" sz="1600" dirty="0">
                <a:latin typeface="Arial" panose="020B0604020202020204" pitchFamily="34" charset="0"/>
                <a:cs typeface="Arial" panose="020B0604020202020204" pitchFamily="34" charset="0"/>
              </a:rPr>
              <a:t>the quantity by the unit price for each product and sums the result</a:t>
            </a:r>
            <a:r>
              <a:rPr lang="en-US" sz="1600" dirty="0" smtClean="0">
                <a:latin typeface="Arial" panose="020B0604020202020204" pitchFamily="34" charset="0"/>
                <a:cs typeface="Arial" panose="020B0604020202020204" pitchFamily="34" charset="0"/>
              </a:rPr>
              <a:t>.)</a:t>
            </a:r>
          </a:p>
          <a:p>
            <a:r>
              <a:rPr lang="en-US" sz="1600" b="1" dirty="0">
                <a:latin typeface="Arial" panose="020B0604020202020204" pitchFamily="34" charset="0"/>
                <a:cs typeface="Arial" panose="020B0604020202020204" pitchFamily="34" charset="0"/>
              </a:rPr>
              <a:t>Which stores generate the highest sales</a:t>
            </a:r>
            <a:r>
              <a:rPr lang="en-US" sz="1600" b="1" dirty="0" smtClean="0">
                <a:latin typeface="Arial" panose="020B0604020202020204" pitchFamily="34" charset="0"/>
                <a:cs typeface="Arial" panose="020B0604020202020204" pitchFamily="34" charset="0"/>
              </a:rPr>
              <a:t>?</a:t>
            </a:r>
          </a:p>
          <a:p>
            <a:pPr marL="0" indent="0">
              <a:buNone/>
            </a:pPr>
            <a:r>
              <a:rPr lang="en-US" sz="1600" dirty="0">
                <a:latin typeface="Arial" panose="020B0604020202020204" pitchFamily="34" charset="0"/>
                <a:cs typeface="Arial" panose="020B0604020202020204" pitchFamily="34" charset="0"/>
              </a:rPr>
              <a:t>SELECT "</a:t>
            </a:r>
            <a:r>
              <a:rPr lang="en-US" sz="1600" dirty="0" err="1">
                <a:latin typeface="Arial" panose="020B0604020202020204" pitchFamily="34" charset="0"/>
                <a:cs typeface="Arial" panose="020B0604020202020204" pitchFamily="34" charset="0"/>
              </a:rPr>
              <a:t>StoreKey</a:t>
            </a:r>
            <a:r>
              <a:rPr lang="en-US" sz="1600" dirty="0">
                <a:latin typeface="Arial" panose="020B0604020202020204" pitchFamily="34" charset="0"/>
                <a:cs typeface="Arial" panose="020B0604020202020204" pitchFamily="34" charset="0"/>
              </a:rPr>
              <a:t>", </a:t>
            </a:r>
          </a:p>
          <a:p>
            <a:pPr marL="0" indent="0">
              <a:buNone/>
            </a:pPr>
            <a:r>
              <a:rPr lang="en-US" sz="1600" dirty="0">
                <a:latin typeface="Arial" panose="020B0604020202020204" pitchFamily="34" charset="0"/>
                <a:cs typeface="Arial" panose="020B0604020202020204" pitchFamily="34" charset="0"/>
              </a:rPr>
              <a:t>SUM("Quantity" * CAST(REPLACE(TRIM("Unit Price USD"), ',', '') AS NUMERIC)) AS "</a:t>
            </a:r>
            <a:r>
              <a:rPr lang="en-US" sz="1600" dirty="0" err="1">
                <a:latin typeface="Arial" panose="020B0604020202020204" pitchFamily="34" charset="0"/>
                <a:cs typeface="Arial" panose="020B0604020202020204" pitchFamily="34" charset="0"/>
              </a:rPr>
              <a:t>TotalSales</a:t>
            </a:r>
            <a:r>
              <a:rPr lang="en-US" sz="1600" dirty="0">
                <a:latin typeface="Arial" panose="020B0604020202020204" pitchFamily="34" charset="0"/>
                <a:cs typeface="Arial" panose="020B0604020202020204" pitchFamily="34" charset="0"/>
              </a:rPr>
              <a:t>"</a:t>
            </a:r>
          </a:p>
          <a:p>
            <a:pPr marL="0" indent="0">
              <a:buNone/>
            </a:pPr>
            <a:r>
              <a:rPr lang="en-US" sz="1600" dirty="0">
                <a:latin typeface="Arial" panose="020B0604020202020204" pitchFamily="34" charset="0"/>
                <a:cs typeface="Arial" panose="020B0604020202020204" pitchFamily="34" charset="0"/>
              </a:rPr>
              <a:t>FROM "global"</a:t>
            </a:r>
          </a:p>
          <a:p>
            <a:pPr marL="0" indent="0">
              <a:buNone/>
            </a:pPr>
            <a:r>
              <a:rPr lang="en-US" sz="1600" dirty="0">
                <a:latin typeface="Arial" panose="020B0604020202020204" pitchFamily="34" charset="0"/>
                <a:cs typeface="Arial" panose="020B0604020202020204" pitchFamily="34" charset="0"/>
              </a:rPr>
              <a:t>GROUP BY "</a:t>
            </a:r>
            <a:r>
              <a:rPr lang="en-US" sz="1600" dirty="0" err="1">
                <a:latin typeface="Arial" panose="020B0604020202020204" pitchFamily="34" charset="0"/>
                <a:cs typeface="Arial" panose="020B0604020202020204" pitchFamily="34" charset="0"/>
              </a:rPr>
              <a:t>StoreKey</a:t>
            </a:r>
            <a:r>
              <a:rPr lang="en-US" sz="1600" dirty="0">
                <a:latin typeface="Arial" panose="020B0604020202020204" pitchFamily="34" charset="0"/>
                <a:cs typeface="Arial" panose="020B0604020202020204" pitchFamily="34" charset="0"/>
              </a:rPr>
              <a:t>"</a:t>
            </a:r>
          </a:p>
          <a:p>
            <a:pPr marL="0" indent="0">
              <a:buNone/>
            </a:pPr>
            <a:r>
              <a:rPr lang="en-US" sz="1600" dirty="0">
                <a:latin typeface="Arial" panose="020B0604020202020204" pitchFamily="34" charset="0"/>
                <a:cs typeface="Arial" panose="020B0604020202020204" pitchFamily="34" charset="0"/>
              </a:rPr>
              <a:t>ORDER BY "</a:t>
            </a:r>
            <a:r>
              <a:rPr lang="en-US" sz="1600" dirty="0" err="1">
                <a:latin typeface="Arial" panose="020B0604020202020204" pitchFamily="34" charset="0"/>
                <a:cs typeface="Arial" panose="020B0604020202020204" pitchFamily="34" charset="0"/>
              </a:rPr>
              <a:t>TotalSales</a:t>
            </a:r>
            <a:r>
              <a:rPr lang="en-US" sz="1600" dirty="0">
                <a:latin typeface="Arial" panose="020B0604020202020204" pitchFamily="34" charset="0"/>
                <a:cs typeface="Arial" panose="020B0604020202020204" pitchFamily="34" charset="0"/>
              </a:rPr>
              <a:t>" DESC</a:t>
            </a:r>
            <a:r>
              <a:rPr lang="en-US" sz="1600" dirty="0" smtClean="0">
                <a:latin typeface="Arial" panose="020B0604020202020204" pitchFamily="34" charset="0"/>
                <a:cs typeface="Arial" panose="020B0604020202020204" pitchFamily="34" charset="0"/>
              </a:rPr>
              <a:t>;</a:t>
            </a:r>
          </a:p>
          <a:p>
            <a:pPr marL="0" indent="0">
              <a:buNone/>
            </a:pPr>
            <a:r>
              <a:rPr lang="en-US" sz="1600" dirty="0" smtClean="0">
                <a:latin typeface="Arial" panose="020B0604020202020204" pitchFamily="34" charset="0"/>
                <a:cs typeface="Arial" panose="020B0604020202020204" pitchFamily="34" charset="0"/>
              </a:rPr>
              <a:t>(Multiplies </a:t>
            </a:r>
            <a:r>
              <a:rPr lang="en-US" sz="1600" dirty="0">
                <a:latin typeface="Arial" panose="020B0604020202020204" pitchFamily="34" charset="0"/>
                <a:cs typeface="Arial" panose="020B0604020202020204" pitchFamily="34" charset="0"/>
              </a:rPr>
              <a:t>the quantity by the unit price for each store and sums the result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7994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649" y="172279"/>
            <a:ext cx="8251981" cy="662609"/>
          </a:xfrm>
        </p:spPr>
        <p:txBody>
          <a:bodyPr/>
          <a:lstStyle/>
          <a:p>
            <a:r>
              <a:rPr lang="en-IN" dirty="0" smtClean="0"/>
              <a:t>Sales Analysis</a:t>
            </a:r>
            <a:endParaRPr lang="en-IN" dirty="0"/>
          </a:p>
        </p:txBody>
      </p:sp>
      <p:sp>
        <p:nvSpPr>
          <p:cNvPr id="3" name="Content Placeholder 2"/>
          <p:cNvSpPr>
            <a:spLocks noGrp="1"/>
          </p:cNvSpPr>
          <p:nvPr>
            <p:ph idx="1"/>
          </p:nvPr>
        </p:nvSpPr>
        <p:spPr>
          <a:xfrm>
            <a:off x="462649" y="834888"/>
            <a:ext cx="8596668" cy="5868062"/>
          </a:xfrm>
        </p:spPr>
        <p:txBody>
          <a:bodyPr>
            <a:normAutofit fontScale="92500" lnSpcReduction="10000"/>
          </a:bodyPr>
          <a:lstStyle/>
          <a:p>
            <a:r>
              <a:rPr lang="en-US" sz="1700" b="1" dirty="0">
                <a:latin typeface="Arial" panose="020B0604020202020204" pitchFamily="34" charset="0"/>
                <a:cs typeface="Arial" panose="020B0604020202020204" pitchFamily="34" charset="0"/>
              </a:rPr>
              <a:t>How do sales vary by currency</a:t>
            </a:r>
            <a:r>
              <a:rPr lang="en-US" sz="1700" b="1" dirty="0" smtClean="0">
                <a:latin typeface="Arial" panose="020B0604020202020204" pitchFamily="34" charset="0"/>
                <a:cs typeface="Arial" panose="020B0604020202020204" pitchFamily="34" charset="0"/>
              </a:rPr>
              <a:t>?</a:t>
            </a:r>
          </a:p>
          <a:p>
            <a:pPr marL="0" indent="0">
              <a:buNone/>
            </a:pPr>
            <a:r>
              <a:rPr lang="en-US" sz="1700" dirty="0">
                <a:latin typeface="Arial" panose="020B0604020202020204" pitchFamily="34" charset="0"/>
                <a:cs typeface="Arial" panose="020B0604020202020204" pitchFamily="34" charset="0"/>
              </a:rPr>
              <a:t>SELECT </a:t>
            </a:r>
            <a:r>
              <a:rPr lang="en-US" sz="1700" dirty="0" err="1">
                <a:latin typeface="Arial" panose="020B0604020202020204" pitchFamily="34" charset="0"/>
                <a:cs typeface="Arial" panose="020B0604020202020204" pitchFamily="34" charset="0"/>
              </a:rPr>
              <a:t>g."Currency</a:t>
            </a:r>
            <a:r>
              <a:rPr lang="en-US" sz="1700" dirty="0">
                <a:latin typeface="Arial" panose="020B0604020202020204" pitchFamily="34" charset="0"/>
                <a:cs typeface="Arial" panose="020B0604020202020204" pitchFamily="34" charset="0"/>
              </a:rPr>
              <a:t> Code", </a:t>
            </a:r>
          </a:p>
          <a:p>
            <a:pPr marL="0" indent="0">
              <a:buNone/>
            </a:pPr>
            <a:r>
              <a:rPr lang="en-US" sz="1700" dirty="0">
                <a:latin typeface="Arial" panose="020B0604020202020204" pitchFamily="34" charset="0"/>
                <a:cs typeface="Arial" panose="020B0604020202020204" pitchFamily="34" charset="0"/>
              </a:rPr>
              <a:t>SUM(</a:t>
            </a:r>
            <a:r>
              <a:rPr lang="en-US" sz="1700" dirty="0" err="1">
                <a:latin typeface="Arial" panose="020B0604020202020204" pitchFamily="34" charset="0"/>
                <a:cs typeface="Arial" panose="020B0604020202020204" pitchFamily="34" charset="0"/>
              </a:rPr>
              <a:t>g."Quantity</a:t>
            </a:r>
            <a:r>
              <a:rPr lang="en-US" sz="1700" dirty="0">
                <a:latin typeface="Arial" panose="020B0604020202020204" pitchFamily="34" charset="0"/>
                <a:cs typeface="Arial" panose="020B0604020202020204" pitchFamily="34" charset="0"/>
              </a:rPr>
              <a:t>" * CAST(REPLACE(TRIM(</a:t>
            </a:r>
            <a:r>
              <a:rPr lang="en-US" sz="1700" dirty="0" err="1">
                <a:latin typeface="Arial" panose="020B0604020202020204" pitchFamily="34" charset="0"/>
                <a:cs typeface="Arial" panose="020B0604020202020204" pitchFamily="34" charset="0"/>
              </a:rPr>
              <a:t>g."Unit</a:t>
            </a:r>
            <a:r>
              <a:rPr lang="en-US" sz="1700" dirty="0">
                <a:latin typeface="Arial" panose="020B0604020202020204" pitchFamily="34" charset="0"/>
                <a:cs typeface="Arial" panose="020B0604020202020204" pitchFamily="34" charset="0"/>
              </a:rPr>
              <a:t> Price USD"), ',', '') AS NUMERIC) * </a:t>
            </a:r>
            <a:r>
              <a:rPr lang="en-US" sz="1700" dirty="0" err="1">
                <a:latin typeface="Arial" panose="020B0604020202020204" pitchFamily="34" charset="0"/>
                <a:cs typeface="Arial" panose="020B0604020202020204" pitchFamily="34" charset="0"/>
              </a:rPr>
              <a:t>e."Exchange</a:t>
            </a:r>
            <a:r>
              <a:rPr lang="en-US" sz="1700" dirty="0">
                <a:latin typeface="Arial" panose="020B0604020202020204" pitchFamily="34" charset="0"/>
                <a:cs typeface="Arial" panose="020B0604020202020204" pitchFamily="34" charset="0"/>
              </a:rPr>
              <a:t>") AS "</a:t>
            </a:r>
            <a:r>
              <a:rPr lang="en-US" sz="1700" dirty="0" err="1">
                <a:latin typeface="Arial" panose="020B0604020202020204" pitchFamily="34" charset="0"/>
                <a:cs typeface="Arial" panose="020B0604020202020204" pitchFamily="34" charset="0"/>
              </a:rPr>
              <a:t>TotalSalesUSD</a:t>
            </a:r>
            <a:r>
              <a:rPr lang="en-US" sz="1700" dirty="0">
                <a:latin typeface="Arial" panose="020B0604020202020204" pitchFamily="34" charset="0"/>
                <a:cs typeface="Arial" panose="020B0604020202020204" pitchFamily="34" charset="0"/>
              </a:rPr>
              <a:t>"</a:t>
            </a:r>
          </a:p>
          <a:p>
            <a:pPr marL="0" indent="0">
              <a:buNone/>
            </a:pPr>
            <a:r>
              <a:rPr lang="en-US" sz="1700" dirty="0">
                <a:latin typeface="Arial" panose="020B0604020202020204" pitchFamily="34" charset="0"/>
                <a:cs typeface="Arial" panose="020B0604020202020204" pitchFamily="34" charset="0"/>
              </a:rPr>
              <a:t>FROM "global" g</a:t>
            </a:r>
          </a:p>
          <a:p>
            <a:pPr marL="0" indent="0">
              <a:buNone/>
            </a:pPr>
            <a:r>
              <a:rPr lang="en-US" sz="1700" dirty="0">
                <a:latin typeface="Arial" panose="020B0604020202020204" pitchFamily="34" charset="0"/>
                <a:cs typeface="Arial" panose="020B0604020202020204" pitchFamily="34" charset="0"/>
              </a:rPr>
              <a:t>JOIN "global1" e ON </a:t>
            </a:r>
            <a:r>
              <a:rPr lang="en-US" sz="1700" dirty="0" err="1">
                <a:latin typeface="Arial" panose="020B0604020202020204" pitchFamily="34" charset="0"/>
                <a:cs typeface="Arial" panose="020B0604020202020204" pitchFamily="34" charset="0"/>
              </a:rPr>
              <a:t>g."Currency</a:t>
            </a:r>
            <a:r>
              <a:rPr lang="en-US" sz="1700" dirty="0">
                <a:latin typeface="Arial" panose="020B0604020202020204" pitchFamily="34" charset="0"/>
                <a:cs typeface="Arial" panose="020B0604020202020204" pitchFamily="34" charset="0"/>
              </a:rPr>
              <a:t> Code" = </a:t>
            </a:r>
            <a:r>
              <a:rPr lang="en-US" sz="1700" dirty="0" err="1">
                <a:latin typeface="Arial" panose="020B0604020202020204" pitchFamily="34" charset="0"/>
                <a:cs typeface="Arial" panose="020B0604020202020204" pitchFamily="34" charset="0"/>
              </a:rPr>
              <a:t>e."Currency</a:t>
            </a:r>
            <a:r>
              <a:rPr lang="en-US" sz="1700" dirty="0">
                <a:latin typeface="Arial" panose="020B0604020202020204" pitchFamily="34" charset="0"/>
                <a:cs typeface="Arial" panose="020B0604020202020204" pitchFamily="34" charset="0"/>
              </a:rPr>
              <a:t> Code"</a:t>
            </a:r>
          </a:p>
          <a:p>
            <a:pPr marL="0" indent="0">
              <a:buNone/>
            </a:pPr>
            <a:r>
              <a:rPr lang="en-US" sz="1700" dirty="0">
                <a:latin typeface="Arial" panose="020B0604020202020204" pitchFamily="34" charset="0"/>
                <a:cs typeface="Arial" panose="020B0604020202020204" pitchFamily="34" charset="0"/>
              </a:rPr>
              <a:t>GROUP BY </a:t>
            </a:r>
            <a:r>
              <a:rPr lang="en-US" sz="1700" dirty="0" err="1">
                <a:latin typeface="Arial" panose="020B0604020202020204" pitchFamily="34" charset="0"/>
                <a:cs typeface="Arial" panose="020B0604020202020204" pitchFamily="34" charset="0"/>
              </a:rPr>
              <a:t>g."Currency</a:t>
            </a:r>
            <a:r>
              <a:rPr lang="en-US" sz="1700" dirty="0">
                <a:latin typeface="Arial" panose="020B0604020202020204" pitchFamily="34" charset="0"/>
                <a:cs typeface="Arial" panose="020B0604020202020204" pitchFamily="34" charset="0"/>
              </a:rPr>
              <a:t> Code"</a:t>
            </a:r>
          </a:p>
          <a:p>
            <a:pPr marL="0" indent="0">
              <a:buNone/>
            </a:pPr>
            <a:r>
              <a:rPr lang="en-US" sz="1700" dirty="0">
                <a:latin typeface="Arial" panose="020B0604020202020204" pitchFamily="34" charset="0"/>
                <a:cs typeface="Arial" panose="020B0604020202020204" pitchFamily="34" charset="0"/>
              </a:rPr>
              <a:t>ORDER BY "</a:t>
            </a:r>
            <a:r>
              <a:rPr lang="en-US" sz="1700" dirty="0" err="1">
                <a:latin typeface="Arial" panose="020B0604020202020204" pitchFamily="34" charset="0"/>
                <a:cs typeface="Arial" panose="020B0604020202020204" pitchFamily="34" charset="0"/>
              </a:rPr>
              <a:t>TotalSalesUSD</a:t>
            </a:r>
            <a:r>
              <a:rPr lang="en-US" sz="1700" dirty="0">
                <a:latin typeface="Arial" panose="020B0604020202020204" pitchFamily="34" charset="0"/>
                <a:cs typeface="Arial" panose="020B0604020202020204" pitchFamily="34" charset="0"/>
              </a:rPr>
              <a:t>" DESC</a:t>
            </a:r>
            <a:r>
              <a:rPr lang="en-US" sz="1700" dirty="0" smtClean="0">
                <a:latin typeface="Arial" panose="020B0604020202020204" pitchFamily="34" charset="0"/>
                <a:cs typeface="Arial" panose="020B0604020202020204" pitchFamily="34" charset="0"/>
              </a:rPr>
              <a:t>;</a:t>
            </a:r>
          </a:p>
          <a:p>
            <a:pPr marL="0" indent="0">
              <a:buNone/>
            </a:pPr>
            <a:r>
              <a:rPr lang="en-US" sz="1700" dirty="0" smtClean="0">
                <a:latin typeface="Arial" panose="020B0604020202020204" pitchFamily="34" charset="0"/>
                <a:cs typeface="Arial" panose="020B0604020202020204" pitchFamily="34" charset="0"/>
              </a:rPr>
              <a:t>(Multiplies </a:t>
            </a:r>
            <a:r>
              <a:rPr lang="en-US" sz="1700" dirty="0">
                <a:latin typeface="Arial" panose="020B0604020202020204" pitchFamily="34" charset="0"/>
                <a:cs typeface="Arial" panose="020B0604020202020204" pitchFamily="34" charset="0"/>
              </a:rPr>
              <a:t>the quantity by the unit price and the exchange rate for each currency and sums the result</a:t>
            </a:r>
            <a:r>
              <a:rPr lang="en-US" sz="1700" dirty="0" smtClean="0">
                <a:latin typeface="Arial" panose="020B0604020202020204" pitchFamily="34" charset="0"/>
                <a:cs typeface="Arial" panose="020B0604020202020204" pitchFamily="34" charset="0"/>
              </a:rPr>
              <a:t>.)</a:t>
            </a:r>
          </a:p>
          <a:p>
            <a:r>
              <a:rPr lang="en-US" sz="1700" b="1" dirty="0">
                <a:latin typeface="Arial" panose="020B0604020202020204" pitchFamily="34" charset="0"/>
                <a:cs typeface="Arial" panose="020B0604020202020204" pitchFamily="34" charset="0"/>
              </a:rPr>
              <a:t>What are the top-performing product categories by sales?</a:t>
            </a:r>
          </a:p>
          <a:p>
            <a:pPr marL="0" indent="0">
              <a:buNone/>
            </a:pPr>
            <a:r>
              <a:rPr lang="en-US" sz="1700" dirty="0">
                <a:latin typeface="Arial" panose="020B0604020202020204" pitchFamily="34" charset="0"/>
                <a:cs typeface="Arial" panose="020B0604020202020204" pitchFamily="34" charset="0"/>
              </a:rPr>
              <a:t>SELECT "Category", </a:t>
            </a:r>
          </a:p>
          <a:p>
            <a:pPr marL="0" indent="0">
              <a:buNone/>
            </a:pPr>
            <a:r>
              <a:rPr lang="en-US" sz="1700" dirty="0">
                <a:latin typeface="Arial" panose="020B0604020202020204" pitchFamily="34" charset="0"/>
                <a:cs typeface="Arial" panose="020B0604020202020204" pitchFamily="34" charset="0"/>
              </a:rPr>
              <a:t>SUM("Quantity" * CAST(REPLACE(TRIM("Unit Price USD"), ',', '') AS NUMERIC)) AS "</a:t>
            </a:r>
            <a:r>
              <a:rPr lang="en-US" sz="1700" dirty="0" err="1">
                <a:latin typeface="Arial" panose="020B0604020202020204" pitchFamily="34" charset="0"/>
                <a:cs typeface="Arial" panose="020B0604020202020204" pitchFamily="34" charset="0"/>
              </a:rPr>
              <a:t>TotalSales</a:t>
            </a:r>
            <a:r>
              <a:rPr lang="en-US" sz="1700" dirty="0">
                <a:latin typeface="Arial" panose="020B0604020202020204" pitchFamily="34" charset="0"/>
                <a:cs typeface="Arial" panose="020B0604020202020204" pitchFamily="34" charset="0"/>
              </a:rPr>
              <a:t>"</a:t>
            </a:r>
          </a:p>
          <a:p>
            <a:pPr marL="0" indent="0">
              <a:buNone/>
            </a:pPr>
            <a:r>
              <a:rPr lang="en-US" sz="1700" dirty="0">
                <a:latin typeface="Arial" panose="020B0604020202020204" pitchFamily="34" charset="0"/>
                <a:cs typeface="Arial" panose="020B0604020202020204" pitchFamily="34" charset="0"/>
              </a:rPr>
              <a:t>FROM "global"</a:t>
            </a:r>
          </a:p>
          <a:p>
            <a:pPr marL="0" indent="0">
              <a:buNone/>
            </a:pPr>
            <a:r>
              <a:rPr lang="en-US" sz="1700" dirty="0">
                <a:latin typeface="Arial" panose="020B0604020202020204" pitchFamily="34" charset="0"/>
                <a:cs typeface="Arial" panose="020B0604020202020204" pitchFamily="34" charset="0"/>
              </a:rPr>
              <a:t>GROUP BY "Category"</a:t>
            </a:r>
          </a:p>
          <a:p>
            <a:pPr marL="0" indent="0">
              <a:buNone/>
            </a:pPr>
            <a:r>
              <a:rPr lang="en-US" sz="1700" dirty="0">
                <a:latin typeface="Arial" panose="020B0604020202020204" pitchFamily="34" charset="0"/>
                <a:cs typeface="Arial" panose="020B0604020202020204" pitchFamily="34" charset="0"/>
              </a:rPr>
              <a:t>ORDER BY "</a:t>
            </a:r>
            <a:r>
              <a:rPr lang="en-US" sz="1700" dirty="0" err="1">
                <a:latin typeface="Arial" panose="020B0604020202020204" pitchFamily="34" charset="0"/>
                <a:cs typeface="Arial" panose="020B0604020202020204" pitchFamily="34" charset="0"/>
              </a:rPr>
              <a:t>TotalSales</a:t>
            </a:r>
            <a:r>
              <a:rPr lang="en-US" sz="1700" dirty="0">
                <a:latin typeface="Arial" panose="020B0604020202020204" pitchFamily="34" charset="0"/>
                <a:cs typeface="Arial" panose="020B0604020202020204" pitchFamily="34" charset="0"/>
              </a:rPr>
              <a:t>" DESC</a:t>
            </a:r>
            <a:r>
              <a:rPr lang="en-US" sz="1700" dirty="0" smtClean="0">
                <a:latin typeface="Arial" panose="020B0604020202020204" pitchFamily="34" charset="0"/>
                <a:cs typeface="Arial" panose="020B0604020202020204" pitchFamily="34" charset="0"/>
              </a:rPr>
              <a:t>;</a:t>
            </a:r>
          </a:p>
          <a:p>
            <a:pPr marL="0" indent="0">
              <a:buNone/>
            </a:pPr>
            <a:r>
              <a:rPr lang="en-US" sz="1600" dirty="0" smtClean="0">
                <a:latin typeface="Arial" panose="020B0604020202020204" pitchFamily="34" charset="0"/>
                <a:cs typeface="Arial" panose="020B0604020202020204" pitchFamily="34" charset="0"/>
              </a:rPr>
              <a:t>(Multiplies </a:t>
            </a:r>
            <a:r>
              <a:rPr lang="en-US" sz="1600" dirty="0">
                <a:latin typeface="Arial" panose="020B0604020202020204" pitchFamily="34" charset="0"/>
                <a:cs typeface="Arial" panose="020B0604020202020204" pitchFamily="34" charset="0"/>
              </a:rPr>
              <a:t>the quantity by the unit price for each category and sums the result</a:t>
            </a:r>
            <a:r>
              <a:rPr lang="en-US" sz="1600" dirty="0" smtClean="0">
                <a:latin typeface="Arial" panose="020B0604020202020204" pitchFamily="34" charset="0"/>
                <a:cs typeface="Arial" panose="020B0604020202020204" pitchFamily="34" charset="0"/>
              </a:rPr>
              <a:t>.)</a:t>
            </a:r>
            <a:endParaRPr lang="en-US" sz="1700" dirty="0" smtClean="0">
              <a:latin typeface="Arial" panose="020B060402020202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3539222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821" y="235889"/>
            <a:ext cx="8053198" cy="742121"/>
          </a:xfrm>
        </p:spPr>
        <p:txBody>
          <a:bodyPr/>
          <a:lstStyle/>
          <a:p>
            <a:r>
              <a:rPr lang="en-IN" dirty="0" smtClean="0"/>
              <a:t>Stores Analysis</a:t>
            </a:r>
            <a:endParaRPr lang="en-IN" dirty="0"/>
          </a:p>
        </p:txBody>
      </p:sp>
      <p:sp>
        <p:nvSpPr>
          <p:cNvPr id="3" name="Content Placeholder 2"/>
          <p:cNvSpPr>
            <a:spLocks noGrp="1"/>
          </p:cNvSpPr>
          <p:nvPr>
            <p:ph idx="1"/>
          </p:nvPr>
        </p:nvSpPr>
        <p:spPr>
          <a:xfrm>
            <a:off x="597821" y="1063308"/>
            <a:ext cx="8596668" cy="5639641"/>
          </a:xfrm>
        </p:spPr>
        <p:txBody>
          <a:bodyPr>
            <a:normAutofit lnSpcReduction="10000"/>
          </a:bodyPr>
          <a:lstStyle/>
          <a:p>
            <a:r>
              <a:rPr lang="en-US" sz="1600" b="1" dirty="0">
                <a:latin typeface="Arial" panose="020B0604020202020204" pitchFamily="34" charset="0"/>
                <a:cs typeface="Arial" panose="020B0604020202020204" pitchFamily="34" charset="0"/>
              </a:rPr>
              <a:t>Which regions generate the highest sales</a:t>
            </a:r>
            <a:r>
              <a:rPr lang="en-US" sz="1600" b="1" dirty="0" smtClean="0">
                <a:latin typeface="Arial" panose="020B0604020202020204" pitchFamily="34" charset="0"/>
                <a:cs typeface="Arial" panose="020B0604020202020204" pitchFamily="34" charset="0"/>
              </a:rPr>
              <a:t>?</a:t>
            </a:r>
          </a:p>
          <a:p>
            <a:pPr marL="0" indent="0">
              <a:buNone/>
            </a:pPr>
            <a:r>
              <a:rPr lang="en-US" sz="1600" dirty="0">
                <a:latin typeface="Arial" panose="020B0604020202020204" pitchFamily="34" charset="0"/>
                <a:cs typeface="Arial" panose="020B0604020202020204" pitchFamily="34" charset="0"/>
              </a:rPr>
              <a:t>SELECT "</a:t>
            </a:r>
            <a:r>
              <a:rPr lang="en-US" sz="1600" dirty="0" err="1">
                <a:latin typeface="Arial" panose="020B0604020202020204" pitchFamily="34" charset="0"/>
                <a:cs typeface="Arial" panose="020B0604020202020204" pitchFamily="34" charset="0"/>
              </a:rPr>
              <a:t>Country_x</a:t>
            </a:r>
            <a:r>
              <a:rPr lang="en-US" sz="1600" dirty="0">
                <a:latin typeface="Arial" panose="020B0604020202020204" pitchFamily="34" charset="0"/>
                <a:cs typeface="Arial" panose="020B0604020202020204" pitchFamily="34" charset="0"/>
              </a:rPr>
              <a:t>", </a:t>
            </a:r>
          </a:p>
          <a:p>
            <a:pPr marL="0" indent="0">
              <a:buNone/>
            </a:pPr>
            <a:r>
              <a:rPr lang="en-US" sz="1600" dirty="0">
                <a:latin typeface="Arial" panose="020B0604020202020204" pitchFamily="34" charset="0"/>
                <a:cs typeface="Arial" panose="020B0604020202020204" pitchFamily="34" charset="0"/>
              </a:rPr>
              <a:t>SUM("Quantity" * CAST(REPLACE(TRIM("Unit Price USD"), ',', '') AS NUMERIC)) AS "</a:t>
            </a:r>
            <a:r>
              <a:rPr lang="en-US" sz="1600" dirty="0" err="1">
                <a:latin typeface="Arial" panose="020B0604020202020204" pitchFamily="34" charset="0"/>
                <a:cs typeface="Arial" panose="020B0604020202020204" pitchFamily="34" charset="0"/>
              </a:rPr>
              <a:t>TotalSales</a:t>
            </a:r>
            <a:r>
              <a:rPr lang="en-US" sz="1600" dirty="0">
                <a:latin typeface="Arial" panose="020B0604020202020204" pitchFamily="34" charset="0"/>
                <a:cs typeface="Arial" panose="020B0604020202020204" pitchFamily="34" charset="0"/>
              </a:rPr>
              <a:t>"</a:t>
            </a:r>
          </a:p>
          <a:p>
            <a:pPr marL="0" indent="0">
              <a:buNone/>
            </a:pPr>
            <a:r>
              <a:rPr lang="en-US" sz="1600" dirty="0">
                <a:latin typeface="Arial" panose="020B0604020202020204" pitchFamily="34" charset="0"/>
                <a:cs typeface="Arial" panose="020B0604020202020204" pitchFamily="34" charset="0"/>
              </a:rPr>
              <a:t>FROM "global"</a:t>
            </a:r>
          </a:p>
          <a:p>
            <a:pPr marL="0" indent="0">
              <a:buNone/>
            </a:pPr>
            <a:r>
              <a:rPr lang="en-US" sz="1600" dirty="0">
                <a:latin typeface="Arial" panose="020B0604020202020204" pitchFamily="34" charset="0"/>
                <a:cs typeface="Arial" panose="020B0604020202020204" pitchFamily="34" charset="0"/>
              </a:rPr>
              <a:t>GROUP BY "</a:t>
            </a:r>
            <a:r>
              <a:rPr lang="en-US" sz="1600" dirty="0" err="1">
                <a:latin typeface="Arial" panose="020B0604020202020204" pitchFamily="34" charset="0"/>
                <a:cs typeface="Arial" panose="020B0604020202020204" pitchFamily="34" charset="0"/>
              </a:rPr>
              <a:t>Country_x</a:t>
            </a:r>
            <a:r>
              <a:rPr lang="en-US" sz="1600" dirty="0">
                <a:latin typeface="Arial" panose="020B0604020202020204" pitchFamily="34" charset="0"/>
                <a:cs typeface="Arial" panose="020B0604020202020204" pitchFamily="34" charset="0"/>
              </a:rPr>
              <a:t>"</a:t>
            </a:r>
          </a:p>
          <a:p>
            <a:pPr marL="0" indent="0">
              <a:buNone/>
            </a:pPr>
            <a:r>
              <a:rPr lang="en-US" sz="1600" dirty="0">
                <a:latin typeface="Arial" panose="020B0604020202020204" pitchFamily="34" charset="0"/>
                <a:cs typeface="Arial" panose="020B0604020202020204" pitchFamily="34" charset="0"/>
              </a:rPr>
              <a:t>ORDER BY "</a:t>
            </a:r>
            <a:r>
              <a:rPr lang="en-US" sz="1600" dirty="0" err="1">
                <a:latin typeface="Arial" panose="020B0604020202020204" pitchFamily="34" charset="0"/>
                <a:cs typeface="Arial" panose="020B0604020202020204" pitchFamily="34" charset="0"/>
              </a:rPr>
              <a:t>TotalSales</a:t>
            </a:r>
            <a:r>
              <a:rPr lang="en-US" sz="1600" dirty="0">
                <a:latin typeface="Arial" panose="020B0604020202020204" pitchFamily="34" charset="0"/>
                <a:cs typeface="Arial" panose="020B0604020202020204" pitchFamily="34" charset="0"/>
              </a:rPr>
              <a:t>" DESC</a:t>
            </a:r>
            <a:r>
              <a:rPr lang="en-US" sz="1600" dirty="0" smtClean="0">
                <a:latin typeface="Arial" panose="020B0604020202020204" pitchFamily="34" charset="0"/>
                <a:cs typeface="Arial" panose="020B0604020202020204" pitchFamily="34" charset="0"/>
              </a:rPr>
              <a:t>;</a:t>
            </a:r>
          </a:p>
          <a:p>
            <a:pPr marL="0" indent="0">
              <a:buNone/>
            </a:pPr>
            <a:r>
              <a:rPr lang="en-US" sz="1600" dirty="0" smtClean="0">
                <a:latin typeface="Arial" panose="020B0604020202020204" pitchFamily="34" charset="0"/>
                <a:cs typeface="Arial" panose="020B0604020202020204" pitchFamily="34" charset="0"/>
              </a:rPr>
              <a:t>(Multiplies </a:t>
            </a:r>
            <a:r>
              <a:rPr lang="en-US" sz="1600" dirty="0">
                <a:latin typeface="Arial" panose="020B0604020202020204" pitchFamily="34" charset="0"/>
                <a:cs typeface="Arial" panose="020B0604020202020204" pitchFamily="34" charset="0"/>
              </a:rPr>
              <a:t>the quantity by the unit price for each region and sums the result</a:t>
            </a:r>
            <a:r>
              <a:rPr lang="en-US" sz="1600" dirty="0" smtClean="0">
                <a:latin typeface="Arial" panose="020B0604020202020204" pitchFamily="34" charset="0"/>
                <a:cs typeface="Arial" panose="020B0604020202020204" pitchFamily="34" charset="0"/>
              </a:rPr>
              <a:t>.)</a:t>
            </a:r>
          </a:p>
          <a:p>
            <a:r>
              <a:rPr lang="en-US" sz="1600" b="1" dirty="0">
                <a:latin typeface="Arial" panose="020B0604020202020204" pitchFamily="34" charset="0"/>
                <a:cs typeface="Arial" panose="020B0604020202020204" pitchFamily="34" charset="0"/>
              </a:rPr>
              <a:t>How does store size (square meters) relate to sales</a:t>
            </a:r>
            <a:r>
              <a:rPr lang="en-US" sz="1600" b="1" dirty="0" smtClean="0">
                <a:latin typeface="Arial" panose="020B0604020202020204" pitchFamily="34" charset="0"/>
                <a:cs typeface="Arial" panose="020B0604020202020204" pitchFamily="34" charset="0"/>
              </a:rPr>
              <a:t>?</a:t>
            </a:r>
          </a:p>
          <a:p>
            <a:pPr marL="0" indent="0">
              <a:buNone/>
            </a:pPr>
            <a:r>
              <a:rPr lang="en-US" sz="1600" dirty="0">
                <a:latin typeface="Arial" panose="020B0604020202020204" pitchFamily="34" charset="0"/>
                <a:cs typeface="Arial" panose="020B0604020202020204" pitchFamily="34" charset="0"/>
              </a:rPr>
              <a:t>SELECT "</a:t>
            </a:r>
            <a:r>
              <a:rPr lang="en-US" sz="1600" dirty="0" err="1">
                <a:latin typeface="Arial" panose="020B0604020202020204" pitchFamily="34" charset="0"/>
                <a:cs typeface="Arial" panose="020B0604020202020204" pitchFamily="34" charset="0"/>
              </a:rPr>
              <a:t>StoreKey</a:t>
            </a:r>
            <a:r>
              <a:rPr lang="en-US" sz="1600" dirty="0">
                <a:latin typeface="Arial" panose="020B0604020202020204" pitchFamily="34" charset="0"/>
                <a:cs typeface="Arial" panose="020B0604020202020204" pitchFamily="34" charset="0"/>
              </a:rPr>
              <a:t>", "Square </a:t>
            </a:r>
            <a:r>
              <a:rPr lang="en-US" sz="1600" dirty="0" smtClean="0">
                <a:latin typeface="Arial" panose="020B0604020202020204" pitchFamily="34" charset="0"/>
                <a:cs typeface="Arial" panose="020B0604020202020204" pitchFamily="34" charset="0"/>
              </a:rPr>
              <a:t>Meters", </a:t>
            </a:r>
            <a:endParaRPr lang="en-US" sz="1600" dirty="0">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rPr>
              <a:t>SUM("Quantity" * CAST(REPLACE(TRIM("Unit Price USD"), ',', '') AS NUMERIC)) AS "</a:t>
            </a:r>
            <a:r>
              <a:rPr lang="en-US" sz="1600" dirty="0" err="1">
                <a:latin typeface="Arial" panose="020B0604020202020204" pitchFamily="34" charset="0"/>
                <a:cs typeface="Arial" panose="020B0604020202020204" pitchFamily="34" charset="0"/>
              </a:rPr>
              <a:t>TotalSales</a:t>
            </a:r>
            <a:r>
              <a:rPr lang="en-US" sz="1600" dirty="0">
                <a:latin typeface="Arial" panose="020B0604020202020204" pitchFamily="34" charset="0"/>
                <a:cs typeface="Arial" panose="020B0604020202020204" pitchFamily="34" charset="0"/>
              </a:rPr>
              <a:t>"</a:t>
            </a:r>
          </a:p>
          <a:p>
            <a:pPr marL="0" indent="0">
              <a:buNone/>
            </a:pPr>
            <a:r>
              <a:rPr lang="en-US" sz="1600" dirty="0">
                <a:latin typeface="Arial" panose="020B0604020202020204" pitchFamily="34" charset="0"/>
                <a:cs typeface="Arial" panose="020B0604020202020204" pitchFamily="34" charset="0"/>
              </a:rPr>
              <a:t>FROM "global"</a:t>
            </a:r>
          </a:p>
          <a:p>
            <a:pPr marL="0" indent="0">
              <a:buNone/>
            </a:pPr>
            <a:r>
              <a:rPr lang="en-US" sz="1600" dirty="0">
                <a:latin typeface="Arial" panose="020B0604020202020204" pitchFamily="34" charset="0"/>
                <a:cs typeface="Arial" panose="020B0604020202020204" pitchFamily="34" charset="0"/>
              </a:rPr>
              <a:t>GROUP BY "</a:t>
            </a:r>
            <a:r>
              <a:rPr lang="en-US" sz="1600" dirty="0" err="1">
                <a:latin typeface="Arial" panose="020B0604020202020204" pitchFamily="34" charset="0"/>
                <a:cs typeface="Arial" panose="020B0604020202020204" pitchFamily="34" charset="0"/>
              </a:rPr>
              <a:t>StoreKey</a:t>
            </a:r>
            <a:r>
              <a:rPr lang="en-US" sz="1600" dirty="0">
                <a:latin typeface="Arial" panose="020B0604020202020204" pitchFamily="34" charset="0"/>
                <a:cs typeface="Arial" panose="020B0604020202020204" pitchFamily="34" charset="0"/>
              </a:rPr>
              <a:t>", "Square </a:t>
            </a:r>
            <a:r>
              <a:rPr lang="en-US" sz="1600" dirty="0" smtClean="0">
                <a:latin typeface="Arial" panose="020B0604020202020204" pitchFamily="34" charset="0"/>
                <a:cs typeface="Arial" panose="020B0604020202020204" pitchFamily="34" charset="0"/>
              </a:rPr>
              <a:t>Meters"</a:t>
            </a:r>
            <a:endParaRPr lang="en-US" sz="1600" dirty="0">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rPr>
              <a:t>ORDER </a:t>
            </a:r>
            <a:r>
              <a:rPr lang="en-US" sz="1600" dirty="0" smtClean="0">
                <a:latin typeface="Arial" panose="020B0604020202020204" pitchFamily="34" charset="0"/>
                <a:cs typeface="Arial" panose="020B0604020202020204" pitchFamily="34" charset="0"/>
              </a:rPr>
              <a:t>BY </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TotalSales</a:t>
            </a:r>
            <a:r>
              <a:rPr lang="en-US" sz="1600" dirty="0">
                <a:latin typeface="Arial" panose="020B0604020202020204" pitchFamily="34" charset="0"/>
                <a:cs typeface="Arial" panose="020B0604020202020204" pitchFamily="34" charset="0"/>
              </a:rPr>
              <a:t>" DESC</a:t>
            </a:r>
            <a:r>
              <a:rPr lang="en-US" sz="1600" dirty="0" smtClean="0">
                <a:latin typeface="Arial" panose="020B0604020202020204" pitchFamily="34" charset="0"/>
                <a:cs typeface="Arial" panose="020B0604020202020204" pitchFamily="34" charset="0"/>
              </a:rPr>
              <a:t>;</a:t>
            </a:r>
          </a:p>
          <a:p>
            <a:pPr marL="0" indent="0">
              <a:buNone/>
            </a:pPr>
            <a:r>
              <a:rPr lang="en-US" sz="1600" dirty="0" smtClean="0">
                <a:latin typeface="Arial" panose="020B0604020202020204" pitchFamily="34" charset="0"/>
                <a:cs typeface="Arial" panose="020B0604020202020204" pitchFamily="34" charset="0"/>
              </a:rPr>
              <a:t>(Multiplies </a:t>
            </a:r>
            <a:r>
              <a:rPr lang="en-US" sz="1600" dirty="0">
                <a:latin typeface="Arial" panose="020B0604020202020204" pitchFamily="34" charset="0"/>
                <a:cs typeface="Arial" panose="020B0604020202020204" pitchFamily="34" charset="0"/>
              </a:rPr>
              <a:t>the quantity by the unit price for each store, grouped by store key and square meter, and sums the result</a:t>
            </a:r>
            <a:r>
              <a:rPr lang="en-US"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7370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Through our analysis, we gained valuable insights into customer demographics, purchasing patterns, product performance, and store sales. The visualizations in Power BI allowed us to identify key trends and make data-driven decisions. Overall, this project demonstrated the importance of integrating and analyzing data from multiple sources to provide comprehensive business intelligence.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2735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US" b="1" dirty="0" smtClean="0">
                <a:latin typeface="Arial" panose="020B0604020202020204" pitchFamily="34" charset="0"/>
                <a:cs typeface="Arial" panose="020B0604020202020204" pitchFamily="34" charset="0"/>
              </a:rPr>
              <a:t>Overview: </a:t>
            </a:r>
            <a:r>
              <a:rPr lang="en-US" dirty="0" smtClean="0">
                <a:latin typeface="Arial" panose="020B0604020202020204" pitchFamily="34" charset="0"/>
                <a:cs typeface="Arial" panose="020B0604020202020204" pitchFamily="34" charset="0"/>
              </a:rPr>
              <a:t>In </a:t>
            </a:r>
            <a:r>
              <a:rPr lang="en-US" dirty="0">
                <a:latin typeface="Arial" panose="020B0604020202020204" pitchFamily="34" charset="0"/>
                <a:cs typeface="Arial" panose="020B0604020202020204" pitchFamily="34" charset="0"/>
              </a:rPr>
              <a:t>this project, we aimed to analyze and visualize customer, sales, product, and store data using Power BI. We integrated two primary datasets: one containing customer, sales, and product </a:t>
            </a:r>
            <a:r>
              <a:rPr lang="en-US" dirty="0" smtClean="0">
                <a:latin typeface="Arial" panose="020B0604020202020204" pitchFamily="34" charset="0"/>
                <a:cs typeface="Arial" panose="020B0604020202020204" pitchFamily="34" charset="0"/>
              </a:rPr>
              <a:t>information </a:t>
            </a:r>
            <a:r>
              <a:rPr lang="en-US" dirty="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global’ table) </a:t>
            </a:r>
            <a:r>
              <a:rPr lang="en-US" dirty="0">
                <a:latin typeface="Arial" panose="020B0604020202020204" pitchFamily="34" charset="0"/>
                <a:cs typeface="Arial" panose="020B0604020202020204" pitchFamily="34" charset="0"/>
              </a:rPr>
              <a:t>and another with exchange rate data(‘global1’table) Our approach involved cleaning and preparing the data, creating and executing SQL queries to extract insights, and developing interactive visualizations in Power BI</a:t>
            </a:r>
            <a:r>
              <a:rPr lang="en-US" dirty="0" smtClean="0">
                <a:latin typeface="Arial" panose="020B0604020202020204" pitchFamily="34" charset="0"/>
                <a:cs typeface="Arial" panose="020B0604020202020204" pitchFamily="34" charset="0"/>
              </a:rPr>
              <a:t>.</a:t>
            </a:r>
          </a:p>
          <a:p>
            <a:pPr marL="0" indent="0">
              <a:buNone/>
            </a:pPr>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Objective:</a:t>
            </a:r>
            <a:r>
              <a:rPr lang="en-US" dirty="0">
                <a:latin typeface="Arial" panose="020B0604020202020204" pitchFamily="34" charset="0"/>
                <a:cs typeface="Arial" panose="020B0604020202020204" pitchFamily="34" charset="0"/>
              </a:rPr>
              <a:t> To analyze customer demographics, purchasing patterns, sales performance, product popularity, and store performance using SQL and Power BI.</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3503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Source</a:t>
            </a:r>
            <a:endParaRPr lang="en-IN" dirty="0"/>
          </a:p>
        </p:txBody>
      </p:sp>
      <p:sp>
        <p:nvSpPr>
          <p:cNvPr id="3" name="Content Placeholder 2"/>
          <p:cNvSpPr>
            <a:spLocks noGrp="1"/>
          </p:cNvSpPr>
          <p:nvPr>
            <p:ph idx="1"/>
          </p:nvPr>
        </p:nvSpPr>
        <p:spPr/>
        <p:txBody>
          <a:bodyPr/>
          <a:lstStyle/>
          <a:p>
            <a:r>
              <a:rPr lang="en-US" b="1" dirty="0">
                <a:latin typeface="Arial" panose="020B0604020202020204" pitchFamily="34" charset="0"/>
                <a:cs typeface="Arial" panose="020B0604020202020204" pitchFamily="34" charset="0"/>
              </a:rPr>
              <a:t>Global </a:t>
            </a:r>
            <a:r>
              <a:rPr lang="en-US" b="1" dirty="0" smtClean="0">
                <a:latin typeface="Arial" panose="020B0604020202020204" pitchFamily="34" charset="0"/>
                <a:cs typeface="Arial" panose="020B0604020202020204" pitchFamily="34" charset="0"/>
              </a:rPr>
              <a:t>Table</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Contains customer, sales, product, and store information</a:t>
            </a:r>
            <a:r>
              <a:rPr lang="en-US"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Global1 Table</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Contains currency exchange rate data.</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6168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panose="020B0604020202020204" pitchFamily="34" charset="0"/>
                <a:cs typeface="Arial" panose="020B0604020202020204" pitchFamily="34" charset="0"/>
              </a:rPr>
              <a:t>Data Preparation</a:t>
            </a:r>
          </a:p>
        </p:txBody>
      </p:sp>
      <p:sp>
        <p:nvSpPr>
          <p:cNvPr id="3" name="Content Placeholder 2"/>
          <p:cNvSpPr>
            <a:spLocks noGrp="1"/>
          </p:cNvSpPr>
          <p:nvPr>
            <p:ph idx="1"/>
          </p:nvPr>
        </p:nvSpPr>
        <p:spPr/>
        <p:txBody>
          <a:bodyPr/>
          <a:lstStyle/>
          <a:p>
            <a:r>
              <a:rPr lang="en-US" b="1" dirty="0">
                <a:latin typeface="Arial" panose="020B0604020202020204" pitchFamily="34" charset="0"/>
                <a:cs typeface="Arial" panose="020B0604020202020204" pitchFamily="34" charset="0"/>
              </a:rPr>
              <a:t>Data Cleaning:</a:t>
            </a:r>
            <a:r>
              <a:rPr lang="en-US" dirty="0">
                <a:latin typeface="Arial" panose="020B0604020202020204" pitchFamily="34" charset="0"/>
                <a:cs typeface="Arial" panose="020B0604020202020204" pitchFamily="34" charset="0"/>
              </a:rPr>
              <a:t> Handled missing values, corrected data types, and merged datasets where </a:t>
            </a:r>
            <a:r>
              <a:rPr lang="en-US" dirty="0" smtClean="0">
                <a:latin typeface="Arial" panose="020B0604020202020204" pitchFamily="34" charset="0"/>
                <a:cs typeface="Arial" panose="020B0604020202020204" pitchFamily="34" charset="0"/>
              </a:rPr>
              <a:t>necessary.</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Tools Used:</a:t>
            </a:r>
            <a:r>
              <a:rPr lang="en-US" dirty="0">
                <a:latin typeface="Arial" panose="020B0604020202020204" pitchFamily="34" charset="0"/>
                <a:cs typeface="Arial" panose="020B0604020202020204" pitchFamily="34" charset="0"/>
              </a:rPr>
              <a:t> PostgreSQL for database management, Power BI for visualization.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7297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283786" cy="956807"/>
          </a:xfrm>
        </p:spPr>
        <p:txBody>
          <a:bodyPr/>
          <a:lstStyle/>
          <a:p>
            <a:r>
              <a:rPr lang="en-IN" dirty="0">
                <a:latin typeface="Arial" panose="020B0604020202020204" pitchFamily="34" charset="0"/>
                <a:cs typeface="Arial" panose="020B0604020202020204" pitchFamily="34" charset="0"/>
              </a:rPr>
              <a:t>Analysis Overview</a:t>
            </a:r>
          </a:p>
        </p:txBody>
      </p:sp>
      <p:sp>
        <p:nvSpPr>
          <p:cNvPr id="3" name="Content Placeholder 2"/>
          <p:cNvSpPr>
            <a:spLocks noGrp="1"/>
          </p:cNvSpPr>
          <p:nvPr>
            <p:ph idx="1"/>
          </p:nvPr>
        </p:nvSpPr>
        <p:spPr>
          <a:xfrm>
            <a:off x="677334" y="1566407"/>
            <a:ext cx="8596668" cy="4635610"/>
          </a:xfrm>
        </p:spPr>
        <p:txBody>
          <a:bodyPr/>
          <a:lstStyle/>
          <a:p>
            <a:r>
              <a:rPr lang="en-US" b="1" dirty="0">
                <a:latin typeface="Arial" panose="020B0604020202020204" pitchFamily="34" charset="0"/>
                <a:cs typeface="Arial" panose="020B0604020202020204" pitchFamily="34" charset="0"/>
              </a:rPr>
              <a:t>Customer </a:t>
            </a:r>
            <a:r>
              <a:rPr lang="en-US" b="1" dirty="0">
                <a:latin typeface="Arial" panose="020B0604020202020204" pitchFamily="34" charset="0"/>
                <a:cs typeface="Arial" panose="020B0604020202020204" pitchFamily="34" charset="0"/>
              </a:rPr>
              <a:t>Analysis</a:t>
            </a:r>
            <a:r>
              <a:rPr lang="en-US" b="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Understand </a:t>
            </a:r>
            <a:r>
              <a:rPr lang="en-US" dirty="0">
                <a:latin typeface="Arial" panose="020B0604020202020204" pitchFamily="34" charset="0"/>
                <a:cs typeface="Arial" panose="020B0604020202020204" pitchFamily="34" charset="0"/>
              </a:rPr>
              <a:t>the customer base by analyzing demographic distributions and purchase patterns</a:t>
            </a:r>
            <a:r>
              <a:rPr lang="en-US" dirty="0" smtClean="0">
                <a:latin typeface="Arial" panose="020B0604020202020204" pitchFamily="34" charset="0"/>
                <a:cs typeface="Arial" panose="020B0604020202020204" pitchFamily="34" charset="0"/>
              </a:rPr>
              <a:t>.</a:t>
            </a:r>
          </a:p>
          <a:p>
            <a:pPr marL="0" indent="0">
              <a:buNone/>
            </a:pPr>
            <a:endParaRPr lang="en-US" dirty="0" smtClean="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Product </a:t>
            </a:r>
            <a:r>
              <a:rPr lang="en-US" b="1" dirty="0">
                <a:latin typeface="Arial" panose="020B0604020202020204" pitchFamily="34" charset="0"/>
                <a:cs typeface="Arial" panose="020B0604020202020204" pitchFamily="34" charset="0"/>
              </a:rPr>
              <a:t>Analysis</a:t>
            </a:r>
            <a:r>
              <a:rPr lang="en-US" b="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Evaluate </a:t>
            </a:r>
            <a:r>
              <a:rPr lang="en-US" dirty="0">
                <a:latin typeface="Arial" panose="020B0604020202020204" pitchFamily="34" charset="0"/>
                <a:cs typeface="Arial" panose="020B0604020202020204" pitchFamily="34" charset="0"/>
              </a:rPr>
              <a:t>product performance in terms of popularity and </a:t>
            </a:r>
            <a:r>
              <a:rPr lang="en-US" dirty="0" smtClean="0">
                <a:latin typeface="Arial" panose="020B0604020202020204" pitchFamily="34" charset="0"/>
                <a:cs typeface="Arial" panose="020B0604020202020204" pitchFamily="34" charset="0"/>
              </a:rPr>
              <a:t>profitability.</a:t>
            </a:r>
          </a:p>
          <a:p>
            <a:pPr marL="0" indent="0">
              <a:buNone/>
            </a:pPr>
            <a:endParaRPr lang="en-US" dirty="0" smtClean="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Sales Analysis: </a:t>
            </a:r>
            <a:r>
              <a:rPr lang="en-US" dirty="0">
                <a:latin typeface="Arial" panose="020B0604020202020204" pitchFamily="34" charset="0"/>
                <a:cs typeface="Arial" panose="020B0604020202020204" pitchFamily="34" charset="0"/>
              </a:rPr>
              <a:t>Track sales performance over time and across different dimensions such as product, store, and currency</a:t>
            </a:r>
            <a:r>
              <a:rPr lang="en-US" dirty="0" smtClean="0">
                <a:latin typeface="Arial" panose="020B0604020202020204" pitchFamily="34" charset="0"/>
                <a:cs typeface="Arial" panose="020B0604020202020204" pitchFamily="34" charset="0"/>
              </a:rPr>
              <a:t>.</a:t>
            </a:r>
          </a:p>
          <a:p>
            <a:pPr marL="0" indent="0">
              <a:buNone/>
            </a:pPr>
            <a:endParaRPr lang="en-US" dirty="0" smtClean="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Store </a:t>
            </a:r>
            <a:r>
              <a:rPr lang="en-IN" b="1" dirty="0" smtClean="0">
                <a:latin typeface="Arial" panose="020B0604020202020204" pitchFamily="34" charset="0"/>
                <a:cs typeface="Arial" panose="020B0604020202020204" pitchFamily="34" charset="0"/>
              </a:rPr>
              <a:t>Analysis</a:t>
            </a:r>
            <a:r>
              <a:rPr lang="en-IN"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Assess </a:t>
            </a:r>
            <a:r>
              <a:rPr lang="en-US" dirty="0">
                <a:latin typeface="Arial" panose="020B0604020202020204" pitchFamily="34" charset="0"/>
                <a:cs typeface="Arial" panose="020B0604020202020204" pitchFamily="34" charset="0"/>
              </a:rPr>
              <a:t>store performance based on sales and geographical location.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9516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086" y="124571"/>
            <a:ext cx="7305776" cy="622851"/>
          </a:xfrm>
        </p:spPr>
        <p:txBody>
          <a:bodyPr>
            <a:normAutofit fontScale="90000"/>
          </a:bodyPr>
          <a:lstStyle/>
          <a:p>
            <a:r>
              <a:rPr lang="en-IN" dirty="0">
                <a:latin typeface="Arial" panose="020B0604020202020204" pitchFamily="34" charset="0"/>
                <a:cs typeface="Arial" panose="020B0604020202020204" pitchFamily="34" charset="0"/>
              </a:rPr>
              <a:t>Customer Analysis</a:t>
            </a:r>
          </a:p>
        </p:txBody>
      </p:sp>
      <p:sp>
        <p:nvSpPr>
          <p:cNvPr id="3" name="Content Placeholder 2"/>
          <p:cNvSpPr>
            <a:spLocks noGrp="1"/>
          </p:cNvSpPr>
          <p:nvPr>
            <p:ph idx="1"/>
          </p:nvPr>
        </p:nvSpPr>
        <p:spPr>
          <a:xfrm>
            <a:off x="391086" y="747422"/>
            <a:ext cx="8596668" cy="6110578"/>
          </a:xfrm>
        </p:spPr>
        <p:txBody>
          <a:bodyPr>
            <a:normAutofit fontScale="92500" lnSpcReduction="10000"/>
          </a:bodyPr>
          <a:lstStyle/>
          <a:p>
            <a:r>
              <a:rPr lang="en-US" sz="1600" b="1" dirty="0" smtClean="0">
                <a:latin typeface="Arial" panose="020B0604020202020204" pitchFamily="34" charset="0"/>
                <a:cs typeface="Arial" panose="020B0604020202020204" pitchFamily="34" charset="0"/>
              </a:rPr>
              <a:t>How </a:t>
            </a:r>
            <a:r>
              <a:rPr lang="en-US" sz="1600" b="1" dirty="0">
                <a:latin typeface="Arial" panose="020B0604020202020204" pitchFamily="34" charset="0"/>
                <a:cs typeface="Arial" panose="020B0604020202020204" pitchFamily="34" charset="0"/>
              </a:rPr>
              <a:t>many customers are there in each city</a:t>
            </a:r>
            <a:r>
              <a:rPr lang="en-US" sz="1600" b="1" dirty="0" smtClean="0">
                <a:latin typeface="Arial" panose="020B0604020202020204" pitchFamily="34" charset="0"/>
                <a:cs typeface="Arial" panose="020B0604020202020204" pitchFamily="34" charset="0"/>
              </a:rPr>
              <a:t>?</a:t>
            </a:r>
          </a:p>
          <a:p>
            <a:pPr marL="0" indent="0">
              <a:buNone/>
            </a:pPr>
            <a:r>
              <a:rPr lang="en-US" sz="1600" dirty="0">
                <a:latin typeface="Arial" panose="020B0604020202020204" pitchFamily="34" charset="0"/>
                <a:cs typeface="Arial" panose="020B0604020202020204" pitchFamily="34" charset="0"/>
              </a:rPr>
              <a:t>SELECT "City", COUNT("</a:t>
            </a:r>
            <a:r>
              <a:rPr lang="en-US" sz="1600" dirty="0" err="1">
                <a:latin typeface="Arial" panose="020B0604020202020204" pitchFamily="34" charset="0"/>
                <a:cs typeface="Arial" panose="020B0604020202020204" pitchFamily="34" charset="0"/>
              </a:rPr>
              <a:t>CustomerKey</a:t>
            </a:r>
            <a:r>
              <a:rPr lang="en-US" sz="1600" dirty="0">
                <a:latin typeface="Arial" panose="020B0604020202020204" pitchFamily="34" charset="0"/>
                <a:cs typeface="Arial" panose="020B0604020202020204" pitchFamily="34" charset="0"/>
              </a:rPr>
              <a:t>") AS "</a:t>
            </a:r>
            <a:r>
              <a:rPr lang="en-US" sz="1600" dirty="0" err="1">
                <a:latin typeface="Arial" panose="020B0604020202020204" pitchFamily="34" charset="0"/>
                <a:cs typeface="Arial" panose="020B0604020202020204" pitchFamily="34" charset="0"/>
              </a:rPr>
              <a:t>CustomerCount</a:t>
            </a:r>
            <a:r>
              <a:rPr lang="en-US" sz="1600" dirty="0">
                <a:latin typeface="Arial" panose="020B0604020202020204" pitchFamily="34" charset="0"/>
                <a:cs typeface="Arial" panose="020B0604020202020204" pitchFamily="34" charset="0"/>
              </a:rPr>
              <a:t>"</a:t>
            </a:r>
          </a:p>
          <a:p>
            <a:pPr marL="0" indent="0">
              <a:buNone/>
            </a:pPr>
            <a:r>
              <a:rPr lang="en-US" sz="1600" dirty="0">
                <a:latin typeface="Arial" panose="020B0604020202020204" pitchFamily="34" charset="0"/>
                <a:cs typeface="Arial" panose="020B0604020202020204" pitchFamily="34" charset="0"/>
              </a:rPr>
              <a:t>FROM "global"</a:t>
            </a:r>
          </a:p>
          <a:p>
            <a:pPr marL="0" indent="0">
              <a:buNone/>
            </a:pPr>
            <a:r>
              <a:rPr lang="en-US" sz="1600" dirty="0">
                <a:latin typeface="Arial" panose="020B0604020202020204" pitchFamily="34" charset="0"/>
                <a:cs typeface="Arial" panose="020B0604020202020204" pitchFamily="34" charset="0"/>
              </a:rPr>
              <a:t>GROUP BY "City"</a:t>
            </a:r>
          </a:p>
          <a:p>
            <a:pPr marL="0" indent="0">
              <a:buNone/>
            </a:pPr>
            <a:r>
              <a:rPr lang="en-US" sz="1600" dirty="0">
                <a:latin typeface="Arial" panose="020B0604020202020204" pitchFamily="34" charset="0"/>
                <a:cs typeface="Arial" panose="020B0604020202020204" pitchFamily="34" charset="0"/>
              </a:rPr>
              <a:t>ORDER BY "</a:t>
            </a:r>
            <a:r>
              <a:rPr lang="en-US" sz="1600" dirty="0" err="1">
                <a:latin typeface="Arial" panose="020B0604020202020204" pitchFamily="34" charset="0"/>
                <a:cs typeface="Arial" panose="020B0604020202020204" pitchFamily="34" charset="0"/>
              </a:rPr>
              <a:t>CustomerCount</a:t>
            </a:r>
            <a:r>
              <a:rPr lang="en-US" sz="1600" dirty="0">
                <a:latin typeface="Arial" panose="020B0604020202020204" pitchFamily="34" charset="0"/>
                <a:cs typeface="Arial" panose="020B0604020202020204" pitchFamily="34" charset="0"/>
              </a:rPr>
              <a:t>" DESC</a:t>
            </a:r>
            <a:r>
              <a:rPr lang="en-US" sz="1600" dirty="0" smtClean="0">
                <a:latin typeface="Arial" panose="020B0604020202020204" pitchFamily="34" charset="0"/>
                <a:cs typeface="Arial" panose="020B0604020202020204" pitchFamily="34" charset="0"/>
              </a:rPr>
              <a:t>;</a:t>
            </a:r>
          </a:p>
          <a:p>
            <a:pPr marL="0" indent="0">
              <a:buNone/>
            </a:pPr>
            <a:r>
              <a:rPr lang="en-US" sz="1600" dirty="0">
                <a:latin typeface="Arial" panose="020B0604020202020204" pitchFamily="34" charset="0"/>
                <a:cs typeface="Arial" panose="020B0604020202020204" pitchFamily="34" charset="0"/>
              </a:rPr>
              <a:t>(</a:t>
            </a:r>
            <a:r>
              <a:rPr lang="en-US" sz="1600" dirty="0" smtClean="0">
                <a:latin typeface="Arial" panose="020B0604020202020204" pitchFamily="34" charset="0"/>
                <a:cs typeface="Arial" panose="020B0604020202020204" pitchFamily="34" charset="0"/>
              </a:rPr>
              <a:t>Counts </a:t>
            </a:r>
            <a:r>
              <a:rPr lang="en-US" sz="1600" dirty="0">
                <a:latin typeface="Arial" panose="020B0604020202020204" pitchFamily="34" charset="0"/>
                <a:cs typeface="Arial" panose="020B0604020202020204" pitchFamily="34" charset="0"/>
              </a:rPr>
              <a:t>the number of unique customers (‘</a:t>
            </a:r>
            <a:r>
              <a:rPr lang="en-US" sz="1600" dirty="0" err="1">
                <a:latin typeface="Arial" panose="020B0604020202020204" pitchFamily="34" charset="0"/>
                <a:cs typeface="Arial" panose="020B0604020202020204" pitchFamily="34" charset="0"/>
              </a:rPr>
              <a:t>CustomerKey</a:t>
            </a:r>
            <a:r>
              <a:rPr lang="en-US" sz="1600" dirty="0">
                <a:latin typeface="Arial" panose="020B0604020202020204" pitchFamily="34" charset="0"/>
                <a:cs typeface="Arial" panose="020B0604020202020204" pitchFamily="34" charset="0"/>
              </a:rPr>
              <a:t>’) in each city and orders the result in descending order based on the number of customers</a:t>
            </a:r>
            <a:r>
              <a:rPr lang="en-US" sz="1600" dirty="0" smtClean="0">
                <a:latin typeface="Arial" panose="020B0604020202020204" pitchFamily="34" charset="0"/>
                <a:cs typeface="Arial" panose="020B0604020202020204" pitchFamily="34" charset="0"/>
              </a:rPr>
              <a:t>.)</a:t>
            </a:r>
            <a:endParaRPr lang="en-US" sz="1600" dirty="0" smtClean="0">
              <a:latin typeface="Arial" panose="020B0604020202020204" pitchFamily="34" charset="0"/>
              <a:cs typeface="Arial" panose="020B0604020202020204" pitchFamily="34" charset="0"/>
            </a:endParaRPr>
          </a:p>
          <a:p>
            <a:r>
              <a:rPr lang="en-US" sz="1600" b="1" dirty="0" smtClean="0">
                <a:latin typeface="Arial" panose="020B0604020202020204" pitchFamily="34" charset="0"/>
                <a:cs typeface="Arial" panose="020B0604020202020204" pitchFamily="34" charset="0"/>
              </a:rPr>
              <a:t>What </a:t>
            </a:r>
            <a:r>
              <a:rPr lang="en-US" sz="1600" b="1" dirty="0">
                <a:latin typeface="Arial" panose="020B0604020202020204" pitchFamily="34" charset="0"/>
                <a:cs typeface="Arial" panose="020B0604020202020204" pitchFamily="34" charset="0"/>
              </a:rPr>
              <a:t>is the gender distribution of customers</a:t>
            </a:r>
            <a:r>
              <a:rPr lang="en-US" sz="1600" b="1" dirty="0" smtClean="0">
                <a:latin typeface="Arial" panose="020B0604020202020204" pitchFamily="34" charset="0"/>
                <a:cs typeface="Arial" panose="020B0604020202020204" pitchFamily="34" charset="0"/>
              </a:rPr>
              <a:t>?</a:t>
            </a:r>
          </a:p>
          <a:p>
            <a:pPr marL="0" indent="0">
              <a:buNone/>
            </a:pPr>
            <a:r>
              <a:rPr lang="en-US" sz="1600" dirty="0">
                <a:latin typeface="Arial" panose="020B0604020202020204" pitchFamily="34" charset="0"/>
                <a:cs typeface="Arial" panose="020B0604020202020204" pitchFamily="34" charset="0"/>
              </a:rPr>
              <a:t>SELECT "Gender", COUNT("</a:t>
            </a:r>
            <a:r>
              <a:rPr lang="en-US" sz="1600" dirty="0" err="1">
                <a:latin typeface="Arial" panose="020B0604020202020204" pitchFamily="34" charset="0"/>
                <a:cs typeface="Arial" panose="020B0604020202020204" pitchFamily="34" charset="0"/>
              </a:rPr>
              <a:t>CustomerKey</a:t>
            </a:r>
            <a:r>
              <a:rPr lang="en-US" sz="1600" dirty="0">
                <a:latin typeface="Arial" panose="020B0604020202020204" pitchFamily="34" charset="0"/>
                <a:cs typeface="Arial" panose="020B0604020202020204" pitchFamily="34" charset="0"/>
              </a:rPr>
              <a:t>") AS "</a:t>
            </a:r>
            <a:r>
              <a:rPr lang="en-US" sz="1600" dirty="0" err="1">
                <a:latin typeface="Arial" panose="020B0604020202020204" pitchFamily="34" charset="0"/>
                <a:cs typeface="Arial" panose="020B0604020202020204" pitchFamily="34" charset="0"/>
              </a:rPr>
              <a:t>CustomerCount</a:t>
            </a:r>
            <a:r>
              <a:rPr lang="en-US" sz="1600" dirty="0">
                <a:latin typeface="Arial" panose="020B0604020202020204" pitchFamily="34" charset="0"/>
                <a:cs typeface="Arial" panose="020B0604020202020204" pitchFamily="34" charset="0"/>
              </a:rPr>
              <a:t>"</a:t>
            </a:r>
          </a:p>
          <a:p>
            <a:pPr marL="0" indent="0">
              <a:buNone/>
            </a:pPr>
            <a:r>
              <a:rPr lang="en-US" sz="1600" dirty="0">
                <a:latin typeface="Arial" panose="020B0604020202020204" pitchFamily="34" charset="0"/>
                <a:cs typeface="Arial" panose="020B0604020202020204" pitchFamily="34" charset="0"/>
              </a:rPr>
              <a:t>FROM "global"</a:t>
            </a:r>
          </a:p>
          <a:p>
            <a:pPr marL="0" indent="0">
              <a:buNone/>
            </a:pPr>
            <a:r>
              <a:rPr lang="en-US" sz="1600" dirty="0">
                <a:latin typeface="Arial" panose="020B0604020202020204" pitchFamily="34" charset="0"/>
                <a:cs typeface="Arial" panose="020B0604020202020204" pitchFamily="34" charset="0"/>
              </a:rPr>
              <a:t>GROUP BY "Gender</a:t>
            </a:r>
            <a:r>
              <a:rPr lang="en-US" sz="1600" dirty="0" smtClean="0">
                <a:latin typeface="Arial" panose="020B0604020202020204" pitchFamily="34" charset="0"/>
                <a:cs typeface="Arial" panose="020B0604020202020204" pitchFamily="34" charset="0"/>
              </a:rPr>
              <a:t>";</a:t>
            </a:r>
          </a:p>
          <a:p>
            <a:pPr marL="0" indent="0">
              <a:buNone/>
            </a:pPr>
            <a:r>
              <a:rPr lang="en-US" sz="1600" dirty="0" smtClean="0">
                <a:latin typeface="Arial" panose="020B0604020202020204" pitchFamily="34" charset="0"/>
                <a:cs typeface="Arial" panose="020B0604020202020204" pitchFamily="34" charset="0"/>
              </a:rPr>
              <a:t>(Counts </a:t>
            </a:r>
            <a:r>
              <a:rPr lang="en-US" sz="1600" dirty="0">
                <a:latin typeface="Arial" panose="020B0604020202020204" pitchFamily="34" charset="0"/>
                <a:cs typeface="Arial" panose="020B0604020202020204" pitchFamily="34" charset="0"/>
              </a:rPr>
              <a:t>the number of unique customers for each gender</a:t>
            </a:r>
            <a:r>
              <a:rPr lang="en-US" sz="1600" dirty="0" smtClean="0">
                <a:latin typeface="Arial" panose="020B0604020202020204" pitchFamily="34" charset="0"/>
                <a:cs typeface="Arial" panose="020B0604020202020204" pitchFamily="34" charset="0"/>
              </a:rPr>
              <a:t>.)</a:t>
            </a:r>
            <a:endParaRPr lang="en-US" sz="1600" dirty="0" smtClean="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Which products are most frequently purchased by customers</a:t>
            </a:r>
            <a:r>
              <a:rPr lang="en-US" sz="1600" b="1" dirty="0" smtClean="0">
                <a:latin typeface="Arial" panose="020B0604020202020204" pitchFamily="34" charset="0"/>
                <a:cs typeface="Arial" panose="020B0604020202020204" pitchFamily="34" charset="0"/>
              </a:rPr>
              <a:t>?</a:t>
            </a:r>
          </a:p>
          <a:p>
            <a:pPr marL="0" indent="0">
              <a:buNone/>
            </a:pPr>
            <a:r>
              <a:rPr lang="en-US" sz="1600" dirty="0">
                <a:latin typeface="Arial" panose="020B0604020202020204" pitchFamily="34" charset="0"/>
                <a:cs typeface="Arial" panose="020B0604020202020204" pitchFamily="34" charset="0"/>
              </a:rPr>
              <a:t>SELECT "Product Name", COUNT(DISTINCT "</a:t>
            </a:r>
            <a:r>
              <a:rPr lang="en-US" sz="1600" dirty="0" err="1">
                <a:latin typeface="Arial" panose="020B0604020202020204" pitchFamily="34" charset="0"/>
                <a:cs typeface="Arial" panose="020B0604020202020204" pitchFamily="34" charset="0"/>
              </a:rPr>
              <a:t>CustomerKey</a:t>
            </a:r>
            <a:r>
              <a:rPr lang="en-US" sz="1600" dirty="0">
                <a:latin typeface="Arial" panose="020B0604020202020204" pitchFamily="34" charset="0"/>
                <a:cs typeface="Arial" panose="020B0604020202020204" pitchFamily="34" charset="0"/>
              </a:rPr>
              <a:t>") AS "</a:t>
            </a:r>
            <a:r>
              <a:rPr lang="en-US" sz="1600" dirty="0" err="1">
                <a:latin typeface="Arial" panose="020B0604020202020204" pitchFamily="34" charset="0"/>
                <a:cs typeface="Arial" panose="020B0604020202020204" pitchFamily="34" charset="0"/>
              </a:rPr>
              <a:t>CustomerCount</a:t>
            </a:r>
            <a:r>
              <a:rPr lang="en-US" sz="1600" dirty="0">
                <a:latin typeface="Arial" panose="020B0604020202020204" pitchFamily="34" charset="0"/>
                <a:cs typeface="Arial" panose="020B0604020202020204" pitchFamily="34" charset="0"/>
              </a:rPr>
              <a:t>"</a:t>
            </a:r>
          </a:p>
          <a:p>
            <a:pPr marL="0" indent="0">
              <a:buNone/>
            </a:pPr>
            <a:r>
              <a:rPr lang="en-US" sz="1600" dirty="0">
                <a:latin typeface="Arial" panose="020B0604020202020204" pitchFamily="34" charset="0"/>
                <a:cs typeface="Arial" panose="020B0604020202020204" pitchFamily="34" charset="0"/>
              </a:rPr>
              <a:t>FROM "global"</a:t>
            </a:r>
          </a:p>
          <a:p>
            <a:pPr marL="0" indent="0">
              <a:buNone/>
            </a:pPr>
            <a:r>
              <a:rPr lang="en-US" sz="1600" dirty="0">
                <a:latin typeface="Arial" panose="020B0604020202020204" pitchFamily="34" charset="0"/>
                <a:cs typeface="Arial" panose="020B0604020202020204" pitchFamily="34" charset="0"/>
              </a:rPr>
              <a:t>GROUP BY "Product Name"</a:t>
            </a:r>
          </a:p>
          <a:p>
            <a:pPr marL="0" indent="0">
              <a:buNone/>
            </a:pPr>
            <a:r>
              <a:rPr lang="en-US" sz="1600" dirty="0">
                <a:latin typeface="Arial" panose="020B0604020202020204" pitchFamily="34" charset="0"/>
                <a:cs typeface="Arial" panose="020B0604020202020204" pitchFamily="34" charset="0"/>
              </a:rPr>
              <a:t>ORDER BY "</a:t>
            </a:r>
            <a:r>
              <a:rPr lang="en-US" sz="1600" dirty="0" err="1">
                <a:latin typeface="Arial" panose="020B0604020202020204" pitchFamily="34" charset="0"/>
                <a:cs typeface="Arial" panose="020B0604020202020204" pitchFamily="34" charset="0"/>
              </a:rPr>
              <a:t>CustomerCount</a:t>
            </a:r>
            <a:r>
              <a:rPr lang="en-US" sz="1600" dirty="0">
                <a:latin typeface="Arial" panose="020B0604020202020204" pitchFamily="34" charset="0"/>
                <a:cs typeface="Arial" panose="020B0604020202020204" pitchFamily="34" charset="0"/>
              </a:rPr>
              <a:t>" DESC</a:t>
            </a:r>
            <a:r>
              <a:rPr lang="en-US" sz="1600" dirty="0" smtClean="0">
                <a:latin typeface="Arial" panose="020B0604020202020204" pitchFamily="34" charset="0"/>
                <a:cs typeface="Arial" panose="020B0604020202020204" pitchFamily="34" charset="0"/>
              </a:rPr>
              <a:t>;</a:t>
            </a:r>
          </a:p>
          <a:p>
            <a:pPr marL="0" indent="0">
              <a:buNone/>
            </a:pPr>
            <a:r>
              <a:rPr lang="en-US" sz="1600" dirty="0" smtClean="0">
                <a:latin typeface="Arial" panose="020B0604020202020204" pitchFamily="34" charset="0"/>
                <a:cs typeface="Arial" panose="020B0604020202020204" pitchFamily="34" charset="0"/>
              </a:rPr>
              <a:t>(Counts </a:t>
            </a:r>
            <a:r>
              <a:rPr lang="en-US" sz="1600" dirty="0">
                <a:latin typeface="Arial" panose="020B0604020202020204" pitchFamily="34" charset="0"/>
                <a:cs typeface="Arial" panose="020B0604020202020204" pitchFamily="34" charset="0"/>
              </a:rPr>
              <a:t>the number of unique customers who have purchased each product and orders the results by the number of customers</a:t>
            </a:r>
            <a:r>
              <a:rPr lang="en-US" sz="1600" dirty="0" smtClean="0">
                <a:latin typeface="Arial" panose="020B0604020202020204" pitchFamily="34" charset="0"/>
                <a:cs typeface="Arial" panose="020B0604020202020204" pitchFamily="34" charset="0"/>
              </a:rPr>
              <a:t>.)</a:t>
            </a:r>
            <a:endParaRPr lang="en-US" sz="1700" dirty="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dirty="0"/>
          </a:p>
          <a:p>
            <a:endParaRPr lang="en-IN" dirty="0"/>
          </a:p>
        </p:txBody>
      </p:sp>
    </p:spTree>
    <p:extLst>
      <p:ext uri="{BB962C8B-B14F-4D97-AF65-F5344CB8AC3E}">
        <p14:creationId xmlns:p14="http://schemas.microsoft.com/office/powerpoint/2010/main" val="3527646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5427" y="0"/>
            <a:ext cx="5834784" cy="463826"/>
          </a:xfrm>
        </p:spPr>
        <p:txBody>
          <a:bodyPr>
            <a:normAutofit fontScale="90000"/>
          </a:bodyPr>
          <a:lstStyle/>
          <a:p>
            <a:r>
              <a:rPr lang="en-IN" dirty="0" smtClean="0"/>
              <a:t>Customer Analysis</a:t>
            </a:r>
            <a:endParaRPr lang="en-IN" dirty="0"/>
          </a:p>
        </p:txBody>
      </p:sp>
      <p:sp>
        <p:nvSpPr>
          <p:cNvPr id="4" name="Content Placeholder 3"/>
          <p:cNvSpPr>
            <a:spLocks noGrp="1"/>
          </p:cNvSpPr>
          <p:nvPr>
            <p:ph idx="1"/>
          </p:nvPr>
        </p:nvSpPr>
        <p:spPr>
          <a:xfrm>
            <a:off x="335427" y="747423"/>
            <a:ext cx="8665449" cy="6110577"/>
          </a:xfrm>
        </p:spPr>
        <p:txBody>
          <a:bodyPr>
            <a:normAutofit/>
          </a:bodyPr>
          <a:lstStyle/>
          <a:p>
            <a:r>
              <a:rPr lang="en-US" sz="1600" b="1" dirty="0" smtClean="0">
                <a:latin typeface="Arial" panose="020B0604020202020204" pitchFamily="34" charset="0"/>
                <a:cs typeface="Arial" panose="020B0604020202020204" pitchFamily="34" charset="0"/>
              </a:rPr>
              <a:t>What </a:t>
            </a:r>
            <a:r>
              <a:rPr lang="en-US" sz="1600" b="1" dirty="0">
                <a:latin typeface="Arial" panose="020B0604020202020204" pitchFamily="34" charset="0"/>
                <a:cs typeface="Arial" panose="020B0604020202020204" pitchFamily="34" charset="0"/>
              </a:rPr>
              <a:t>is the age distribution of </a:t>
            </a:r>
            <a:r>
              <a:rPr lang="en-US" sz="1600" b="1" dirty="0" smtClean="0">
                <a:latin typeface="Arial" panose="020B0604020202020204" pitchFamily="34" charset="0"/>
                <a:cs typeface="Arial" panose="020B0604020202020204" pitchFamily="34" charset="0"/>
              </a:rPr>
              <a:t>customers?</a:t>
            </a:r>
          </a:p>
          <a:p>
            <a:pPr marL="0" indent="0">
              <a:buNone/>
            </a:pPr>
            <a:r>
              <a:rPr lang="en-US" sz="1600" dirty="0" smtClean="0">
                <a:latin typeface="Arial" panose="020B0604020202020204" pitchFamily="34" charset="0"/>
                <a:cs typeface="Arial" panose="020B0604020202020204" pitchFamily="34" charset="0"/>
              </a:rPr>
              <a:t>SELECT </a:t>
            </a:r>
            <a:r>
              <a:rPr lang="en-US" sz="1600" dirty="0">
                <a:latin typeface="Arial" panose="020B0604020202020204" pitchFamily="34" charset="0"/>
                <a:cs typeface="Arial" panose="020B0604020202020204" pitchFamily="34" charset="0"/>
              </a:rPr>
              <a:t>EXTRACT(YEAR FROM AGE(CURRENT_DATE, "Birthday")) AS "Age", COUNT("</a:t>
            </a:r>
            <a:r>
              <a:rPr lang="en-US" sz="1600" dirty="0" err="1">
                <a:latin typeface="Arial" panose="020B0604020202020204" pitchFamily="34" charset="0"/>
                <a:cs typeface="Arial" panose="020B0604020202020204" pitchFamily="34" charset="0"/>
              </a:rPr>
              <a:t>CustomerKey</a:t>
            </a:r>
            <a:r>
              <a:rPr lang="en-US" sz="1600" dirty="0">
                <a:latin typeface="Arial" panose="020B0604020202020204" pitchFamily="34" charset="0"/>
                <a:cs typeface="Arial" panose="020B0604020202020204" pitchFamily="34" charset="0"/>
              </a:rPr>
              <a:t>") AS "</a:t>
            </a:r>
            <a:r>
              <a:rPr lang="en-US" sz="1600" dirty="0" err="1">
                <a:latin typeface="Arial" panose="020B0604020202020204" pitchFamily="34" charset="0"/>
                <a:cs typeface="Arial" panose="020B0604020202020204" pitchFamily="34" charset="0"/>
              </a:rPr>
              <a:t>CustomerCount</a:t>
            </a:r>
            <a:r>
              <a:rPr lang="en-US" sz="1600" dirty="0">
                <a:latin typeface="Arial" panose="020B0604020202020204" pitchFamily="34" charset="0"/>
                <a:cs typeface="Arial" panose="020B0604020202020204" pitchFamily="34" charset="0"/>
              </a:rPr>
              <a:t>"</a:t>
            </a:r>
          </a:p>
          <a:p>
            <a:pPr marL="0" indent="0">
              <a:buNone/>
            </a:pPr>
            <a:r>
              <a:rPr lang="en-US" sz="1600" dirty="0">
                <a:latin typeface="Arial" panose="020B0604020202020204" pitchFamily="34" charset="0"/>
                <a:cs typeface="Arial" panose="020B0604020202020204" pitchFamily="34" charset="0"/>
              </a:rPr>
              <a:t>FROM "global"</a:t>
            </a:r>
          </a:p>
          <a:p>
            <a:pPr marL="0" indent="0">
              <a:buNone/>
            </a:pPr>
            <a:r>
              <a:rPr lang="en-US" sz="1600" dirty="0">
                <a:latin typeface="Arial" panose="020B0604020202020204" pitchFamily="34" charset="0"/>
                <a:cs typeface="Arial" panose="020B0604020202020204" pitchFamily="34" charset="0"/>
              </a:rPr>
              <a:t>GROUP BY "Age"</a:t>
            </a:r>
          </a:p>
          <a:p>
            <a:pPr marL="0" indent="0">
              <a:buNone/>
            </a:pPr>
            <a:r>
              <a:rPr lang="en-US" sz="1600" dirty="0">
                <a:latin typeface="Arial" panose="020B0604020202020204" pitchFamily="34" charset="0"/>
                <a:cs typeface="Arial" panose="020B0604020202020204" pitchFamily="34" charset="0"/>
              </a:rPr>
              <a:t>ORDER BY "Age</a:t>
            </a:r>
            <a:r>
              <a:rPr lang="en-US" sz="1600" dirty="0" smtClean="0">
                <a:latin typeface="Arial" panose="020B0604020202020204" pitchFamily="34" charset="0"/>
                <a:cs typeface="Arial" panose="020B0604020202020204" pitchFamily="34" charset="0"/>
              </a:rPr>
              <a:t>";</a:t>
            </a:r>
          </a:p>
          <a:p>
            <a:pPr marL="0" indent="0">
              <a:buNone/>
            </a:pPr>
            <a:r>
              <a:rPr lang="en-US" sz="1600" dirty="0" smtClean="0">
                <a:latin typeface="Arial" panose="020B0604020202020204" pitchFamily="34" charset="0"/>
                <a:cs typeface="Arial" panose="020B0604020202020204" pitchFamily="34" charset="0"/>
              </a:rPr>
              <a:t>(Calculates </a:t>
            </a:r>
            <a:r>
              <a:rPr lang="en-US" sz="1600" dirty="0">
                <a:latin typeface="Arial" panose="020B0604020202020204" pitchFamily="34" charset="0"/>
                <a:cs typeface="Arial" panose="020B0604020202020204" pitchFamily="34" charset="0"/>
              </a:rPr>
              <a:t>the age of customers based on their birthday and counts the number of customers for each age</a:t>
            </a:r>
            <a:r>
              <a:rPr lang="en-US" sz="1600" dirty="0" smtClean="0">
                <a:latin typeface="Arial" panose="020B0604020202020204" pitchFamily="34" charset="0"/>
                <a:cs typeface="Arial" panose="020B0604020202020204" pitchFamily="34" charset="0"/>
              </a:rPr>
              <a:t>.)</a:t>
            </a:r>
          </a:p>
          <a:p>
            <a:r>
              <a:rPr lang="en-US" sz="1600" b="1" dirty="0" smtClean="0">
                <a:latin typeface="Arial" panose="020B0604020202020204" pitchFamily="34" charset="0"/>
                <a:cs typeface="Arial" panose="020B0604020202020204" pitchFamily="34" charset="0"/>
              </a:rPr>
              <a:t>What </a:t>
            </a:r>
            <a:r>
              <a:rPr lang="en-US" sz="1600" b="1" dirty="0">
                <a:latin typeface="Arial" panose="020B0604020202020204" pitchFamily="34" charset="0"/>
                <a:cs typeface="Arial" panose="020B0604020202020204" pitchFamily="34" charset="0"/>
              </a:rPr>
              <a:t>is the average order value per customer</a:t>
            </a:r>
            <a:r>
              <a:rPr lang="en-US" sz="1600" b="1" dirty="0" smtClean="0">
                <a:latin typeface="Arial" panose="020B0604020202020204" pitchFamily="34" charset="0"/>
                <a:cs typeface="Arial" panose="020B0604020202020204" pitchFamily="34" charset="0"/>
              </a:rPr>
              <a:t>?</a:t>
            </a:r>
          </a:p>
          <a:p>
            <a:pPr marL="0" indent="0">
              <a:buNone/>
            </a:pPr>
            <a:r>
              <a:rPr lang="en-US" sz="1600" dirty="0">
                <a:latin typeface="Arial" panose="020B0604020202020204" pitchFamily="34" charset="0"/>
                <a:cs typeface="Arial" panose="020B0604020202020204" pitchFamily="34" charset="0"/>
              </a:rPr>
              <a:t>SELECT "</a:t>
            </a:r>
            <a:r>
              <a:rPr lang="en-US" sz="1600" dirty="0" err="1">
                <a:latin typeface="Arial" panose="020B0604020202020204" pitchFamily="34" charset="0"/>
                <a:cs typeface="Arial" panose="020B0604020202020204" pitchFamily="34" charset="0"/>
              </a:rPr>
              <a:t>CustomerKey</a:t>
            </a:r>
            <a:r>
              <a:rPr lang="en-US" sz="1600" dirty="0">
                <a:latin typeface="Arial" panose="020B0604020202020204" pitchFamily="34" charset="0"/>
                <a:cs typeface="Arial" panose="020B0604020202020204" pitchFamily="34" charset="0"/>
              </a:rPr>
              <a:t>", AVG("Quantity" * CAST(REPLACE(TRIM("Unit Price USD"), ',', '') AS NUMERIC)) AS "</a:t>
            </a:r>
            <a:r>
              <a:rPr lang="en-US" sz="1600" dirty="0" err="1">
                <a:latin typeface="Arial" panose="020B0604020202020204" pitchFamily="34" charset="0"/>
                <a:cs typeface="Arial" panose="020B0604020202020204" pitchFamily="34" charset="0"/>
              </a:rPr>
              <a:t>AvgOrderValue</a:t>
            </a:r>
            <a:r>
              <a:rPr lang="en-US" sz="1600" dirty="0">
                <a:latin typeface="Arial" panose="020B0604020202020204" pitchFamily="34" charset="0"/>
                <a:cs typeface="Arial" panose="020B0604020202020204" pitchFamily="34" charset="0"/>
              </a:rPr>
              <a:t>"</a:t>
            </a:r>
          </a:p>
          <a:p>
            <a:pPr marL="0" indent="0">
              <a:buNone/>
            </a:pPr>
            <a:r>
              <a:rPr lang="en-US" sz="1600" dirty="0">
                <a:latin typeface="Arial" panose="020B0604020202020204" pitchFamily="34" charset="0"/>
                <a:cs typeface="Arial" panose="020B0604020202020204" pitchFamily="34" charset="0"/>
              </a:rPr>
              <a:t>FROM "global"</a:t>
            </a:r>
          </a:p>
          <a:p>
            <a:pPr marL="0" indent="0">
              <a:buNone/>
            </a:pPr>
            <a:r>
              <a:rPr lang="en-US" sz="1600" dirty="0">
                <a:latin typeface="Arial" panose="020B0604020202020204" pitchFamily="34" charset="0"/>
                <a:cs typeface="Arial" panose="020B0604020202020204" pitchFamily="34" charset="0"/>
              </a:rPr>
              <a:t>GROUP BY "</a:t>
            </a:r>
            <a:r>
              <a:rPr lang="en-US" sz="1600" dirty="0" err="1">
                <a:latin typeface="Arial" panose="020B0604020202020204" pitchFamily="34" charset="0"/>
                <a:cs typeface="Arial" panose="020B0604020202020204" pitchFamily="34" charset="0"/>
              </a:rPr>
              <a:t>CustomerKey</a:t>
            </a:r>
            <a:r>
              <a:rPr lang="en-US" sz="1600" dirty="0">
                <a:latin typeface="Arial" panose="020B0604020202020204" pitchFamily="34" charset="0"/>
                <a:cs typeface="Arial" panose="020B0604020202020204" pitchFamily="34" charset="0"/>
              </a:rPr>
              <a:t>"</a:t>
            </a:r>
          </a:p>
          <a:p>
            <a:pPr marL="0" indent="0">
              <a:buNone/>
            </a:pPr>
            <a:r>
              <a:rPr lang="en-US" sz="1600" dirty="0">
                <a:latin typeface="Arial" panose="020B0604020202020204" pitchFamily="34" charset="0"/>
                <a:cs typeface="Arial" panose="020B0604020202020204" pitchFamily="34" charset="0"/>
              </a:rPr>
              <a:t>ORDER BY "</a:t>
            </a:r>
            <a:r>
              <a:rPr lang="en-US" sz="1600" dirty="0" err="1">
                <a:latin typeface="Arial" panose="020B0604020202020204" pitchFamily="34" charset="0"/>
                <a:cs typeface="Arial" panose="020B0604020202020204" pitchFamily="34" charset="0"/>
              </a:rPr>
              <a:t>AvgOrderValue</a:t>
            </a:r>
            <a:r>
              <a:rPr lang="en-US" sz="1600" dirty="0">
                <a:latin typeface="Arial" panose="020B0604020202020204" pitchFamily="34" charset="0"/>
                <a:cs typeface="Arial" panose="020B0604020202020204" pitchFamily="34" charset="0"/>
              </a:rPr>
              <a:t>" DESC</a:t>
            </a:r>
            <a:r>
              <a:rPr lang="en-US" sz="1600" dirty="0" smtClean="0">
                <a:latin typeface="Arial" panose="020B0604020202020204" pitchFamily="34" charset="0"/>
                <a:cs typeface="Arial" panose="020B0604020202020204" pitchFamily="34" charset="0"/>
              </a:rPr>
              <a:t>;</a:t>
            </a:r>
          </a:p>
          <a:p>
            <a:pPr marL="0" indent="0">
              <a:buNone/>
            </a:pPr>
            <a:r>
              <a:rPr lang="en-US" sz="1600" dirty="0" smtClean="0">
                <a:latin typeface="Arial" panose="020B0604020202020204" pitchFamily="34" charset="0"/>
                <a:cs typeface="Arial" panose="020B0604020202020204" pitchFamily="34" charset="0"/>
              </a:rPr>
              <a:t>(Calculates </a:t>
            </a:r>
            <a:r>
              <a:rPr lang="en-US" sz="1600" dirty="0">
                <a:latin typeface="Arial" panose="020B0604020202020204" pitchFamily="34" charset="0"/>
                <a:cs typeface="Arial" panose="020B0604020202020204" pitchFamily="34" charset="0"/>
              </a:rPr>
              <a:t>the average value of orders for each customer by multiplying the quantity by the unit price and averaging the result</a:t>
            </a:r>
            <a:r>
              <a:rPr lang="en-US"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9399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405" y="172278"/>
            <a:ext cx="7488656" cy="630803"/>
          </a:xfrm>
        </p:spPr>
        <p:txBody>
          <a:bodyPr>
            <a:normAutofit fontScale="90000"/>
          </a:bodyPr>
          <a:lstStyle/>
          <a:p>
            <a:r>
              <a:rPr lang="en-IN" dirty="0"/>
              <a:t>Product Analysis</a:t>
            </a:r>
          </a:p>
        </p:txBody>
      </p:sp>
      <p:sp>
        <p:nvSpPr>
          <p:cNvPr id="3" name="Content Placeholder 2"/>
          <p:cNvSpPr>
            <a:spLocks noGrp="1"/>
          </p:cNvSpPr>
          <p:nvPr>
            <p:ph idx="1"/>
          </p:nvPr>
        </p:nvSpPr>
        <p:spPr>
          <a:xfrm>
            <a:off x="502404" y="803081"/>
            <a:ext cx="9007355" cy="5963479"/>
          </a:xfrm>
        </p:spPr>
        <p:txBody>
          <a:bodyPr>
            <a:normAutofit/>
          </a:bodyPr>
          <a:lstStyle/>
          <a:p>
            <a:r>
              <a:rPr lang="en-US" sz="1600" b="1" dirty="0">
                <a:latin typeface="Arial" panose="020B0604020202020204" pitchFamily="34" charset="0"/>
                <a:cs typeface="Arial" panose="020B0604020202020204" pitchFamily="34" charset="0"/>
              </a:rPr>
              <a:t>What is the profit margin for each product</a:t>
            </a:r>
            <a:r>
              <a:rPr lang="en-US" sz="1600" b="1" dirty="0" smtClean="0">
                <a:latin typeface="Arial" panose="020B0604020202020204" pitchFamily="34" charset="0"/>
                <a:cs typeface="Arial" panose="020B0604020202020204" pitchFamily="34" charset="0"/>
              </a:rPr>
              <a:t>?</a:t>
            </a:r>
          </a:p>
          <a:p>
            <a:pPr marL="0" indent="0">
              <a:buNone/>
            </a:pPr>
            <a:r>
              <a:rPr lang="en-US" sz="1600" dirty="0">
                <a:latin typeface="Arial" panose="020B0604020202020204" pitchFamily="34" charset="0"/>
                <a:cs typeface="Arial" panose="020B0604020202020204" pitchFamily="34" charset="0"/>
              </a:rPr>
              <a:t>SELECT "Product Name", </a:t>
            </a:r>
          </a:p>
          <a:p>
            <a:pPr marL="0" indent="0">
              <a:buNone/>
            </a:pPr>
            <a:r>
              <a:rPr lang="en-US" sz="1600" dirty="0">
                <a:latin typeface="Arial" panose="020B0604020202020204" pitchFamily="34" charset="0"/>
                <a:cs typeface="Arial" panose="020B0604020202020204" pitchFamily="34" charset="0"/>
              </a:rPr>
              <a:t>SUM(CAST(REPLACE(TRIM("Unit Price USD"), ',', '') AS NUMERIC) - CAST(REPLACE(TRIM("Unit Cost USD"), ',', '') AS NUMERIC)) AS "</a:t>
            </a:r>
            <a:r>
              <a:rPr lang="en-US" sz="1600" dirty="0" err="1">
                <a:latin typeface="Arial" panose="020B0604020202020204" pitchFamily="34" charset="0"/>
                <a:cs typeface="Arial" panose="020B0604020202020204" pitchFamily="34" charset="0"/>
              </a:rPr>
              <a:t>TotalProfit</a:t>
            </a:r>
            <a:r>
              <a:rPr lang="en-US" sz="1600" dirty="0">
                <a:latin typeface="Arial" panose="020B0604020202020204" pitchFamily="34" charset="0"/>
                <a:cs typeface="Arial" panose="020B0604020202020204" pitchFamily="34" charset="0"/>
              </a:rPr>
              <a:t>"</a:t>
            </a:r>
          </a:p>
          <a:p>
            <a:pPr marL="0" indent="0">
              <a:buNone/>
            </a:pPr>
            <a:r>
              <a:rPr lang="en-US" sz="1600" dirty="0">
                <a:latin typeface="Arial" panose="020B0604020202020204" pitchFamily="34" charset="0"/>
                <a:cs typeface="Arial" panose="020B0604020202020204" pitchFamily="34" charset="0"/>
              </a:rPr>
              <a:t>FROM "global"</a:t>
            </a:r>
          </a:p>
          <a:p>
            <a:pPr marL="0" indent="0">
              <a:buNone/>
            </a:pPr>
            <a:r>
              <a:rPr lang="en-US" sz="1600" dirty="0">
                <a:latin typeface="Arial" panose="020B0604020202020204" pitchFamily="34" charset="0"/>
                <a:cs typeface="Arial" panose="020B0604020202020204" pitchFamily="34" charset="0"/>
              </a:rPr>
              <a:t>GROUP BY "Product Name"</a:t>
            </a:r>
          </a:p>
          <a:p>
            <a:pPr marL="0" indent="0">
              <a:buNone/>
            </a:pPr>
            <a:r>
              <a:rPr lang="en-US" sz="1600" dirty="0">
                <a:latin typeface="Arial" panose="020B0604020202020204" pitchFamily="34" charset="0"/>
                <a:cs typeface="Arial" panose="020B0604020202020204" pitchFamily="34" charset="0"/>
              </a:rPr>
              <a:t>ORDER BY "</a:t>
            </a:r>
            <a:r>
              <a:rPr lang="en-US" sz="1600" dirty="0" err="1">
                <a:latin typeface="Arial" panose="020B0604020202020204" pitchFamily="34" charset="0"/>
                <a:cs typeface="Arial" panose="020B0604020202020204" pitchFamily="34" charset="0"/>
              </a:rPr>
              <a:t>TotalProfit</a:t>
            </a:r>
            <a:r>
              <a:rPr lang="en-US" sz="1600" dirty="0">
                <a:latin typeface="Arial" panose="020B0604020202020204" pitchFamily="34" charset="0"/>
                <a:cs typeface="Arial" panose="020B0604020202020204" pitchFamily="34" charset="0"/>
              </a:rPr>
              <a:t>" DESC</a:t>
            </a:r>
            <a:r>
              <a:rPr lang="en-US" sz="1600" dirty="0" smtClean="0">
                <a:latin typeface="Arial" panose="020B0604020202020204" pitchFamily="34" charset="0"/>
                <a:cs typeface="Arial" panose="020B0604020202020204" pitchFamily="34" charset="0"/>
              </a:rPr>
              <a:t>;</a:t>
            </a:r>
          </a:p>
          <a:p>
            <a:pPr marL="0" indent="0">
              <a:buNone/>
            </a:pPr>
            <a:r>
              <a:rPr lang="en-US" sz="1600" dirty="0" smtClean="0">
                <a:latin typeface="Arial" panose="020B0604020202020204" pitchFamily="34" charset="0"/>
                <a:cs typeface="Arial" panose="020B0604020202020204" pitchFamily="34" charset="0"/>
              </a:rPr>
              <a:t>(Subtracts </a:t>
            </a:r>
            <a:r>
              <a:rPr lang="en-US" sz="1600" dirty="0">
                <a:latin typeface="Arial" panose="020B0604020202020204" pitchFamily="34" charset="0"/>
                <a:cs typeface="Arial" panose="020B0604020202020204" pitchFamily="34" charset="0"/>
              </a:rPr>
              <a:t>the unit cost from the unit price for each product and sums the result to get the total profit</a:t>
            </a:r>
            <a:r>
              <a:rPr lang="en-US" sz="1600" dirty="0" smtClean="0">
                <a:latin typeface="Arial" panose="020B0604020202020204" pitchFamily="34" charset="0"/>
                <a:cs typeface="Arial" panose="020B0604020202020204" pitchFamily="34" charset="0"/>
              </a:rPr>
              <a:t>.)</a:t>
            </a:r>
          </a:p>
          <a:p>
            <a:r>
              <a:rPr lang="en-US" sz="1600" b="1" dirty="0">
                <a:latin typeface="Arial" panose="020B0604020202020204" pitchFamily="34" charset="0"/>
                <a:cs typeface="Arial" panose="020B0604020202020204" pitchFamily="34" charset="0"/>
              </a:rPr>
              <a:t>Which products are the most popular by quantity sold</a:t>
            </a:r>
            <a:r>
              <a:rPr lang="en-US" sz="1600" b="1" dirty="0" smtClean="0">
                <a:latin typeface="Arial" panose="020B0604020202020204" pitchFamily="34" charset="0"/>
                <a:cs typeface="Arial" panose="020B0604020202020204" pitchFamily="34" charset="0"/>
              </a:rPr>
              <a:t>?</a:t>
            </a:r>
          </a:p>
          <a:p>
            <a:pPr marL="0" indent="0">
              <a:buNone/>
            </a:pPr>
            <a:r>
              <a:rPr lang="en-US" sz="1600" dirty="0">
                <a:latin typeface="Arial" panose="020B0604020202020204" pitchFamily="34" charset="0"/>
                <a:cs typeface="Arial" panose="020B0604020202020204" pitchFamily="34" charset="0"/>
              </a:rPr>
              <a:t>SELECT "Product Name", SUM("Quantity") AS "</a:t>
            </a:r>
            <a:r>
              <a:rPr lang="en-US" sz="1600" dirty="0" err="1">
                <a:latin typeface="Arial" panose="020B0604020202020204" pitchFamily="34" charset="0"/>
                <a:cs typeface="Arial" panose="020B0604020202020204" pitchFamily="34" charset="0"/>
              </a:rPr>
              <a:t>TotalQuantitySold</a:t>
            </a:r>
            <a:r>
              <a:rPr lang="en-US" sz="1600" dirty="0">
                <a:latin typeface="Arial" panose="020B0604020202020204" pitchFamily="34" charset="0"/>
                <a:cs typeface="Arial" panose="020B0604020202020204" pitchFamily="34" charset="0"/>
              </a:rPr>
              <a:t>"</a:t>
            </a:r>
          </a:p>
          <a:p>
            <a:pPr marL="0" indent="0">
              <a:buNone/>
            </a:pPr>
            <a:r>
              <a:rPr lang="en-US" sz="1600" dirty="0">
                <a:latin typeface="Arial" panose="020B0604020202020204" pitchFamily="34" charset="0"/>
                <a:cs typeface="Arial" panose="020B0604020202020204" pitchFamily="34" charset="0"/>
              </a:rPr>
              <a:t>FROM "global"</a:t>
            </a:r>
          </a:p>
          <a:p>
            <a:pPr marL="0" indent="0">
              <a:buNone/>
            </a:pPr>
            <a:r>
              <a:rPr lang="en-US" sz="1600" dirty="0">
                <a:latin typeface="Arial" panose="020B0604020202020204" pitchFamily="34" charset="0"/>
                <a:cs typeface="Arial" panose="020B0604020202020204" pitchFamily="34" charset="0"/>
              </a:rPr>
              <a:t>GROUP BY "Product Name"</a:t>
            </a:r>
          </a:p>
          <a:p>
            <a:pPr marL="0" indent="0">
              <a:buNone/>
            </a:pPr>
            <a:r>
              <a:rPr lang="en-US" sz="1600" dirty="0">
                <a:latin typeface="Arial" panose="020B0604020202020204" pitchFamily="34" charset="0"/>
                <a:cs typeface="Arial" panose="020B0604020202020204" pitchFamily="34" charset="0"/>
              </a:rPr>
              <a:t>ORDER BY "</a:t>
            </a:r>
            <a:r>
              <a:rPr lang="en-US" sz="1600" dirty="0" err="1">
                <a:latin typeface="Arial" panose="020B0604020202020204" pitchFamily="34" charset="0"/>
                <a:cs typeface="Arial" panose="020B0604020202020204" pitchFamily="34" charset="0"/>
              </a:rPr>
              <a:t>TotalQuantitySold</a:t>
            </a:r>
            <a:r>
              <a:rPr lang="en-US" sz="1600" dirty="0">
                <a:latin typeface="Arial" panose="020B0604020202020204" pitchFamily="34" charset="0"/>
                <a:cs typeface="Arial" panose="020B0604020202020204" pitchFamily="34" charset="0"/>
              </a:rPr>
              <a:t>" DESC</a:t>
            </a:r>
            <a:r>
              <a:rPr lang="en-US" sz="1600" dirty="0" smtClean="0">
                <a:latin typeface="Arial" panose="020B0604020202020204" pitchFamily="34" charset="0"/>
                <a:cs typeface="Arial" panose="020B0604020202020204" pitchFamily="34" charset="0"/>
              </a:rPr>
              <a:t>;</a:t>
            </a:r>
          </a:p>
          <a:p>
            <a:pPr marL="0" indent="0">
              <a:buNone/>
            </a:pPr>
            <a:r>
              <a:rPr lang="en-US" sz="1600" dirty="0" smtClean="0">
                <a:latin typeface="Arial" panose="020B0604020202020204" pitchFamily="34" charset="0"/>
                <a:cs typeface="Arial" panose="020B0604020202020204" pitchFamily="34" charset="0"/>
              </a:rPr>
              <a:t>(Sums </a:t>
            </a:r>
            <a:r>
              <a:rPr lang="en-US" sz="1600" dirty="0">
                <a:latin typeface="Arial" panose="020B0604020202020204" pitchFamily="34" charset="0"/>
                <a:cs typeface="Arial" panose="020B0604020202020204" pitchFamily="34" charset="0"/>
              </a:rPr>
              <a:t>the quantity sold for each product and orders the results by the total quantity sold</a:t>
            </a:r>
            <a:r>
              <a:rPr lang="en-US"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4978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648" y="251792"/>
            <a:ext cx="8403056" cy="837537"/>
          </a:xfrm>
        </p:spPr>
        <p:txBody>
          <a:bodyPr/>
          <a:lstStyle/>
          <a:p>
            <a:r>
              <a:rPr lang="en-IN" dirty="0"/>
              <a:t>Product Analysis</a:t>
            </a:r>
          </a:p>
        </p:txBody>
      </p:sp>
      <p:sp>
        <p:nvSpPr>
          <p:cNvPr id="3" name="Content Placeholder 2"/>
          <p:cNvSpPr>
            <a:spLocks noGrp="1"/>
          </p:cNvSpPr>
          <p:nvPr>
            <p:ph idx="1"/>
          </p:nvPr>
        </p:nvSpPr>
        <p:spPr>
          <a:xfrm>
            <a:off x="462648" y="1397264"/>
            <a:ext cx="8596668" cy="4208406"/>
          </a:xfrm>
        </p:spPr>
        <p:txBody>
          <a:bodyPr>
            <a:normAutofit/>
          </a:bodyPr>
          <a:lstStyle/>
          <a:p>
            <a:r>
              <a:rPr lang="en-US" sz="1600" b="1" dirty="0">
                <a:latin typeface="Arial" panose="020B0604020202020204" pitchFamily="34" charset="0"/>
                <a:cs typeface="Arial" panose="020B0604020202020204" pitchFamily="34" charset="0"/>
              </a:rPr>
              <a:t>What are the total sales for </a:t>
            </a:r>
            <a:r>
              <a:rPr lang="en-US" sz="1600" b="1" dirty="0" smtClean="0">
                <a:latin typeface="Arial" panose="020B0604020202020204" pitchFamily="34" charset="0"/>
                <a:cs typeface="Arial" panose="020B0604020202020204" pitchFamily="34" charset="0"/>
              </a:rPr>
              <a:t>each </a:t>
            </a:r>
            <a:r>
              <a:rPr lang="en-US" sz="1600" b="1" dirty="0">
                <a:latin typeface="Arial" panose="020B0604020202020204" pitchFamily="34" charset="0"/>
                <a:cs typeface="Arial" panose="020B0604020202020204" pitchFamily="34" charset="0"/>
              </a:rPr>
              <a:t>subcategory</a:t>
            </a:r>
            <a:r>
              <a:rPr lang="en-US" sz="1600" b="1" dirty="0" smtClean="0">
                <a:latin typeface="Arial" panose="020B0604020202020204" pitchFamily="34" charset="0"/>
                <a:cs typeface="Arial" panose="020B0604020202020204" pitchFamily="34" charset="0"/>
              </a:rPr>
              <a:t>?</a:t>
            </a:r>
          </a:p>
          <a:p>
            <a:pPr marL="0" indent="0">
              <a:buNone/>
            </a:pPr>
            <a:r>
              <a:rPr lang="en-US" sz="1600" dirty="0">
                <a:latin typeface="Arial" panose="020B0604020202020204" pitchFamily="34" charset="0"/>
                <a:cs typeface="Arial" panose="020B0604020202020204" pitchFamily="34" charset="0"/>
              </a:rPr>
              <a:t>SELECT "Subcategory", </a:t>
            </a:r>
          </a:p>
          <a:p>
            <a:pPr marL="0" indent="0">
              <a:buNone/>
            </a:pPr>
            <a:r>
              <a:rPr lang="en-US" sz="1600" dirty="0">
                <a:latin typeface="Arial" panose="020B0604020202020204" pitchFamily="34" charset="0"/>
                <a:cs typeface="Arial" panose="020B0604020202020204" pitchFamily="34" charset="0"/>
              </a:rPr>
              <a:t>SUM("Quantity" * CAST(REPLACE(TRIM("Unit Price USD"), ',', '') AS NUMERIC)) AS "</a:t>
            </a:r>
            <a:r>
              <a:rPr lang="en-US" sz="1600" dirty="0" err="1">
                <a:latin typeface="Arial" panose="020B0604020202020204" pitchFamily="34" charset="0"/>
                <a:cs typeface="Arial" panose="020B0604020202020204" pitchFamily="34" charset="0"/>
              </a:rPr>
              <a:t>TotalSales</a:t>
            </a:r>
            <a:r>
              <a:rPr lang="en-US" sz="1600" dirty="0">
                <a:latin typeface="Arial" panose="020B0604020202020204" pitchFamily="34" charset="0"/>
                <a:cs typeface="Arial" panose="020B0604020202020204" pitchFamily="34" charset="0"/>
              </a:rPr>
              <a:t>"</a:t>
            </a:r>
          </a:p>
          <a:p>
            <a:pPr marL="0" indent="0">
              <a:buNone/>
            </a:pPr>
            <a:r>
              <a:rPr lang="en-US" sz="1600" dirty="0">
                <a:latin typeface="Arial" panose="020B0604020202020204" pitchFamily="34" charset="0"/>
                <a:cs typeface="Arial" panose="020B0604020202020204" pitchFamily="34" charset="0"/>
              </a:rPr>
              <a:t>FROM "global"</a:t>
            </a:r>
          </a:p>
          <a:p>
            <a:pPr marL="0" indent="0">
              <a:buNone/>
            </a:pPr>
            <a:r>
              <a:rPr lang="en-US" sz="1600" dirty="0">
                <a:latin typeface="Arial" panose="020B0604020202020204" pitchFamily="34" charset="0"/>
                <a:cs typeface="Arial" panose="020B0604020202020204" pitchFamily="34" charset="0"/>
              </a:rPr>
              <a:t>GROUP BY "Subcategory"</a:t>
            </a:r>
          </a:p>
          <a:p>
            <a:pPr marL="0" indent="0">
              <a:buNone/>
            </a:pPr>
            <a:r>
              <a:rPr lang="en-US" sz="1600" dirty="0">
                <a:latin typeface="Arial" panose="020B0604020202020204" pitchFamily="34" charset="0"/>
                <a:cs typeface="Arial" panose="020B0604020202020204" pitchFamily="34" charset="0"/>
              </a:rPr>
              <a:t>ORDER BY "</a:t>
            </a:r>
            <a:r>
              <a:rPr lang="en-US" sz="1600" dirty="0" err="1">
                <a:latin typeface="Arial" panose="020B0604020202020204" pitchFamily="34" charset="0"/>
                <a:cs typeface="Arial" panose="020B0604020202020204" pitchFamily="34" charset="0"/>
              </a:rPr>
              <a:t>TotalSales</a:t>
            </a:r>
            <a:r>
              <a:rPr lang="en-US" sz="1600" dirty="0">
                <a:latin typeface="Arial" panose="020B0604020202020204" pitchFamily="34" charset="0"/>
                <a:cs typeface="Arial" panose="020B0604020202020204" pitchFamily="34" charset="0"/>
              </a:rPr>
              <a:t>" DESC</a:t>
            </a:r>
            <a:r>
              <a:rPr lang="en-US" sz="1600" dirty="0" smtClean="0">
                <a:latin typeface="Arial" panose="020B0604020202020204" pitchFamily="34" charset="0"/>
                <a:cs typeface="Arial" panose="020B0604020202020204" pitchFamily="34" charset="0"/>
              </a:rPr>
              <a:t>;</a:t>
            </a:r>
          </a:p>
          <a:p>
            <a:pPr marL="0" indent="0">
              <a:buNone/>
            </a:pPr>
            <a:r>
              <a:rPr lang="en-US" sz="1600" dirty="0" smtClean="0">
                <a:latin typeface="Arial" panose="020B0604020202020204" pitchFamily="34" charset="0"/>
                <a:cs typeface="Arial" panose="020B0604020202020204" pitchFamily="34" charset="0"/>
              </a:rPr>
              <a:t>(Multiplies </a:t>
            </a:r>
            <a:r>
              <a:rPr lang="en-US" sz="1600" dirty="0">
                <a:latin typeface="Arial" panose="020B0604020202020204" pitchFamily="34" charset="0"/>
                <a:cs typeface="Arial" panose="020B0604020202020204" pitchFamily="34" charset="0"/>
              </a:rPr>
              <a:t>the quantity by the unit price for each subcategory and sums the result</a:t>
            </a:r>
            <a:r>
              <a:rPr lang="en-US"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25795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153</TotalTime>
  <Words>1251</Words>
  <Application>Microsoft Office PowerPoint</Application>
  <PresentationFormat>Widescreen</PresentationFormat>
  <Paragraphs>123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Agency FB</vt:lpstr>
      <vt:lpstr>Arial</vt:lpstr>
      <vt:lpstr>Trebuchet MS</vt:lpstr>
      <vt:lpstr>Wingdings 3</vt:lpstr>
      <vt:lpstr>Facet</vt:lpstr>
      <vt:lpstr>Customer, Products, Sales and Stores Analysis using PostgreSQL and Power BI</vt:lpstr>
      <vt:lpstr>Introduction</vt:lpstr>
      <vt:lpstr>Data Source</vt:lpstr>
      <vt:lpstr>Data Preparation</vt:lpstr>
      <vt:lpstr>Analysis Overview</vt:lpstr>
      <vt:lpstr>Customer Analysis</vt:lpstr>
      <vt:lpstr>Customer Analysis</vt:lpstr>
      <vt:lpstr>Product Analysis</vt:lpstr>
      <vt:lpstr>Product Analysis</vt:lpstr>
      <vt:lpstr>Sales Analysis</vt:lpstr>
      <vt:lpstr>Sales Analysis</vt:lpstr>
      <vt:lpstr>Stores Analysis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Products, Sales and Stores Analysis using PostgreSQL and Power BI</dc:title>
  <dc:creator>Dell</dc:creator>
  <cp:lastModifiedBy>Dell</cp:lastModifiedBy>
  <cp:revision>11</cp:revision>
  <dcterms:created xsi:type="dcterms:W3CDTF">2024-08-01T00:12:46Z</dcterms:created>
  <dcterms:modified xsi:type="dcterms:W3CDTF">2024-08-01T22:23:14Z</dcterms:modified>
</cp:coreProperties>
</file>