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70" r:id="rId11"/>
    <p:sldId id="272" r:id="rId12"/>
    <p:sldId id="278" r:id="rId13"/>
    <p:sldId id="279" r:id="rId14"/>
    <p:sldId id="280" r:id="rId15"/>
  </p:sldIdLst>
  <p:sldSz cx="18288000" cy="10287000"/>
  <p:notesSz cx="6858000" cy="9144000"/>
  <p:embeddedFontLs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DM Sans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792" autoAdjust="0"/>
  </p:normalViewPr>
  <p:slideViewPr>
    <p:cSldViewPr>
      <p:cViewPr>
        <p:scale>
          <a:sx n="49" d="100"/>
          <a:sy n="49" d="100"/>
        </p:scale>
        <p:origin x="-576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7F6D-12A8-4B25-B9AB-CF5FDAA8A1C6}" type="datetimeFigureOut">
              <a:rPr lang="en-US" smtClean="0"/>
              <a:t>16/01/2024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412DF-F23B-4AB5-8003-41BCB2FBD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9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0.png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 b="1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8" y="4625010"/>
            <a:ext cx="9815306" cy="5485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3000" b="1" spc="161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JDBC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36347" y="3438109"/>
            <a:ext cx="11308453" cy="11448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b="1" spc="692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 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04759" y="1143539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b="1" dirty="0">
                <a:solidFill>
                  <a:srgbClr val="100F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CHAINING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7428077-1CF3-F1A3-0209-CE8FC8F49F13}"/>
              </a:ext>
            </a:extLst>
          </p:cNvPr>
          <p:cNvSpPr txBox="1"/>
          <p:nvPr/>
        </p:nvSpPr>
        <p:spPr>
          <a:xfrm>
            <a:off x="2971800" y="3848100"/>
            <a:ext cx="9906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method provided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is a method chaining used to set parameters. Method chaining in this context is possible because each method that sets a parameter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setString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setDouble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etc.) return the same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allowing for consecutive method calls. It improves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readability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allowing you to chain method calls together.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85787"/>
              </p:ext>
            </p:extLst>
          </p:nvPr>
        </p:nvGraphicFramePr>
        <p:xfrm>
          <a:off x="1028700" y="-38100"/>
          <a:ext cx="1710690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61469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400" spc="137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ID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400" spc="254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CATEGORY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400" spc="254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TYPE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400" spc="254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400" spc="254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HIERARCHY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400" spc="254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400" spc="254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R001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400" spc="254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400" spc="254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400" spc="254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37344"/>
              </p:ext>
            </p:extLst>
          </p:nvPr>
        </p:nvGraphicFramePr>
        <p:xfrm>
          <a:off x="1028700" y="2095500"/>
          <a:ext cx="17106900" cy="8998917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0586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37891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1010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DESCRIPTION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ESTABLISHING DATABASE CONNECTION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the Database driver </a:t>
                      </a:r>
                    </a:p>
                    <a:p>
                      <a:pPr marL="342900" indent="-3429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Establish the connection</a:t>
                      </a:r>
                    </a:p>
                    <a:p>
                      <a:pPr marL="342900" indent="-3429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Statement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96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METHODOLOGICAL DETAILS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getConnection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method of Driver Manager Class</a:t>
                      </a: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Wingdings" panose="05000000000000000000" pitchFamily="2" charset="2"/>
                        <a:buChar char="à"/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 :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DriverManager.getConnection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ConnectionURL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Username, Password);</a:t>
                      </a: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ConnectionURL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jdbc:oracle:thin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:@localhost:1521:XE</a:t>
                      </a: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Wingdings" panose="05000000000000000000" pitchFamily="2" charset="2"/>
                        <a:buChar char="à"/>
                        <a:defRPr/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jdbc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is the API, oracle is database, thin is database driver type</a:t>
                      </a: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Wingdings" panose="05000000000000000000" pitchFamily="2" charset="2"/>
                        <a:buChar char="à"/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@loacalhost is address of machine on which database server is running</a:t>
                      </a: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Wingdings" panose="05000000000000000000" pitchFamily="2" charset="2"/>
                        <a:buChar char="à"/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1521 is the port num on which oracle is listening as an application</a:t>
                      </a: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Wingdings" panose="05000000000000000000" pitchFamily="2" charset="2"/>
                        <a:buChar char="à"/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 is service name with which oracle is registered with OS</a:t>
                      </a: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Statement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stmt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con.createStatement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createStatement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method of connection interface.</a:t>
                      </a: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ResultSet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stmt.executeQuery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(“Query to be executed”);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executeQuery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method of Statement Interface</a:t>
                      </a: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Con.close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endParaRPr lang="en-US" sz="2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6A76A6A-1970-7E9D-8980-EA6F901F49A3}"/>
              </a:ext>
            </a:extLst>
          </p:cNvPr>
          <p:cNvSpPr txBox="1"/>
          <p:nvPr/>
        </p:nvSpPr>
        <p:spPr>
          <a:xfrm>
            <a:off x="10744200" y="3685560"/>
            <a:ext cx="5791200" cy="143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64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Statement</a:t>
            </a:r>
          </a:p>
          <a:p>
            <a:pPr marL="342900" indent="-342900" algn="l">
              <a:lnSpc>
                <a:spcPts val="364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Retrieving data</a:t>
            </a:r>
          </a:p>
          <a:p>
            <a:pPr marL="342900" indent="-342900" algn="l">
              <a:lnSpc>
                <a:spcPts val="364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connection</a:t>
            </a: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 rot="2035253">
            <a:off x="154157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589541" y="7473053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Freeform 11"/>
          <p:cNvSpPr/>
          <p:nvPr/>
        </p:nvSpPr>
        <p:spPr>
          <a:xfrm>
            <a:off x="3200400" y="3903902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3963632" y="7223828"/>
            <a:ext cx="501082" cy="5010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200400" y="4322451"/>
            <a:ext cx="2027545" cy="1074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 dirty="0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6" name="Freeform 16"/>
          <p:cNvSpPr/>
          <p:nvPr/>
        </p:nvSpPr>
        <p:spPr>
          <a:xfrm>
            <a:off x="8001000" y="3903902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8764232" y="7223828"/>
            <a:ext cx="501082" cy="50108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8001000" y="4322451"/>
            <a:ext cx="2027545" cy="1074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 dirty="0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21" name="Freeform 21"/>
          <p:cNvSpPr/>
          <p:nvPr/>
        </p:nvSpPr>
        <p:spPr>
          <a:xfrm>
            <a:off x="13030200" y="3903902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3793432" y="7223828"/>
            <a:ext cx="501082" cy="501082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3030200" y="4322451"/>
            <a:ext cx="2027545" cy="1074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 dirty="0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29" name="Freeform 29"/>
          <p:cNvSpPr/>
          <p:nvPr/>
        </p:nvSpPr>
        <p:spPr>
          <a:xfrm rot="-10799999">
            <a:off x="-3791558" y="-6165174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2952918" y="1701347"/>
            <a:ext cx="14723660" cy="1285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91"/>
              </a:lnSpc>
            </a:pPr>
            <a:r>
              <a:rPr lang="en-US" sz="6600" b="1" spc="80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ENVIRONMENT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C439749-A293-5CDB-6340-85959D4F9FF1}"/>
              </a:ext>
            </a:extLst>
          </p:cNvPr>
          <p:cNvSpPr txBox="1"/>
          <p:nvPr/>
        </p:nvSpPr>
        <p:spPr>
          <a:xfrm>
            <a:off x="3669391" y="8231710"/>
            <a:ext cx="1828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342D254-9498-8BA3-249E-CBDFD2C8C606}"/>
              </a:ext>
            </a:extLst>
          </p:cNvPr>
          <p:cNvSpPr txBox="1"/>
          <p:nvPr/>
        </p:nvSpPr>
        <p:spPr>
          <a:xfrm>
            <a:off x="8349795" y="8213536"/>
            <a:ext cx="1828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24EF33D-86DE-366E-5D48-90AC10863CE2}"/>
              </a:ext>
            </a:extLst>
          </p:cNvPr>
          <p:cNvSpPr txBox="1"/>
          <p:nvPr/>
        </p:nvSpPr>
        <p:spPr>
          <a:xfrm>
            <a:off x="13513107" y="8070054"/>
            <a:ext cx="1943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678407" y="388159"/>
            <a:ext cx="12866393" cy="1131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b="1" spc="368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Hierarchy of Project Artifacts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627000"/>
            <a:ext cx="8001000" cy="575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46661" y="2860211"/>
            <a:ext cx="12178739" cy="1533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b="1" spc="924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52775" y="4761476"/>
            <a:ext cx="6065708" cy="696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662"/>
              </a:lnSpc>
              <a:spcBef>
                <a:spcPct val="0"/>
              </a:spcBef>
            </a:pPr>
            <a:r>
              <a:rPr lang="en-US" sz="404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: Anagha Haral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019320" y="2823398"/>
            <a:ext cx="1400485" cy="6858583"/>
            <a:chOff x="0" y="0"/>
            <a:chExt cx="368852" cy="180637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806376"/>
            </a:xfrm>
            <a:custGeom>
              <a:avLst/>
              <a:gdLst/>
              <a:ahLst/>
              <a:cxnLst/>
              <a:rect l="l" t="t" r="r" b="b"/>
              <a:pathLst>
                <a:path w="368852" h="1806376">
                  <a:moveTo>
                    <a:pt x="0" y="0"/>
                  </a:moveTo>
                  <a:lnTo>
                    <a:pt x="368852" y="0"/>
                  </a:lnTo>
                  <a:lnTo>
                    <a:pt x="368852" y="1806376"/>
                  </a:lnTo>
                  <a:lnTo>
                    <a:pt x="0" y="1806376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019320" y="857250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b="1" spc="978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31353" y="3174579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39842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85285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6624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46667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0954" y="73109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50954" y="81491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1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6076629" cy="41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 Connections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PROJECT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30" y="5841663"/>
            <a:ext cx="6076629" cy="41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CONFIGURATIONS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6642507"/>
            <a:ext cx="6076629" cy="41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07430" y="7434884"/>
            <a:ext cx="5790503" cy="41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07430" y="827926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ENVIRONMENT USED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250954" y="889635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607430" y="9029976"/>
            <a:ext cx="6650728" cy="41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HIERARCHY OF PROJECT ARTIFACTS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35062" y="-966782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3712774" y="358377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040250" y="3854381"/>
            <a:ext cx="9610044" cy="1948998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070730" y="8348094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142191" y="5777447"/>
            <a:ext cx="9610044" cy="2570647"/>
            <a:chOff x="0" y="0"/>
            <a:chExt cx="3682024" cy="98492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82024" cy="984926"/>
            </a:xfrm>
            <a:custGeom>
              <a:avLst/>
              <a:gdLst/>
              <a:ahLst/>
              <a:cxnLst/>
              <a:rect l="l" t="t" r="r" b="b"/>
              <a:pathLst>
                <a:path w="3682024" h="984926">
                  <a:moveTo>
                    <a:pt x="0" y="0"/>
                  </a:moveTo>
                  <a:lnTo>
                    <a:pt x="3682024" y="0"/>
                  </a:lnTo>
                  <a:lnTo>
                    <a:pt x="3682024" y="984926"/>
                  </a:lnTo>
                  <a:lnTo>
                    <a:pt x="0" y="98492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142191" y="-38100"/>
            <a:ext cx="741694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b="1" spc="978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426951" y="4420879"/>
            <a:ext cx="9030579" cy="379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00200" y="2095500"/>
            <a:ext cx="10519576" cy="63334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algn="just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spc="216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is widely used programming language known for its platform independence and readability. </a:t>
            </a:r>
          </a:p>
          <a:p>
            <a:pPr marL="342900" lvl="0" indent="-342900" algn="just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spc="216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ts val="3050"/>
              </a:lnSpc>
              <a:spcBef>
                <a:spcPct val="0"/>
              </a:spcBef>
            </a:pPr>
            <a:r>
              <a:rPr lang="en-US" sz="2400" b="1" u="sng" spc="216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aspects and features of java:</a:t>
            </a:r>
          </a:p>
          <a:p>
            <a:pPr lvl="0" algn="just">
              <a:lnSpc>
                <a:spcPts val="3050"/>
              </a:lnSpc>
              <a:spcBef>
                <a:spcPct val="0"/>
              </a:spcBef>
            </a:pPr>
            <a:endParaRPr lang="en-US" sz="2400" b="1" u="sng" spc="216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spc="216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Independence : </a:t>
            </a:r>
            <a:r>
              <a:rPr lang="en-US" sz="2400" spc="216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is platform-independent due to its design and the use of Java Virtual Machine(JVM). When you write a java program, it is first compiled into an intermediate form called bytecode. This bytecode is not specific to any particular operating system. </a:t>
            </a:r>
          </a:p>
          <a:p>
            <a:pPr marL="342900" lvl="0" indent="-342900" algn="just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spc="216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JVM(Java Virtual Machine) : </a:t>
            </a:r>
            <a:r>
              <a:rPr lang="en-US" sz="2400" spc="216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JVM, which is platform-specific, interprets or compiles this bytecode at runtime. This concept is known as “write once, run anywhere”(WORA), that emphasizes the portability of Java code across diverse environment.</a:t>
            </a:r>
          </a:p>
          <a:p>
            <a:pPr marL="342900" lvl="0" indent="-342900" algn="just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spc="216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: </a:t>
            </a:r>
            <a:r>
              <a:rPr lang="en-US" sz="2400" spc="216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follows an object-oriented programming, emphasizing the use if class and objects. </a:t>
            </a:r>
          </a:p>
        </p:txBody>
      </p:sp>
      <p:pic>
        <p:nvPicPr>
          <p:cNvPr id="2050" name="Picture 2" descr="Java Logo PNG vector in SVG, PDF, AI, CDR format">
            <a:extLst>
              <a:ext uri="{FF2B5EF4-FFF2-40B4-BE49-F238E27FC236}">
                <a16:creationId xmlns="" xmlns:a16="http://schemas.microsoft.com/office/drawing/2014/main" id="{A53F887A-230A-41B4-BCD6-5862CD5C6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5799" y="3396305"/>
            <a:ext cx="4677869" cy="293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3864423" y="330532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5115655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42191" y="2879882"/>
            <a:ext cx="9610044" cy="2263618"/>
            <a:chOff x="0" y="0"/>
            <a:chExt cx="3682024" cy="8672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867290"/>
            </a:xfrm>
            <a:custGeom>
              <a:avLst/>
              <a:gdLst/>
              <a:ahLst/>
              <a:cxnLst/>
              <a:rect l="l" t="t" r="r" b="b"/>
              <a:pathLst>
                <a:path w="3682024" h="867290">
                  <a:moveTo>
                    <a:pt x="0" y="0"/>
                  </a:moveTo>
                  <a:lnTo>
                    <a:pt x="3682024" y="0"/>
                  </a:lnTo>
                  <a:lnTo>
                    <a:pt x="3682024" y="867290"/>
                  </a:lnTo>
                  <a:lnTo>
                    <a:pt x="0" y="86729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Freeform 10"/>
          <p:cNvSpPr/>
          <p:nvPr/>
        </p:nvSpPr>
        <p:spPr>
          <a:xfrm>
            <a:off x="2070730" y="8348094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142191" y="5777447"/>
            <a:ext cx="9610044" cy="2570647"/>
            <a:chOff x="0" y="0"/>
            <a:chExt cx="3682024" cy="98492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82024" cy="984926"/>
            </a:xfrm>
            <a:custGeom>
              <a:avLst/>
              <a:gdLst/>
              <a:ahLst/>
              <a:cxnLst/>
              <a:rect l="l" t="t" r="r" b="b"/>
              <a:pathLst>
                <a:path w="3682024" h="984926">
                  <a:moveTo>
                    <a:pt x="0" y="0"/>
                  </a:moveTo>
                  <a:lnTo>
                    <a:pt x="3682024" y="0"/>
                  </a:lnTo>
                  <a:lnTo>
                    <a:pt x="3682024" y="984926"/>
                  </a:lnTo>
                  <a:lnTo>
                    <a:pt x="0" y="98492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Freeform 14"/>
          <p:cNvSpPr/>
          <p:nvPr/>
        </p:nvSpPr>
        <p:spPr>
          <a:xfrm>
            <a:off x="-2991550" y="794856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28800" y="38100"/>
            <a:ext cx="741694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b="1" spc="978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62000" y="1866900"/>
            <a:ext cx="11793693" cy="71228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050"/>
              </a:lnSpc>
              <a:spcBef>
                <a:spcPct val="0"/>
              </a:spcBef>
            </a:pPr>
            <a:r>
              <a:rPr lang="en-US" sz="2400" spc="216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Database Connectivity(JDBC) is a Java API that enables java applications to interact with databases. It provides standard interface for connecting to relational databases and executing SQL queries.</a:t>
            </a:r>
          </a:p>
          <a:p>
            <a:pPr marL="0" lvl="0" indent="0" algn="just">
              <a:lnSpc>
                <a:spcPts val="3050"/>
              </a:lnSpc>
              <a:spcBef>
                <a:spcPct val="0"/>
              </a:spcBef>
            </a:pPr>
            <a:endParaRPr lang="en-US" sz="2400" spc="216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ts val="3050"/>
              </a:lnSpc>
              <a:spcBef>
                <a:spcPct val="0"/>
              </a:spcBef>
            </a:pPr>
            <a:r>
              <a:rPr lang="en-US" sz="2400" b="1" u="sng" spc="216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terms associated with JDBC include :</a:t>
            </a:r>
          </a:p>
          <a:p>
            <a:pPr marL="0" lvl="0" indent="0" algn="just">
              <a:lnSpc>
                <a:spcPts val="3050"/>
              </a:lnSpc>
              <a:spcBef>
                <a:spcPct val="0"/>
              </a:spcBef>
            </a:pPr>
            <a:endParaRPr lang="en-US" sz="2400" b="1" u="sng" spc="216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spc="216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 : </a:t>
            </a:r>
            <a:r>
              <a:rPr lang="en-US" sz="2400" spc="216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 drivers are platform-specific implementations that allows java applications to connect to particular database.</a:t>
            </a:r>
          </a:p>
          <a:p>
            <a:pPr marL="342900" lvl="0" indent="-342900" algn="just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spc="216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: </a:t>
            </a:r>
            <a:r>
              <a:rPr lang="en-US" sz="2400" spc="216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 facilitates the establishment of connection to database through the connection interface.</a:t>
            </a:r>
          </a:p>
          <a:p>
            <a:pPr marL="342900" lvl="0" indent="-342900" algn="just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spc="216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: </a:t>
            </a:r>
            <a:r>
              <a:rPr lang="en-US" sz="2400" spc="216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 uses statement interface to execute SQL queries, updates, or deletes. Different types of statements include Statement, Prepared Statement and </a:t>
            </a:r>
            <a:r>
              <a:rPr lang="en-US" sz="2400" spc="216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CallableStatement</a:t>
            </a:r>
            <a:r>
              <a:rPr lang="en-US" sz="2400" spc="216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spc="216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r>
              <a:rPr lang="en-US" sz="2400" b="1" spc="216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spc="216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pc="216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r>
              <a:rPr lang="en-US" sz="2400" spc="216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 allows users to retrieve the data from the database after executing the query.</a:t>
            </a:r>
          </a:p>
          <a:p>
            <a:pPr marL="342900" lvl="0" indent="-342900" algn="just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spc="216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DriverManager</a:t>
            </a:r>
            <a:r>
              <a:rPr lang="en-US" sz="2400" b="1" spc="216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spc="216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 a class in JDBC that helps in establishing a connection to database by selecting appropriate driver.</a:t>
            </a:r>
          </a:p>
          <a:p>
            <a:pPr marL="342900" lvl="0" indent="-342900" algn="just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spc="216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JDBC Drivers | Oracle">
            <a:extLst>
              <a:ext uri="{FF2B5EF4-FFF2-40B4-BE49-F238E27FC236}">
                <a16:creationId xmlns="" xmlns:a16="http://schemas.microsoft.com/office/drawing/2014/main" id="{035A8C96-4617-4417-9D1A-54A6A1EEB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2426" y="3632685"/>
            <a:ext cx="3949389" cy="371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626267" y="-5968633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15323" y="419100"/>
            <a:ext cx="12057353" cy="1625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9600" b="1" dirty="0">
                <a:solidFill>
                  <a:srgbClr val="100F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3AAAE28-F4FC-C896-78DC-28F3867C7656}"/>
              </a:ext>
            </a:extLst>
          </p:cNvPr>
          <p:cNvSpPr txBox="1"/>
          <p:nvPr/>
        </p:nvSpPr>
        <p:spPr>
          <a:xfrm>
            <a:off x="2286000" y="2552700"/>
            <a:ext cx="15468600" cy="764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java based application to process the bank transactions using data from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BankTrans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table. The application will update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NewBal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TransStat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transaction details and log the information into separate tables i.e.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ValidTrans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InvalidTrans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depending upon the validity of transaction.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BankTrans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contains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OldBal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AcctNo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TransType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TransAmt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NewBal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TransStat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ValidTrans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InvalidTrans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TransType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TransAmt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Valdity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data from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BankTrans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set method provided by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NewBal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formula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NewBal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OldBal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TransAmt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TransStat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NewBal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Valid and Invalid transactions into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ValidTrans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InvalidTrans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tables respectively.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Code : Responsible for data retrieval, updating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BankTrans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and log information into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ValidTrans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InvalidTrans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BankTrans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: Contains raw data used for java application.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ValidTrans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Contains valid transactions.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InvalidTrans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Contains invalid transactions.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53400" y="-10248900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570872" y="647700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b="1" dirty="0">
                <a:solidFill>
                  <a:srgbClr val="100F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CONFIGs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0A62358-5B25-46A3-0A4E-B8EC4343F0F1}"/>
              </a:ext>
            </a:extLst>
          </p:cNvPr>
          <p:cNvSpPr txBox="1"/>
          <p:nvPr/>
        </p:nvSpPr>
        <p:spPr>
          <a:xfrm>
            <a:off x="3657600" y="3390900"/>
            <a:ext cx="9753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URL :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typically includes database type, hostname, port and database name. Ex : 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jdbc:oracle:thin:@localhost:1521:orcl”;</a:t>
            </a:r>
          </a:p>
          <a:p>
            <a:pPr algn="just"/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Credentials :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Provises the username and password to authenticate and connect to database. Ex: String username =  ”username”; String password = ”password”;</a:t>
            </a:r>
          </a:p>
          <a:p>
            <a:pPr algn="just"/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JDBC Driver :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JDBC driver for your database using Class.forName() where forName is method of class ’Class’; Ex : Class.forName("oracle.jdbc.driver.OracleDriver");</a:t>
            </a:r>
          </a:p>
          <a:p>
            <a:pPr algn="just"/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Connection :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connection to database using Driver.Manager.getConnection(); </a:t>
            </a:r>
            <a:endParaRPr lang="sv-SE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DriverManager.getConnection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ConnectionURL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username, password);</a:t>
            </a:r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13607" y="694320"/>
            <a:ext cx="8904094" cy="1466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7200" b="1" spc="924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</a:p>
        </p:txBody>
      </p:sp>
      <p:sp>
        <p:nvSpPr>
          <p:cNvPr id="5" name="Freeform 5"/>
          <p:cNvSpPr/>
          <p:nvPr/>
        </p:nvSpPr>
        <p:spPr>
          <a:xfrm rot="887923">
            <a:off x="-8077533" y="4709488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133600" y="2476500"/>
            <a:ext cx="14020800" cy="62501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0276" lvl="1" indent="-320138">
              <a:lnSpc>
                <a:spcPts val="4092"/>
              </a:lnSpc>
              <a:buFont typeface="Arial"/>
              <a:buChar char="•"/>
            </a:pPr>
            <a:r>
              <a:rPr lang="en-US" sz="2400" b="1" spc="290" dirty="0">
                <a:solidFill>
                  <a:srgbClr val="100F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Ojdbc5.jar: </a:t>
            </a:r>
            <a:r>
              <a:rPr lang="en-US" sz="2400" spc="290" dirty="0">
                <a:solidFill>
                  <a:srgbClr val="100F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Oracle JDBC driver used to connect java applications to Oracle databases. You will find this inside path : D-&gt;app-&gt;administrator-&gt;product-&gt;11.2.0-&gt;dbhome_1-&gt;</a:t>
            </a:r>
            <a:r>
              <a:rPr lang="en-US" sz="2400" spc="290" dirty="0" err="1">
                <a:solidFill>
                  <a:srgbClr val="100F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r>
              <a:rPr lang="en-US" sz="2400" spc="290" dirty="0">
                <a:solidFill>
                  <a:srgbClr val="100F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-&gt;lib-&gt;ojdbc5.</a:t>
            </a:r>
          </a:p>
          <a:p>
            <a:pPr marL="640276" lvl="1" indent="-320138">
              <a:lnSpc>
                <a:spcPts val="4092"/>
              </a:lnSpc>
              <a:buFont typeface="Arial"/>
              <a:buChar char="•"/>
            </a:pPr>
            <a:endParaRPr lang="en-US" sz="2400" spc="290" dirty="0">
              <a:solidFill>
                <a:srgbClr val="100F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0276" lvl="1" indent="-320138">
              <a:lnSpc>
                <a:spcPts val="4092"/>
              </a:lnSpc>
              <a:buFont typeface="Arial"/>
              <a:buChar char="•"/>
            </a:pPr>
            <a:r>
              <a:rPr lang="en-US" sz="2400" b="1" spc="290" dirty="0" err="1">
                <a:solidFill>
                  <a:srgbClr val="100F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OracleDriver</a:t>
            </a:r>
            <a:r>
              <a:rPr lang="en-US" sz="2400" b="1" spc="290" dirty="0">
                <a:solidFill>
                  <a:srgbClr val="100F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spc="290" dirty="0">
                <a:solidFill>
                  <a:srgbClr val="100F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Driver is a JDBC driver provided by oracle for </a:t>
            </a:r>
            <a:r>
              <a:rPr lang="en-US" sz="2400" spc="290" dirty="0" err="1">
                <a:solidFill>
                  <a:srgbClr val="100F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connectin</a:t>
            </a:r>
            <a:r>
              <a:rPr lang="en-US" sz="2400" spc="290" dirty="0">
                <a:solidFill>
                  <a:srgbClr val="100F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 applications to oracle databases. It enables java applications to perform various operations such as executing </a:t>
            </a:r>
            <a:r>
              <a:rPr lang="en-US" sz="2400" spc="290" dirty="0" err="1">
                <a:solidFill>
                  <a:srgbClr val="100F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spc="290" dirty="0">
                <a:solidFill>
                  <a:srgbClr val="100F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queries, updates and managing transactions with oracle databases.</a:t>
            </a:r>
          </a:p>
          <a:p>
            <a:pPr>
              <a:lnSpc>
                <a:spcPts val="4092"/>
              </a:lnSpc>
            </a:pPr>
            <a:endParaRPr lang="en-US" sz="2400" spc="290" dirty="0">
              <a:solidFill>
                <a:srgbClr val="100F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0276" lvl="1" indent="-320138" algn="l">
              <a:lnSpc>
                <a:spcPts val="4092"/>
              </a:lnSpc>
              <a:buFont typeface="Arial"/>
              <a:buChar char="•"/>
            </a:pPr>
            <a:r>
              <a:rPr lang="en-US" sz="2400" b="1" spc="290" dirty="0" err="1">
                <a:solidFill>
                  <a:srgbClr val="100F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Tnsnames.ora</a:t>
            </a:r>
            <a:r>
              <a:rPr lang="en-US" sz="2400" b="1" spc="290" dirty="0">
                <a:solidFill>
                  <a:srgbClr val="100F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400" spc="290" dirty="0" err="1">
                <a:solidFill>
                  <a:srgbClr val="100F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tnsnames.ora</a:t>
            </a:r>
            <a:r>
              <a:rPr lang="en-US" sz="2400" spc="290" dirty="0">
                <a:solidFill>
                  <a:srgbClr val="100F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contains the configuration data which is present in oracle installation folder. It contains entries that map a net service name to a set of connection details such as database server address, port and other parameters.</a:t>
            </a: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57863">
            <a:off x="-2050082" y="7016573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8" y="0"/>
                </a:lnTo>
                <a:lnTo>
                  <a:pt x="21273218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908379" y="7523663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1201400" y="4027827"/>
            <a:ext cx="4113179" cy="4087473"/>
            <a:chOff x="0" y="0"/>
            <a:chExt cx="1279723" cy="12717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Freeform 7"/>
          <p:cNvSpPr/>
          <p:nvPr/>
        </p:nvSpPr>
        <p:spPr>
          <a:xfrm>
            <a:off x="7078721" y="7523663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3576680" y="3436190"/>
            <a:ext cx="6176920" cy="5669209"/>
            <a:chOff x="0" y="0"/>
            <a:chExt cx="1279723" cy="17638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9723" cy="1763847"/>
            </a:xfrm>
            <a:custGeom>
              <a:avLst/>
              <a:gdLst/>
              <a:ahLst/>
              <a:cxnLst/>
              <a:rect l="l" t="t" r="r" b="b"/>
              <a:pathLst>
                <a:path w="1279723" h="1763847">
                  <a:moveTo>
                    <a:pt x="0" y="0"/>
                  </a:moveTo>
                  <a:lnTo>
                    <a:pt x="1279723" y="0"/>
                  </a:lnTo>
                  <a:lnTo>
                    <a:pt x="1279723" y="1763847"/>
                  </a:lnTo>
                  <a:lnTo>
                    <a:pt x="0" y="1763847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Freeform 11"/>
          <p:cNvSpPr/>
          <p:nvPr/>
        </p:nvSpPr>
        <p:spPr>
          <a:xfrm>
            <a:off x="2297338" y="7523663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3861959" y="7789868"/>
            <a:ext cx="5320094" cy="15728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 dirty="0">
                <a:solidFill>
                  <a:srgbClr val="FD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CLASS</a:t>
            </a:r>
          </a:p>
          <a:p>
            <a:pPr algn="ctr">
              <a:lnSpc>
                <a:spcPts val="4208"/>
              </a:lnSpc>
              <a:spcBef>
                <a:spcPct val="0"/>
              </a:spcBef>
            </a:pP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BankTrans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endParaRPr lang="en-US" sz="3049" spc="298" dirty="0">
              <a:solidFill>
                <a:srgbClr val="FDFBF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1770542" y="6801937"/>
            <a:ext cx="2974893" cy="1034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 dirty="0">
                <a:solidFill>
                  <a:srgbClr val="FD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Class</a:t>
            </a:r>
          </a:p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 dirty="0" err="1">
                <a:solidFill>
                  <a:srgbClr val="FD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BankCon</a:t>
            </a:r>
            <a:endParaRPr lang="en-US" sz="3049" spc="298" dirty="0">
              <a:solidFill>
                <a:srgbClr val="FDFBF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reeform 21"/>
          <p:cNvSpPr/>
          <p:nvPr/>
        </p:nvSpPr>
        <p:spPr>
          <a:xfrm>
            <a:off x="7117903" y="9105399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2418461" y="884816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b="1" spc="924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85873D0-B976-A9DA-5F24-56C73DBE4415}"/>
              </a:ext>
            </a:extLst>
          </p:cNvPr>
          <p:cNvSpPr txBox="1"/>
          <p:nvPr/>
        </p:nvSpPr>
        <p:spPr>
          <a:xfrm>
            <a:off x="2667000" y="3619500"/>
            <a:ext cx="801027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Performed 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database driver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 connection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Statement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Statement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data from table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newbal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determine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transStat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into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bankTrans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data into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validTrans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InavlidTrans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8707BF1-FA2C-B46C-6FD3-F934CD036820}"/>
              </a:ext>
            </a:extLst>
          </p:cNvPr>
          <p:cNvSpPr txBox="1"/>
          <p:nvPr/>
        </p:nvSpPr>
        <p:spPr>
          <a:xfrm>
            <a:off x="11730080" y="4515937"/>
            <a:ext cx="3169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retieve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data from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BankTrans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ValidTrans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InvalidTrans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 and Display it.</a:t>
            </a: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257863">
            <a:off x="-2202482" y="8356382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8" y="0"/>
                </a:lnTo>
                <a:lnTo>
                  <a:pt x="21273218" y="9128144"/>
                </a:lnTo>
                <a:lnTo>
                  <a:pt x="0" y="91281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782471" y="7363318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977152" y="7363318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171429" y="7363318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2505014" y="2939343"/>
            <a:ext cx="14985462" cy="2810630"/>
            <a:chOff x="0" y="0"/>
            <a:chExt cx="1279723" cy="139385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79723" cy="1393854"/>
            </a:xfrm>
            <a:custGeom>
              <a:avLst/>
              <a:gdLst/>
              <a:ahLst/>
              <a:cxnLst/>
              <a:rect l="l" t="t" r="r" b="b"/>
              <a:pathLst>
                <a:path w="1279723" h="1393854">
                  <a:moveTo>
                    <a:pt x="0" y="0"/>
                  </a:moveTo>
                  <a:lnTo>
                    <a:pt x="1279723" y="0"/>
                  </a:lnTo>
                  <a:lnTo>
                    <a:pt x="1279723" y="1393854"/>
                  </a:lnTo>
                  <a:lnTo>
                    <a:pt x="0" y="1393854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292553" y="546284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b="1" spc="924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Utility Methods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05014" y="3077001"/>
            <a:ext cx="13573186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77"/>
              </a:lnSpc>
            </a:pPr>
            <a:r>
              <a:rPr lang="en-US" sz="2400" spc="168" dirty="0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Method: </a:t>
            </a:r>
            <a:r>
              <a:rPr lang="en-US" sz="2400" spc="168" dirty="0" err="1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calNewBal</a:t>
            </a:r>
            <a:r>
              <a:rPr lang="en-US" sz="2400" spc="168" dirty="0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>
              <a:lnSpc>
                <a:spcPts val="2377"/>
              </a:lnSpc>
            </a:pPr>
            <a:endParaRPr lang="en-US" sz="2400" spc="168" dirty="0">
              <a:solidFill>
                <a:srgbClr val="FFFBF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950" lvl="1" indent="-185975">
              <a:lnSpc>
                <a:spcPts val="2377"/>
              </a:lnSpc>
              <a:buFont typeface="Arial"/>
              <a:buChar char="•"/>
            </a:pPr>
            <a:r>
              <a:rPr lang="en-US" sz="2400" spc="168" dirty="0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calculate new balance</a:t>
            </a:r>
          </a:p>
          <a:p>
            <a:pPr marL="371950" lvl="1" indent="-185975">
              <a:lnSpc>
                <a:spcPts val="2377"/>
              </a:lnSpc>
              <a:buFont typeface="Arial"/>
              <a:buChar char="•"/>
            </a:pPr>
            <a:r>
              <a:rPr lang="en-US" sz="2400" spc="168" dirty="0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static double </a:t>
            </a:r>
            <a:r>
              <a:rPr lang="en-US" sz="2400" spc="168" dirty="0" err="1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calNewBal</a:t>
            </a:r>
            <a:r>
              <a:rPr lang="en-US" sz="2400" spc="168" dirty="0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(double </a:t>
            </a:r>
            <a:r>
              <a:rPr lang="en-US" sz="2400" spc="168" dirty="0" err="1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oldBal</a:t>
            </a:r>
            <a:r>
              <a:rPr lang="en-US" sz="2400" spc="168" dirty="0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double </a:t>
            </a:r>
            <a:r>
              <a:rPr lang="en-US" sz="2400" spc="168" dirty="0" err="1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transAmt</a:t>
            </a:r>
            <a:r>
              <a:rPr lang="en-US" sz="2400" spc="168" dirty="0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String </a:t>
            </a:r>
            <a:r>
              <a:rPr lang="en-US" sz="2400" spc="168" dirty="0" err="1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transType</a:t>
            </a:r>
            <a:r>
              <a:rPr lang="en-US" sz="2400" spc="168" dirty="0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185975" lvl="1">
              <a:lnSpc>
                <a:spcPts val="2377"/>
              </a:lnSpc>
            </a:pPr>
            <a:r>
              <a:rPr lang="en-US" sz="2400" spc="168" dirty="0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400" spc="168" dirty="0" err="1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transType.equals</a:t>
            </a:r>
            <a:r>
              <a:rPr lang="en-US" sz="2400" spc="168" dirty="0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(“D”) ? 	</a:t>
            </a:r>
            <a:r>
              <a:rPr lang="en-US" sz="2400" spc="168" dirty="0" err="1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oldBal</a:t>
            </a:r>
            <a:r>
              <a:rPr lang="en-US" sz="2400" spc="168" dirty="0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spc="168" dirty="0" err="1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transAmt</a:t>
            </a:r>
            <a:r>
              <a:rPr lang="en-US" sz="2400" spc="168" dirty="0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spc="168" dirty="0" err="1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oldBal</a:t>
            </a:r>
            <a:r>
              <a:rPr lang="en-US" sz="2400" spc="168" dirty="0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spc="168" dirty="0" err="1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transAmt</a:t>
            </a:r>
            <a:r>
              <a:rPr lang="en-US" sz="2400" spc="168" dirty="0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185975" lvl="1">
              <a:lnSpc>
                <a:spcPts val="2377"/>
              </a:lnSpc>
            </a:pPr>
            <a:r>
              <a:rPr lang="en-US" sz="2400" spc="168" dirty="0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ts val="2377"/>
              </a:lnSpc>
            </a:pPr>
            <a:endParaRPr lang="en-US" sz="2400" spc="168" dirty="0">
              <a:solidFill>
                <a:srgbClr val="FFFBF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226507" y="5067300"/>
            <a:ext cx="2974893" cy="495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 dirty="0">
                <a:solidFill>
                  <a:srgbClr val="FD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371999" y="6450688"/>
            <a:ext cx="2974893" cy="1034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 2</a:t>
            </a:r>
          </a:p>
        </p:txBody>
      </p:sp>
      <p:grpSp>
        <p:nvGrpSpPr>
          <p:cNvPr id="23" name="Group 13">
            <a:extLst>
              <a:ext uri="{FF2B5EF4-FFF2-40B4-BE49-F238E27FC236}">
                <a16:creationId xmlns="" xmlns:a16="http://schemas.microsoft.com/office/drawing/2014/main" id="{6DF6F969-F10C-4F7A-89CC-76FEAF2E5B19}"/>
              </a:ext>
            </a:extLst>
          </p:cNvPr>
          <p:cNvGrpSpPr/>
          <p:nvPr/>
        </p:nvGrpSpPr>
        <p:grpSpPr>
          <a:xfrm>
            <a:off x="2505014" y="5958773"/>
            <a:ext cx="14985462" cy="2810630"/>
            <a:chOff x="0" y="0"/>
            <a:chExt cx="1279723" cy="1393854"/>
          </a:xfrm>
        </p:grpSpPr>
        <p:sp>
          <p:nvSpPr>
            <p:cNvPr id="24" name="Freeform 14">
              <a:extLst>
                <a:ext uri="{FF2B5EF4-FFF2-40B4-BE49-F238E27FC236}">
                  <a16:creationId xmlns="" xmlns:a16="http://schemas.microsoft.com/office/drawing/2014/main" id="{8664970C-319D-4C53-81B1-C160D95FCCD5}"/>
                </a:ext>
              </a:extLst>
            </p:cNvPr>
            <p:cNvSpPr/>
            <p:nvPr/>
          </p:nvSpPr>
          <p:spPr>
            <a:xfrm>
              <a:off x="0" y="0"/>
              <a:ext cx="1279723" cy="1393854"/>
            </a:xfrm>
            <a:custGeom>
              <a:avLst/>
              <a:gdLst/>
              <a:ahLst/>
              <a:cxnLst/>
              <a:rect l="l" t="t" r="r" b="b"/>
              <a:pathLst>
                <a:path w="1279723" h="1393854">
                  <a:moveTo>
                    <a:pt x="0" y="0"/>
                  </a:moveTo>
                  <a:lnTo>
                    <a:pt x="1279723" y="0"/>
                  </a:lnTo>
                  <a:lnTo>
                    <a:pt x="1279723" y="1393854"/>
                  </a:lnTo>
                  <a:lnTo>
                    <a:pt x="0" y="1393854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5" name="TextBox 15">
              <a:extLst>
                <a:ext uri="{FF2B5EF4-FFF2-40B4-BE49-F238E27FC236}">
                  <a16:creationId xmlns="" xmlns:a16="http://schemas.microsoft.com/office/drawing/2014/main" id="{EECCAE19-F219-460D-B0D2-9914711948C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TextBox 17">
            <a:extLst>
              <a:ext uri="{FF2B5EF4-FFF2-40B4-BE49-F238E27FC236}">
                <a16:creationId xmlns="" xmlns:a16="http://schemas.microsoft.com/office/drawing/2014/main" id="{9AB3D61B-C6A2-4B4A-B8CC-70712C6025A5}"/>
              </a:ext>
            </a:extLst>
          </p:cNvPr>
          <p:cNvSpPr txBox="1"/>
          <p:nvPr/>
        </p:nvSpPr>
        <p:spPr>
          <a:xfrm>
            <a:off x="2590800" y="6134100"/>
            <a:ext cx="14325600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77"/>
              </a:lnSpc>
            </a:pPr>
            <a:r>
              <a:rPr lang="en-US" sz="2400" spc="168" dirty="0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Method: </a:t>
            </a:r>
            <a:r>
              <a:rPr lang="en-US" sz="2400" spc="168" dirty="0" err="1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detTransStat</a:t>
            </a:r>
            <a:r>
              <a:rPr lang="en-US" sz="2400" spc="168" dirty="0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>
              <a:lnSpc>
                <a:spcPts val="2377"/>
              </a:lnSpc>
            </a:pPr>
            <a:endParaRPr lang="en-US" sz="2400" spc="168" dirty="0">
              <a:solidFill>
                <a:srgbClr val="FFFBF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950" lvl="1" indent="-185975">
              <a:lnSpc>
                <a:spcPts val="2377"/>
              </a:lnSpc>
              <a:buFont typeface="Arial"/>
              <a:buChar char="•"/>
            </a:pPr>
            <a:r>
              <a:rPr lang="en-US" sz="2400" spc="168" dirty="0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calculate Transaction status.</a:t>
            </a:r>
          </a:p>
          <a:p>
            <a:pPr marL="371950" lvl="1" indent="-185975">
              <a:lnSpc>
                <a:spcPts val="2377"/>
              </a:lnSpc>
              <a:buFont typeface="Arial"/>
              <a:buChar char="•"/>
            </a:pPr>
            <a:r>
              <a:rPr lang="en-US" sz="2400" spc="168" dirty="0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static String </a:t>
            </a:r>
            <a:r>
              <a:rPr lang="en-US" sz="2400" spc="168" dirty="0" err="1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detTransStat</a:t>
            </a:r>
            <a:r>
              <a:rPr lang="en-US" sz="2400" spc="168" dirty="0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(double </a:t>
            </a:r>
            <a:r>
              <a:rPr lang="en-US" sz="2400" spc="168" dirty="0" err="1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newBal</a:t>
            </a:r>
            <a:r>
              <a:rPr lang="en-US" sz="2400" spc="168" dirty="0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185975" lvl="1">
              <a:lnSpc>
                <a:spcPts val="2377"/>
              </a:lnSpc>
            </a:pPr>
            <a:r>
              <a:rPr lang="en-US" sz="2400" spc="168" dirty="0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new &gt;= 0 ? 	“valid” : “invalid”; </a:t>
            </a:r>
          </a:p>
          <a:p>
            <a:pPr marL="185975" lvl="1">
              <a:lnSpc>
                <a:spcPts val="2377"/>
              </a:lnSpc>
            </a:pPr>
            <a:r>
              <a:rPr lang="en-US" sz="2400" spc="168" dirty="0">
                <a:solidFill>
                  <a:srgbClr val="FF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ts val="2377"/>
              </a:lnSpc>
            </a:pPr>
            <a:endParaRPr lang="en-US" sz="2400" spc="168" dirty="0">
              <a:solidFill>
                <a:srgbClr val="FFFBF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20">
            <a:extLst>
              <a:ext uri="{FF2B5EF4-FFF2-40B4-BE49-F238E27FC236}">
                <a16:creationId xmlns="" xmlns:a16="http://schemas.microsoft.com/office/drawing/2014/main" id="{1B593361-C2CC-4322-B72D-235FF4633B62}"/>
              </a:ext>
            </a:extLst>
          </p:cNvPr>
          <p:cNvSpPr txBox="1"/>
          <p:nvPr/>
        </p:nvSpPr>
        <p:spPr>
          <a:xfrm>
            <a:off x="8807578" y="8110579"/>
            <a:ext cx="2974893" cy="495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 dirty="0">
                <a:solidFill>
                  <a:srgbClr val="FD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2</a:t>
            </a: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1019</Words>
  <Application>Microsoft Office PowerPoint</Application>
  <PresentationFormat>Custom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DM Sans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PPT</dc:title>
  <cp:lastModifiedBy>DELL</cp:lastModifiedBy>
  <cp:revision>104</cp:revision>
  <dcterms:created xsi:type="dcterms:W3CDTF">2006-08-16T00:00:00Z</dcterms:created>
  <dcterms:modified xsi:type="dcterms:W3CDTF">2024-01-16T04:52:11Z</dcterms:modified>
  <dc:identifier>DAFm5cSVI_8</dc:identifier>
</cp:coreProperties>
</file>