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8" r:id="rId2"/>
    <p:sldId id="287" r:id="rId3"/>
    <p:sldId id="257" r:id="rId4"/>
    <p:sldId id="260" r:id="rId5"/>
    <p:sldId id="340" r:id="rId6"/>
    <p:sldId id="299" r:id="rId7"/>
    <p:sldId id="351" r:id="rId8"/>
    <p:sldId id="288" r:id="rId9"/>
    <p:sldId id="266" r:id="rId10"/>
    <p:sldId id="343" r:id="rId11"/>
    <p:sldId id="344" r:id="rId12"/>
    <p:sldId id="345" r:id="rId13"/>
    <p:sldId id="352" r:id="rId14"/>
    <p:sldId id="349" r:id="rId15"/>
    <p:sldId id="350" r:id="rId16"/>
    <p:sldId id="275"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rjmets.com/uploadedfiles/paper/volume2/issue_8_august_2020/3180/1628083124.pdf" TargetMode="External"/><Relationship Id="rId2" Type="http://schemas.openxmlformats.org/officeDocument/2006/relationships/hyperlink" Target="https://www.studocu.com/in/document/kannur-university/computer-organization/flutter-general-report/11039857" TargetMode="External"/><Relationship Id="rId1" Type="http://schemas.openxmlformats.org/officeDocument/2006/relationships/slideLayout" Target="../slideLayouts/slideLayout2.xml"/><Relationship Id="rId4" Type="http://schemas.openxmlformats.org/officeDocument/2006/relationships/hyperlink" Target="https://docs.flutter.de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a:solidFill>
                  <a:srgbClr val="FF0000"/>
                </a:solidFill>
              </a:rPr>
              <a:t>Flutter News Application</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Anagha</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1RN18IS016</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MS. Sunitha K</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Akshay D</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b="0" i="0" dirty="0">
                <a:solidFill>
                  <a:srgbClr val="202124"/>
                </a:solidFill>
                <a:effectLst/>
                <a:latin typeface="Times New Roman" panose="02020603050405020304" pitchFamily="18" charset="0"/>
                <a:cs typeface="Times New Roman" panose="02020603050405020304" pitchFamily="18" charset="0"/>
              </a:rPr>
              <a:t>Co-Founder &amp; CEO, Enmaz Engineering Services Pvt. Ltd., Bangalore</a:t>
            </a:r>
            <a:endParaRPr lang="en-US" dirty="0">
              <a:solidFill>
                <a:schemeClr val="tx1">
                  <a:lumMod val="85000"/>
                  <a:lumOff val="15000"/>
                </a:schemeClr>
              </a:solidFill>
              <a:latin typeface="Times New Roman" panose="02020603050405020304"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Detailed design of database schema</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graphicFrame>
        <p:nvGraphicFramePr>
          <p:cNvPr id="11" name="Table 10">
            <a:extLst>
              <a:ext uri="{FF2B5EF4-FFF2-40B4-BE49-F238E27FC236}">
                <a16:creationId xmlns:a16="http://schemas.microsoft.com/office/drawing/2014/main" id="{E244B947-9A9B-400B-9B8E-401F25D2C05D}"/>
              </a:ext>
            </a:extLst>
          </p:cNvPr>
          <p:cNvGraphicFramePr>
            <a:graphicFrameLocks noGrp="1"/>
          </p:cNvGraphicFramePr>
          <p:nvPr>
            <p:extLst>
              <p:ext uri="{D42A27DB-BD31-4B8C-83A1-F6EECF244321}">
                <p14:modId xmlns:p14="http://schemas.microsoft.com/office/powerpoint/2010/main" val="2298797628"/>
              </p:ext>
            </p:extLst>
          </p:nvPr>
        </p:nvGraphicFramePr>
        <p:xfrm>
          <a:off x="838200" y="1772817"/>
          <a:ext cx="10515601" cy="1224135"/>
        </p:xfrm>
        <a:graphic>
          <a:graphicData uri="http://schemas.openxmlformats.org/drawingml/2006/table">
            <a:tbl>
              <a:tblPr firstRow="1" firstCol="1" bandRow="1">
                <a:tableStyleId>{5C22544A-7EE6-4342-B048-85BDC9FD1C3A}</a:tableStyleId>
              </a:tblPr>
              <a:tblGrid>
                <a:gridCol w="696579">
                  <a:extLst>
                    <a:ext uri="{9D8B030D-6E8A-4147-A177-3AD203B41FA5}">
                      <a16:colId xmlns:a16="http://schemas.microsoft.com/office/drawing/2014/main" val="3500818364"/>
                    </a:ext>
                  </a:extLst>
                </a:gridCol>
                <a:gridCol w="1865112">
                  <a:extLst>
                    <a:ext uri="{9D8B030D-6E8A-4147-A177-3AD203B41FA5}">
                      <a16:colId xmlns:a16="http://schemas.microsoft.com/office/drawing/2014/main" val="765622104"/>
                    </a:ext>
                  </a:extLst>
                </a:gridCol>
                <a:gridCol w="1498303">
                  <a:extLst>
                    <a:ext uri="{9D8B030D-6E8A-4147-A177-3AD203B41FA5}">
                      <a16:colId xmlns:a16="http://schemas.microsoft.com/office/drawing/2014/main" val="671653598"/>
                    </a:ext>
                  </a:extLst>
                </a:gridCol>
                <a:gridCol w="2027608">
                  <a:extLst>
                    <a:ext uri="{9D8B030D-6E8A-4147-A177-3AD203B41FA5}">
                      <a16:colId xmlns:a16="http://schemas.microsoft.com/office/drawing/2014/main" val="3133774779"/>
                    </a:ext>
                  </a:extLst>
                </a:gridCol>
                <a:gridCol w="2321533">
                  <a:extLst>
                    <a:ext uri="{9D8B030D-6E8A-4147-A177-3AD203B41FA5}">
                      <a16:colId xmlns:a16="http://schemas.microsoft.com/office/drawing/2014/main" val="2512722375"/>
                    </a:ext>
                  </a:extLst>
                </a:gridCol>
                <a:gridCol w="2106466">
                  <a:extLst>
                    <a:ext uri="{9D8B030D-6E8A-4147-A177-3AD203B41FA5}">
                      <a16:colId xmlns:a16="http://schemas.microsoft.com/office/drawing/2014/main" val="3723120858"/>
                    </a:ext>
                  </a:extLst>
                </a:gridCol>
              </a:tblGrid>
              <a:tr h="428373">
                <a:tc>
                  <a:txBody>
                    <a:bodyPr/>
                    <a:lstStyle/>
                    <a:p>
                      <a:r>
                        <a:rPr lang="en-IN" sz="1200">
                          <a:effectLst/>
                        </a:rPr>
                        <a:t>Uid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isAnonymous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ProviderId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CreationTime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LastSignInTime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IsEmailVerified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4571506"/>
                  </a:ext>
                </a:extLst>
              </a:tr>
              <a:tr h="397881">
                <a:tc>
                  <a:txBody>
                    <a:bodyPr/>
                    <a:lstStyle/>
                    <a:p>
                      <a:r>
                        <a:rPr lang="en-IN" sz="12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false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firebase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156974482357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15928445141358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True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3623311"/>
                  </a:ext>
                </a:extLst>
              </a:tr>
              <a:tr h="397881">
                <a:tc>
                  <a:txBody>
                    <a:bodyPr/>
                    <a:lstStyle/>
                    <a:p>
                      <a:r>
                        <a:rPr lang="en-IN" sz="12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false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firebase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156974482389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15928445141390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False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0267515"/>
                  </a:ext>
                </a:extLst>
              </a:tr>
            </a:tbl>
          </a:graphicData>
        </a:graphic>
      </p:graphicFrame>
      <p:graphicFrame>
        <p:nvGraphicFramePr>
          <p:cNvPr id="12" name="Table 11">
            <a:extLst>
              <a:ext uri="{FF2B5EF4-FFF2-40B4-BE49-F238E27FC236}">
                <a16:creationId xmlns:a16="http://schemas.microsoft.com/office/drawing/2014/main" id="{E53C817F-6181-4C6B-BCC4-9979CC5A9AA0}"/>
              </a:ext>
            </a:extLst>
          </p:cNvPr>
          <p:cNvGraphicFramePr>
            <a:graphicFrameLocks noGrp="1"/>
          </p:cNvGraphicFramePr>
          <p:nvPr>
            <p:extLst>
              <p:ext uri="{D42A27DB-BD31-4B8C-83A1-F6EECF244321}">
                <p14:modId xmlns:p14="http://schemas.microsoft.com/office/powerpoint/2010/main" val="646540864"/>
              </p:ext>
            </p:extLst>
          </p:nvPr>
        </p:nvGraphicFramePr>
        <p:xfrm>
          <a:off x="838199" y="3429000"/>
          <a:ext cx="10515600" cy="2304256"/>
        </p:xfrm>
        <a:graphic>
          <a:graphicData uri="http://schemas.openxmlformats.org/drawingml/2006/table">
            <a:tbl>
              <a:tblPr firstRow="1" firstCol="1" bandRow="1">
                <a:tableStyleId>{5C22544A-7EE6-4342-B048-85BDC9FD1C3A}</a:tableStyleId>
              </a:tblPr>
              <a:tblGrid>
                <a:gridCol w="2111335">
                  <a:extLst>
                    <a:ext uri="{9D8B030D-6E8A-4147-A177-3AD203B41FA5}">
                      <a16:colId xmlns:a16="http://schemas.microsoft.com/office/drawing/2014/main" val="4015198435"/>
                    </a:ext>
                  </a:extLst>
                </a:gridCol>
                <a:gridCol w="1347312">
                  <a:extLst>
                    <a:ext uri="{9D8B030D-6E8A-4147-A177-3AD203B41FA5}">
                      <a16:colId xmlns:a16="http://schemas.microsoft.com/office/drawing/2014/main" val="3000896122"/>
                    </a:ext>
                  </a:extLst>
                </a:gridCol>
                <a:gridCol w="1782721">
                  <a:extLst>
                    <a:ext uri="{9D8B030D-6E8A-4147-A177-3AD203B41FA5}">
                      <a16:colId xmlns:a16="http://schemas.microsoft.com/office/drawing/2014/main" val="2633602751"/>
                    </a:ext>
                  </a:extLst>
                </a:gridCol>
                <a:gridCol w="1105546">
                  <a:extLst>
                    <a:ext uri="{9D8B030D-6E8A-4147-A177-3AD203B41FA5}">
                      <a16:colId xmlns:a16="http://schemas.microsoft.com/office/drawing/2014/main" val="2765299853"/>
                    </a:ext>
                  </a:extLst>
                </a:gridCol>
                <a:gridCol w="1347312">
                  <a:extLst>
                    <a:ext uri="{9D8B030D-6E8A-4147-A177-3AD203B41FA5}">
                      <a16:colId xmlns:a16="http://schemas.microsoft.com/office/drawing/2014/main" val="239465436"/>
                    </a:ext>
                  </a:extLst>
                </a:gridCol>
                <a:gridCol w="1474062">
                  <a:extLst>
                    <a:ext uri="{9D8B030D-6E8A-4147-A177-3AD203B41FA5}">
                      <a16:colId xmlns:a16="http://schemas.microsoft.com/office/drawing/2014/main" val="425734224"/>
                    </a:ext>
                  </a:extLst>
                </a:gridCol>
                <a:gridCol w="1347312">
                  <a:extLst>
                    <a:ext uri="{9D8B030D-6E8A-4147-A177-3AD203B41FA5}">
                      <a16:colId xmlns:a16="http://schemas.microsoft.com/office/drawing/2014/main" val="820272877"/>
                    </a:ext>
                  </a:extLst>
                </a:gridCol>
              </a:tblGrid>
              <a:tr h="705714">
                <a:tc>
                  <a:txBody>
                    <a:bodyPr/>
                    <a:lstStyle/>
                    <a:p>
                      <a:r>
                        <a:rPr lang="en-IN" sz="1200">
                          <a:effectLst/>
                        </a:rPr>
                        <a:t>Author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Title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Url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ImgUrl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PublishedAt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SourceId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631644"/>
                  </a:ext>
                </a:extLst>
              </a:tr>
              <a:tr h="820642">
                <a:tc>
                  <a:txBody>
                    <a:bodyPr/>
                    <a:lstStyle/>
                    <a:p>
                      <a:r>
                        <a:rPr lang="en-IN" sz="1200">
                          <a:effectLst/>
                        </a:rPr>
                        <a:t>noreply@blogger.com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Bitcoin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Elon Musk reveals who bitcoin's creator Satoshi Nakamoto might be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https://techncruncher.blogspot.com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https://blogger.googleusercontent.com/img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2021-12-29T20:41:00Z</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engadget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7332073"/>
                  </a:ext>
                </a:extLst>
              </a:tr>
              <a:tr h="777900">
                <a:tc>
                  <a:txBody>
                    <a:bodyPr/>
                    <a:lstStyle/>
                    <a:p>
                      <a:r>
                        <a:rPr lang="en-IN" sz="1000">
                          <a:effectLst/>
                        </a:rPr>
                        <a:t>Shoshana Wodinsky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Crypto Dev</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crypto community have set a high bar for devising the worst ways to hawk</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https://gizmodo.com/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https://i.kinja-img.com/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2022-01-07T19:30:00Z</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dirty="0" err="1">
                          <a:effectLst/>
                        </a:rPr>
                        <a:t>reuters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6372824"/>
                  </a:ext>
                </a:extLst>
              </a:tr>
            </a:tbl>
          </a:graphicData>
        </a:graphic>
      </p:graphicFrame>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fontScale="2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1425"/>
              </a:lnSpc>
              <a:buNone/>
            </a:pPr>
            <a:r>
              <a:rPr lang="en-IN" sz="5600" b="1" dirty="0">
                <a:effectLst/>
                <a:latin typeface="Cascadia Code" panose="020B0609020000020004" pitchFamily="49" charset="0"/>
                <a:ea typeface="Times New Roman" panose="02020603050405020304" pitchFamily="18" charset="0"/>
              </a:rPr>
              <a:t>void main()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runApp</a:t>
            </a:r>
            <a:r>
              <a:rPr lang="en-IN" sz="5600" b="1" dirty="0">
                <a:effectLst/>
                <a:latin typeface="Cascadia Code" panose="020B0609020000020004" pitchFamily="49" charset="0"/>
                <a:ea typeface="Times New Roman" panose="02020603050405020304" pitchFamily="18" charset="0"/>
              </a:rPr>
              <a:t>(</a:t>
            </a:r>
            <a:r>
              <a:rPr lang="en-IN" sz="5600" b="1" dirty="0" err="1">
                <a:effectLst/>
                <a:latin typeface="Cascadia Code" panose="020B0609020000020004" pitchFamily="49" charset="0"/>
                <a:ea typeface="Times New Roman" panose="02020603050405020304" pitchFamily="18" charset="0"/>
              </a:rPr>
              <a:t>MyApp</a:t>
            </a:r>
            <a:r>
              <a:rPr lang="en-IN" sz="5600" b="1" dirty="0">
                <a:effectLst/>
                <a:latin typeface="Cascadia Code" panose="020B0609020000020004" pitchFamily="49" charset="0"/>
                <a:ea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class </a:t>
            </a:r>
            <a:r>
              <a:rPr lang="en-IN" sz="5600" b="1" dirty="0" err="1">
                <a:effectLst/>
                <a:latin typeface="Cascadia Code" panose="020B0609020000020004" pitchFamily="49" charset="0"/>
                <a:ea typeface="Times New Roman" panose="02020603050405020304" pitchFamily="18" charset="0"/>
              </a:rPr>
              <a:t>MyApp</a:t>
            </a:r>
            <a:r>
              <a:rPr lang="en-IN" sz="5600" b="1" dirty="0">
                <a:effectLst/>
                <a:latin typeface="Cascadia Code" panose="020B0609020000020004" pitchFamily="49" charset="0"/>
                <a:ea typeface="Times New Roman" panose="02020603050405020304" pitchFamily="18" charset="0"/>
              </a:rPr>
              <a:t> extends StatelessWidget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const</a:t>
            </a: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MyApp</a:t>
            </a:r>
            <a:r>
              <a:rPr lang="en-IN" sz="5600" b="1" dirty="0">
                <a:effectLst/>
                <a:latin typeface="Cascadia Code" panose="020B0609020000020004" pitchFamily="49" charset="0"/>
                <a:ea typeface="Times New Roman" panose="02020603050405020304" pitchFamily="18" charset="0"/>
              </a:rPr>
              <a:t>({ Key? key }) : super(key: key);</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@override</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Widget build(</a:t>
            </a:r>
            <a:r>
              <a:rPr lang="en-IN" sz="5600" b="1" dirty="0" err="1">
                <a:effectLst/>
                <a:latin typeface="Cascadia Code" panose="020B0609020000020004" pitchFamily="49" charset="0"/>
                <a:ea typeface="Times New Roman" panose="02020603050405020304" pitchFamily="18" charset="0"/>
              </a:rPr>
              <a:t>BuildContext</a:t>
            </a:r>
            <a:r>
              <a:rPr lang="en-IN" sz="5600" b="1" dirty="0">
                <a:effectLst/>
                <a:latin typeface="Cascadia Code" panose="020B0609020000020004" pitchFamily="49" charset="0"/>
                <a:ea typeface="Times New Roman" panose="02020603050405020304" pitchFamily="18" charset="0"/>
              </a:rPr>
              <a:t> context)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return </a:t>
            </a:r>
            <a:r>
              <a:rPr lang="en-IN" sz="5600" b="1" dirty="0" err="1">
                <a:effectLst/>
                <a:latin typeface="Cascadia Code" panose="020B0609020000020004" pitchFamily="49" charset="0"/>
                <a:ea typeface="Times New Roman" panose="02020603050405020304" pitchFamily="18" charset="0"/>
              </a:rPr>
              <a:t>MaterialApp</a:t>
            </a:r>
            <a:r>
              <a:rPr lang="en-IN" sz="5600" b="1" dirty="0">
                <a:effectLst/>
                <a:latin typeface="Cascadia Code" panose="020B0609020000020004" pitchFamily="49" charset="0"/>
                <a:ea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title: "News App",</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debugShowCheckedModeBanner</a:t>
            </a:r>
            <a:r>
              <a:rPr lang="en-IN" sz="5600" b="1" dirty="0">
                <a:effectLst/>
                <a:latin typeface="Cascadia Code" panose="020B0609020000020004" pitchFamily="49" charset="0"/>
                <a:ea typeface="Times New Roman" panose="02020603050405020304" pitchFamily="18" charset="0"/>
              </a:rPr>
              <a:t>: false,</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theme: </a:t>
            </a:r>
            <a:r>
              <a:rPr lang="en-IN" sz="5600" b="1" dirty="0" err="1">
                <a:effectLst/>
                <a:latin typeface="Cascadia Code" panose="020B0609020000020004" pitchFamily="49" charset="0"/>
                <a:ea typeface="Times New Roman" panose="02020603050405020304" pitchFamily="18" charset="0"/>
              </a:rPr>
              <a:t>ThemeData</a:t>
            </a:r>
            <a:r>
              <a:rPr lang="en-IN" sz="5600" b="1" dirty="0">
                <a:effectLst/>
                <a:latin typeface="Cascadia Code" panose="020B0609020000020004" pitchFamily="49" charset="0"/>
                <a:ea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primaryColor</a:t>
            </a: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Colors.black</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endParaRPr lang="en-IN" sz="5600" b="1" dirty="0">
              <a:effectLst/>
              <a:latin typeface="Times New Roman" panose="02020603050405020304" pitchFamily="18" charset="0"/>
              <a:ea typeface="Times New Roman" panose="02020603050405020304" pitchFamily="18" charset="0"/>
            </a:endParaRPr>
          </a:p>
          <a:p>
            <a:pPr marL="0" indent="0">
              <a:lnSpc>
                <a:spcPts val="1425"/>
              </a:lnSpc>
              <a:buNone/>
            </a:pPr>
            <a:r>
              <a:rPr lang="en-IN" sz="5600" b="1" dirty="0">
                <a:effectLst/>
                <a:latin typeface="Cascadia Code" panose="020B0609020000020004" pitchFamily="49" charset="0"/>
                <a:ea typeface="Times New Roman" panose="02020603050405020304" pitchFamily="18" charset="0"/>
              </a:rPr>
              <a:t>      </a:t>
            </a:r>
            <a:r>
              <a:rPr lang="en-IN" sz="5600" b="1" dirty="0" err="1">
                <a:effectLst/>
                <a:latin typeface="Cascadia Code" panose="020B0609020000020004" pitchFamily="49" charset="0"/>
                <a:ea typeface="Times New Roman" panose="02020603050405020304" pitchFamily="18" charset="0"/>
              </a:rPr>
              <a:t>home:Home</a:t>
            </a:r>
            <a:r>
              <a:rPr lang="en-IN" sz="5600" b="1" dirty="0">
                <a:effectLst/>
                <a:latin typeface="Cascadia Code" panose="020B0609020000020004" pitchFamily="49" charset="0"/>
                <a:ea typeface="Times New Roman" panose="02020603050405020304" pitchFamily="18" charset="0"/>
              </a:rPr>
              <a:t>()</a:t>
            </a:r>
          </a:p>
          <a:p>
            <a:pPr marL="0" indent="0">
              <a:lnSpc>
                <a:spcPts val="1425"/>
              </a:lnSpc>
              <a:buNone/>
            </a:pPr>
            <a:r>
              <a:rPr lang="en-IN" sz="5600" b="1" dirty="0">
                <a:latin typeface="Cascadia Code" panose="020B0609020000020004" pitchFamily="49" charset="0"/>
                <a:ea typeface="Times New Roman" panose="02020603050405020304" pitchFamily="18" charset="0"/>
              </a:rPr>
              <a:t>}</a:t>
            </a:r>
            <a:endParaRPr lang="en-IN" sz="5600" b="1" dirty="0">
              <a:effectLst/>
              <a:latin typeface="Times New Roman" panose="02020603050405020304" pitchFamily="18" charset="0"/>
              <a:ea typeface="Times New Roman" panose="02020603050405020304" pitchFamily="18" charset="0"/>
            </a:endParaRPr>
          </a:p>
          <a:p>
            <a:pPr>
              <a:lnSpc>
                <a:spcPts val="1425"/>
              </a:lnSpc>
            </a:pPr>
            <a:r>
              <a:rPr lang="en-IN" sz="1800" dirty="0">
                <a:solidFill>
                  <a:srgbClr val="D4D4D4"/>
                </a:solidFill>
                <a:effectLst/>
                <a:latin typeface="Cascadia Code" panose="020B0609020000020004" pitchFamily="49"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425"/>
              </a:lnSpc>
            </a:pPr>
            <a:r>
              <a:rPr lang="en-IN" sz="1800" dirty="0">
                <a:solidFill>
                  <a:srgbClr val="D4D4D4"/>
                </a:solidFill>
                <a:effectLst/>
                <a:latin typeface="Cascadia Code" panose="020B0609020000020004" pitchFamily="49"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425"/>
              </a:lnSpc>
            </a:pPr>
            <a:r>
              <a:rPr lang="en-IN" sz="1800" dirty="0">
                <a:solidFill>
                  <a:srgbClr val="D4D4D4"/>
                </a:solidFill>
                <a:effectLst/>
                <a:latin typeface="Cascadia Code" panose="020B0609020000020004" pitchFamily="49"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425"/>
              </a:lnSpc>
            </a:pPr>
            <a:r>
              <a:rPr lang="en-IN" sz="1800" dirty="0">
                <a:solidFill>
                  <a:srgbClr val="D4D4D4"/>
                </a:solidFill>
                <a:effectLst/>
                <a:latin typeface="Cascadia Code" panose="020B0609020000020004" pitchFamily="49"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35360" y="913086"/>
            <a:ext cx="11018440" cy="5311654"/>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IN" sz="2400" b="1" u="sng" spc="-5" dirty="0">
                <a:solidFill>
                  <a:srgbClr val="202124"/>
                </a:solidFill>
                <a:effectLst/>
                <a:latin typeface="Times New Roman" panose="02020603050405020304" pitchFamily="18" charset="0"/>
                <a:ea typeface="SimSun" panose="02010600030101010101" pitchFamily="2" charset="-122"/>
                <a:cs typeface="Times New Roman" panose="02020603050405020304" pitchFamily="18" charset="0"/>
              </a:rPr>
              <a:t>Validation testing</a:t>
            </a:r>
            <a:r>
              <a:rPr lang="en-IN" sz="2400" spc="-5" dirty="0">
                <a:solidFill>
                  <a:srgbClr val="202124"/>
                </a:solidFill>
                <a:effectLst/>
                <a:latin typeface="Times New Roman" panose="02020603050405020304" pitchFamily="18" charset="0"/>
                <a:ea typeface="SimSun" panose="02010600030101010101" pitchFamily="2" charset="-122"/>
                <a:cs typeface="Times New Roman" panose="02020603050405020304" pitchFamily="18" charset="0"/>
              </a:rPr>
              <a:t>: Validation testing in software engineering is in place to determine if the existing system complies with the system requirements and performs the dedicated functions for which it is designed along with meeting the goals and needs of the organisation. Below table shows the validation testing.</a:t>
            </a:r>
            <a:endParaRPr lang="en-IN" sz="24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graphicFrame>
        <p:nvGraphicFramePr>
          <p:cNvPr id="7" name="Table 6">
            <a:extLst>
              <a:ext uri="{FF2B5EF4-FFF2-40B4-BE49-F238E27FC236}">
                <a16:creationId xmlns:a16="http://schemas.microsoft.com/office/drawing/2014/main" id="{AB4C926E-09FA-4524-970D-00FFC4AB51A7}"/>
              </a:ext>
            </a:extLst>
          </p:cNvPr>
          <p:cNvGraphicFramePr>
            <a:graphicFrameLocks noGrp="1"/>
          </p:cNvGraphicFramePr>
          <p:nvPr>
            <p:extLst>
              <p:ext uri="{D42A27DB-BD31-4B8C-83A1-F6EECF244321}">
                <p14:modId xmlns:p14="http://schemas.microsoft.com/office/powerpoint/2010/main" val="49820274"/>
              </p:ext>
            </p:extLst>
          </p:nvPr>
        </p:nvGraphicFramePr>
        <p:xfrm>
          <a:off x="1055440" y="3861048"/>
          <a:ext cx="9433048" cy="1728191"/>
        </p:xfrm>
        <a:graphic>
          <a:graphicData uri="http://schemas.openxmlformats.org/drawingml/2006/table">
            <a:tbl>
              <a:tblPr firstRow="1" firstCol="1" bandRow="1">
                <a:tableStyleId>{5C22544A-7EE6-4342-B048-85BDC9FD1C3A}</a:tableStyleId>
              </a:tblPr>
              <a:tblGrid>
                <a:gridCol w="1333789">
                  <a:extLst>
                    <a:ext uri="{9D8B030D-6E8A-4147-A177-3AD203B41FA5}">
                      <a16:colId xmlns:a16="http://schemas.microsoft.com/office/drawing/2014/main" val="1759924328"/>
                    </a:ext>
                  </a:extLst>
                </a:gridCol>
                <a:gridCol w="4932421">
                  <a:extLst>
                    <a:ext uri="{9D8B030D-6E8A-4147-A177-3AD203B41FA5}">
                      <a16:colId xmlns:a16="http://schemas.microsoft.com/office/drawing/2014/main" val="388078231"/>
                    </a:ext>
                  </a:extLst>
                </a:gridCol>
                <a:gridCol w="3166838">
                  <a:extLst>
                    <a:ext uri="{9D8B030D-6E8A-4147-A177-3AD203B41FA5}">
                      <a16:colId xmlns:a16="http://schemas.microsoft.com/office/drawing/2014/main" val="1385368254"/>
                    </a:ext>
                  </a:extLst>
                </a:gridCol>
              </a:tblGrid>
              <a:tr h="426965">
                <a:tc>
                  <a:txBody>
                    <a:bodyPr/>
                    <a:lstStyle/>
                    <a:p>
                      <a:r>
                        <a:rPr lang="en-IN" sz="16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a:effectLst/>
                        </a:rPr>
                        <a:t>           TESTCASE</a:t>
                      </a:r>
                      <a:endParaRPr lang="en-IN" sz="1200">
                        <a:effectLst/>
                      </a:endParaRPr>
                    </a:p>
                    <a:p>
                      <a:r>
                        <a:rPr lang="en-IN" sz="10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a:effectLst/>
                        </a:rPr>
                        <a:t>       RESULT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5387840"/>
                  </a:ext>
                </a:extLst>
              </a:tr>
              <a:tr h="650613">
                <a:tc>
                  <a:txBody>
                    <a:bodyPr/>
                    <a:lstStyle/>
                    <a:p>
                      <a:pPr marL="18415"/>
                      <a:r>
                        <a:rPr lang="en-IN" sz="16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dirty="0">
                          <a:effectLst/>
                        </a:rPr>
                        <a:t>https://newsapi.org/v2/everything?q=apple&amp;from=2022-01-09&amp;to=2022-01-09&amp;sortBy=popularity&amp;apiKey={correctApiKey}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News api key authentication success</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3235543"/>
                  </a:ext>
                </a:extLst>
              </a:tr>
              <a:tr h="650613">
                <a:tc>
                  <a:txBody>
                    <a:bodyPr/>
                    <a:lstStyle/>
                    <a:p>
                      <a:r>
                        <a:rPr lang="en-IN" sz="16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https://newsapi.org/v2/everything?q=apple&amp;from=2022-01-09&amp;to=2022-01-09&amp;sortBy=popularity&amp;apiKey={wrongApiKey}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News </a:t>
                      </a:r>
                      <a:r>
                        <a:rPr lang="en-IN" sz="1200" dirty="0" err="1">
                          <a:effectLst/>
                        </a:rPr>
                        <a:t>api</a:t>
                      </a:r>
                      <a:r>
                        <a:rPr lang="en-IN" sz="1200" dirty="0">
                          <a:effectLst/>
                        </a:rPr>
                        <a:t> key authentication failed</a:t>
                      </a:r>
                    </a:p>
                    <a:p>
                      <a:r>
                        <a:rPr lang="en-IN"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2066263"/>
                  </a:ext>
                </a:extLst>
              </a:tr>
            </a:tbl>
          </a:graphicData>
        </a:graphic>
      </p:graphicFrame>
    </p:spTree>
    <p:extLst>
      <p:ext uri="{BB962C8B-B14F-4D97-AF65-F5344CB8AC3E}">
        <p14:creationId xmlns:p14="http://schemas.microsoft.com/office/powerpoint/2010/main" val="410936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0048-424E-4AD1-8E05-1E1A3CDC8EEE}"/>
              </a:ext>
            </a:extLst>
          </p:cNvPr>
          <p:cNvSpPr>
            <a:spLocks noGrp="1"/>
          </p:cNvSpPr>
          <p:nvPr>
            <p:ph type="title"/>
          </p:nvPr>
        </p:nvSpPr>
        <p:spPr/>
        <p:txBody>
          <a:bodyPr>
            <a:normAutofit fontScale="90000"/>
          </a:bodyPr>
          <a:lstStyle/>
          <a:p>
            <a:pPr algn="ctr"/>
            <a:r>
              <a:rPr lang="en-US" dirty="0"/>
              <a:t>TESTING</a:t>
            </a:r>
            <a:endParaRPr lang="en-IN" dirty="0"/>
          </a:p>
        </p:txBody>
      </p:sp>
      <p:sp>
        <p:nvSpPr>
          <p:cNvPr id="3" name="Content Placeholder 2">
            <a:extLst>
              <a:ext uri="{FF2B5EF4-FFF2-40B4-BE49-F238E27FC236}">
                <a16:creationId xmlns:a16="http://schemas.microsoft.com/office/drawing/2014/main" id="{1B03D57A-E48A-4DC8-8E38-AFCE501C4B1F}"/>
              </a:ext>
            </a:extLst>
          </p:cNvPr>
          <p:cNvSpPr>
            <a:spLocks noGrp="1"/>
          </p:cNvSpPr>
          <p:nvPr>
            <p:ph idx="1"/>
          </p:nvPr>
        </p:nvSpPr>
        <p:spPr/>
        <p:txBody>
          <a:bodyPr/>
          <a:lstStyle/>
          <a:p>
            <a:r>
              <a:rPr lang="en-IN" sz="2400" b="1" u="sng" spc="-5" dirty="0">
                <a:effectLst/>
                <a:latin typeface="Times New Roman" panose="02020603050405020304" pitchFamily="18" charset="0"/>
                <a:ea typeface="SimSun" panose="02010600030101010101" pitchFamily="2" charset="-122"/>
                <a:cs typeface="Times New Roman" panose="02020603050405020304" pitchFamily="18" charset="0"/>
              </a:rPr>
              <a:t>Unit testing: </a:t>
            </a:r>
            <a:r>
              <a:rPr lang="en-IN" sz="2400" spc="-5" dirty="0">
                <a:solidFill>
                  <a:srgbClr val="202124"/>
                </a:solidFill>
                <a:effectLst/>
                <a:latin typeface="Times New Roman" panose="02020603050405020304" pitchFamily="18" charset="0"/>
                <a:ea typeface="SimSun" panose="02010600030101010101" pitchFamily="2" charset="-122"/>
                <a:cs typeface="Times New Roman" panose="02020603050405020304" pitchFamily="18" charset="0"/>
              </a:rPr>
              <a:t>A unit test is a way of testing a unit - the smallest piece of code that can be logically isolated in a system. Below </a:t>
            </a:r>
            <a:r>
              <a:rPr lang="en-IN" sz="2400" spc="-5" dirty="0">
                <a:solidFill>
                  <a:srgbClr val="202124"/>
                </a:solidFill>
                <a:latin typeface="Times New Roman" panose="02020603050405020304" pitchFamily="18" charset="0"/>
                <a:ea typeface="SimSun" panose="02010600030101010101" pitchFamily="2" charset="-122"/>
                <a:cs typeface="Times New Roman" panose="02020603050405020304" pitchFamily="18" charset="0"/>
              </a:rPr>
              <a:t>t</a:t>
            </a:r>
            <a:r>
              <a:rPr lang="en-IN" sz="2400" spc="-5" dirty="0">
                <a:solidFill>
                  <a:srgbClr val="202124"/>
                </a:solidFill>
                <a:effectLst/>
                <a:latin typeface="Times New Roman" panose="02020603050405020304" pitchFamily="18" charset="0"/>
                <a:ea typeface="SimSun" panose="02010600030101010101" pitchFamily="2" charset="-122"/>
                <a:cs typeface="Times New Roman" panose="02020603050405020304" pitchFamily="18" charset="0"/>
              </a:rPr>
              <a:t>ables indicate unit testing.</a:t>
            </a:r>
          </a:p>
          <a:p>
            <a:endParaRPr lang="en-IN" sz="2400" spc="-5"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35669E3-D033-4ADA-AA41-A92F6A5B1A6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9A1CEC82-9E2E-4F07-AEAE-147731EEF86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7E7E479F-EF29-4719-84F5-4AA3CFDE39A7}"/>
              </a:ext>
            </a:extLst>
          </p:cNvPr>
          <p:cNvSpPr>
            <a:spLocks noGrp="1"/>
          </p:cNvSpPr>
          <p:nvPr>
            <p:ph type="sldNum" sz="quarter" idx="12"/>
          </p:nvPr>
        </p:nvSpPr>
        <p:spPr/>
        <p:txBody>
          <a:bodyPr/>
          <a:lstStyle/>
          <a:p>
            <a:fld id="{5B4F5413-E548-45A8-B9DD-11B71454D5CA}" type="slidenum">
              <a:rPr lang="en-US" smtClean="0"/>
              <a:pPr/>
              <a:t>13</a:t>
            </a:fld>
            <a:endParaRPr lang="en-US" dirty="0"/>
          </a:p>
        </p:txBody>
      </p:sp>
      <p:graphicFrame>
        <p:nvGraphicFramePr>
          <p:cNvPr id="7" name="Table 6">
            <a:extLst>
              <a:ext uri="{FF2B5EF4-FFF2-40B4-BE49-F238E27FC236}">
                <a16:creationId xmlns:a16="http://schemas.microsoft.com/office/drawing/2014/main" id="{113B7D73-D556-43C7-BFEE-F21F0CB45158}"/>
              </a:ext>
            </a:extLst>
          </p:cNvPr>
          <p:cNvGraphicFramePr>
            <a:graphicFrameLocks noGrp="1"/>
          </p:cNvGraphicFramePr>
          <p:nvPr>
            <p:extLst>
              <p:ext uri="{D42A27DB-BD31-4B8C-83A1-F6EECF244321}">
                <p14:modId xmlns:p14="http://schemas.microsoft.com/office/powerpoint/2010/main" val="1240156575"/>
              </p:ext>
            </p:extLst>
          </p:nvPr>
        </p:nvGraphicFramePr>
        <p:xfrm>
          <a:off x="1055440" y="2282030"/>
          <a:ext cx="3168352" cy="3718560"/>
        </p:xfrm>
        <a:graphic>
          <a:graphicData uri="http://schemas.openxmlformats.org/drawingml/2006/table">
            <a:tbl>
              <a:tblPr firstRow="1" firstCol="1" bandRow="1">
                <a:tableStyleId>{5C22544A-7EE6-4342-B048-85BDC9FD1C3A}</a:tableStyleId>
              </a:tblPr>
              <a:tblGrid>
                <a:gridCol w="811228">
                  <a:extLst>
                    <a:ext uri="{9D8B030D-6E8A-4147-A177-3AD203B41FA5}">
                      <a16:colId xmlns:a16="http://schemas.microsoft.com/office/drawing/2014/main" val="3634709096"/>
                    </a:ext>
                  </a:extLst>
                </a:gridCol>
                <a:gridCol w="2357124">
                  <a:extLst>
                    <a:ext uri="{9D8B030D-6E8A-4147-A177-3AD203B41FA5}">
                      <a16:colId xmlns:a16="http://schemas.microsoft.com/office/drawing/2014/main" val="3371541006"/>
                    </a:ext>
                  </a:extLst>
                </a:gridCol>
              </a:tblGrid>
              <a:tr h="346463">
                <a:tc>
                  <a:txBody>
                    <a:bodyPr/>
                    <a:lstStyle/>
                    <a:p>
                      <a:pPr marR="140970"/>
                      <a:r>
                        <a:rPr lang="en-IN" sz="16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a:effectLst/>
                        </a:rPr>
                        <a:t>    TESTCASE</a:t>
                      </a:r>
                      <a:endParaRPr lang="en-IN" sz="1200">
                        <a:effectLst/>
                      </a:endParaRP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112926"/>
                  </a:ext>
                </a:extLst>
              </a:tr>
              <a:tr h="445452">
                <a:tc>
                  <a:txBody>
                    <a:bodyPr/>
                    <a:lstStyle/>
                    <a:p>
                      <a:r>
                        <a:rPr lang="en-IN" sz="16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USERNAME: titangmail.com</a:t>
                      </a:r>
                    </a:p>
                    <a:p>
                      <a:r>
                        <a:rPr lang="en-IN" sz="1200">
                          <a:effectLst/>
                        </a:rPr>
                        <a:t>PASSWORD: titan123</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6073742"/>
                  </a:ext>
                </a:extLst>
              </a:tr>
              <a:tr h="445452">
                <a:tc>
                  <a:txBody>
                    <a:bodyPr/>
                    <a:lstStyle/>
                    <a:p>
                      <a:r>
                        <a:rPr lang="en-IN" sz="16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USERNAME: titan@gmail.com</a:t>
                      </a:r>
                    </a:p>
                    <a:p>
                      <a:r>
                        <a:rPr lang="en-IN" sz="1200">
                          <a:effectLst/>
                        </a:rPr>
                        <a:t>PASSWORD: titan123</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2745763"/>
                  </a:ext>
                </a:extLst>
              </a:tr>
              <a:tr h="445452">
                <a:tc>
                  <a:txBody>
                    <a:bodyPr/>
                    <a:lstStyle/>
                    <a:p>
                      <a:r>
                        <a:rPr lang="en-IN" sz="16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USERNAME: titan@gmail.com</a:t>
                      </a:r>
                    </a:p>
                    <a:p>
                      <a:r>
                        <a:rPr lang="en-IN" sz="1200">
                          <a:effectLst/>
                        </a:rPr>
                        <a:t>PASSWORD: titan</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7362832"/>
                  </a:ext>
                </a:extLst>
              </a:tr>
              <a:tr h="445452">
                <a:tc>
                  <a:txBody>
                    <a:bodyPr/>
                    <a:lstStyle/>
                    <a:p>
                      <a:r>
                        <a:rPr lang="en-IN" sz="16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USERNAME: titan@gmail.com</a:t>
                      </a:r>
                    </a:p>
                    <a:p>
                      <a:r>
                        <a:rPr lang="en-IN" sz="1200">
                          <a:effectLst/>
                        </a:rPr>
                        <a:t>PASSWORD: titan123</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7199624"/>
                  </a:ext>
                </a:extLst>
              </a:tr>
              <a:tr h="445452">
                <a:tc>
                  <a:txBody>
                    <a:bodyPr/>
                    <a:lstStyle/>
                    <a:p>
                      <a:r>
                        <a:rPr lang="en-IN" sz="1600">
                          <a:effectLst/>
                        </a:rPr>
                        <a:t>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USERNAME: </a:t>
                      </a:r>
                    </a:p>
                    <a:p>
                      <a:r>
                        <a:rPr lang="en-IN" sz="1200">
                          <a:effectLst/>
                        </a:rPr>
                        <a:t>PASSWORD: titan123</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1338048"/>
                  </a:ext>
                </a:extLst>
              </a:tr>
              <a:tr h="445452">
                <a:tc>
                  <a:txBody>
                    <a:bodyPr/>
                    <a:lstStyle/>
                    <a:p>
                      <a:r>
                        <a:rPr lang="en-IN" sz="1600">
                          <a:effectLst/>
                        </a:rPr>
                        <a:t>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USERNAME: titan@gmail.com</a:t>
                      </a:r>
                    </a:p>
                    <a:p>
                      <a:r>
                        <a:rPr lang="en-IN" sz="1200" dirty="0">
                          <a:effectLst/>
                        </a:rPr>
                        <a:t>PASSWORD: </a:t>
                      </a:r>
                    </a:p>
                    <a:p>
                      <a:r>
                        <a:rPr lang="en-IN"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9392938"/>
                  </a:ext>
                </a:extLst>
              </a:tr>
            </a:tbl>
          </a:graphicData>
        </a:graphic>
      </p:graphicFrame>
      <p:graphicFrame>
        <p:nvGraphicFramePr>
          <p:cNvPr id="8" name="Table 7">
            <a:extLst>
              <a:ext uri="{FF2B5EF4-FFF2-40B4-BE49-F238E27FC236}">
                <a16:creationId xmlns:a16="http://schemas.microsoft.com/office/drawing/2014/main" id="{6F6E01DB-7986-472F-B1A6-BE469F509D20}"/>
              </a:ext>
            </a:extLst>
          </p:cNvPr>
          <p:cNvGraphicFramePr>
            <a:graphicFrameLocks noGrp="1"/>
          </p:cNvGraphicFramePr>
          <p:nvPr>
            <p:extLst>
              <p:ext uri="{D42A27DB-BD31-4B8C-83A1-F6EECF244321}">
                <p14:modId xmlns:p14="http://schemas.microsoft.com/office/powerpoint/2010/main" val="3368662534"/>
              </p:ext>
            </p:extLst>
          </p:nvPr>
        </p:nvGraphicFramePr>
        <p:xfrm>
          <a:off x="5303913" y="2249178"/>
          <a:ext cx="5328593" cy="3688080"/>
        </p:xfrm>
        <a:graphic>
          <a:graphicData uri="http://schemas.openxmlformats.org/drawingml/2006/table">
            <a:tbl>
              <a:tblPr firstRow="1" firstCol="1" bandRow="1">
                <a:tableStyleId>{5C22544A-7EE6-4342-B048-85BDC9FD1C3A}</a:tableStyleId>
              </a:tblPr>
              <a:tblGrid>
                <a:gridCol w="753439">
                  <a:extLst>
                    <a:ext uri="{9D8B030D-6E8A-4147-A177-3AD203B41FA5}">
                      <a16:colId xmlns:a16="http://schemas.microsoft.com/office/drawing/2014/main" val="2521165854"/>
                    </a:ext>
                  </a:extLst>
                </a:gridCol>
                <a:gridCol w="2786253">
                  <a:extLst>
                    <a:ext uri="{9D8B030D-6E8A-4147-A177-3AD203B41FA5}">
                      <a16:colId xmlns:a16="http://schemas.microsoft.com/office/drawing/2014/main" val="3801850801"/>
                    </a:ext>
                  </a:extLst>
                </a:gridCol>
                <a:gridCol w="1788901">
                  <a:extLst>
                    <a:ext uri="{9D8B030D-6E8A-4147-A177-3AD203B41FA5}">
                      <a16:colId xmlns:a16="http://schemas.microsoft.com/office/drawing/2014/main" val="3783901548"/>
                    </a:ext>
                  </a:extLst>
                </a:gridCol>
              </a:tblGrid>
              <a:tr h="270023">
                <a:tc>
                  <a:txBody>
                    <a:bodyPr/>
                    <a:lstStyle/>
                    <a:p>
                      <a:r>
                        <a:rPr lang="en-IN" sz="16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600">
                          <a:effectLst/>
                        </a:rPr>
                        <a:t>           TESTCASE</a:t>
                      </a:r>
                      <a:endParaRPr lang="en-IN" sz="1200">
                        <a:effectLst/>
                      </a:endParaRPr>
                    </a:p>
                    <a:p>
                      <a:r>
                        <a:rPr lang="en-IN" sz="10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a:effectLst/>
                        </a:rPr>
                        <a:t>       RESULT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9733139"/>
                  </a:ext>
                </a:extLst>
              </a:tr>
              <a:tr h="421910">
                <a:tc>
                  <a:txBody>
                    <a:bodyPr/>
                    <a:lstStyle/>
                    <a:p>
                      <a:pPr marL="18415"/>
                      <a:r>
                        <a:rPr lang="en-IN" sz="16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https://newsapi.org/v2/everything?q=apple&amp;from=2022-01-09&amp;to=2022-01-09&amp;sortBy=popularity&amp;apiKey={correctApiKey}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News api key authentication success</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4668639"/>
                  </a:ext>
                </a:extLst>
              </a:tr>
              <a:tr h="421910">
                <a:tc>
                  <a:txBody>
                    <a:bodyPr/>
                    <a:lstStyle/>
                    <a:p>
                      <a:r>
                        <a:rPr lang="en-IN" sz="16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https://newsapi.org/v2/everything?q=apple&amp;from=2022-01-09&amp;to=2022-01-09&amp;sortBy=popularity&amp;apiKey={wrongApiKey}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News api key authentication failed</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90198160"/>
                  </a:ext>
                </a:extLst>
              </a:tr>
              <a:tr h="303775">
                <a:tc>
                  <a:txBody>
                    <a:bodyPr/>
                    <a:lstStyle/>
                    <a:p>
                      <a:r>
                        <a:rPr lang="en-IN" sz="14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https://newsapi.org/v2/top-headlines?country=us&amp;category=business&amp;apiKey={apiKey}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Successful loading of business data </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8907888"/>
                  </a:ext>
                </a:extLst>
              </a:tr>
              <a:tr h="303775">
                <a:tc>
                  <a:txBody>
                    <a:bodyPr/>
                    <a:lstStyle/>
                    <a:p>
                      <a:r>
                        <a:rPr lang="en-IN" sz="14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https://newsapi.org/v2/top-headlines?country=us&amp;category=businessss&amp;apiKey={apiKey}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Failed to load business data</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9586681"/>
                  </a:ext>
                </a:extLst>
              </a:tr>
              <a:tr h="405034">
                <a:tc>
                  <a:txBody>
                    <a:bodyPr/>
                    <a:lstStyle/>
                    <a:p>
                      <a:r>
                        <a:rPr lang="en-IN" sz="1400">
                          <a:effectLst/>
                        </a:rPr>
                        <a:t>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https://newsapi.org/v2/topheadlines?country=us&amp;category=</a:t>
                      </a:r>
                      <a:r>
                        <a:rPr lang="en-IN" sz="1200">
                          <a:effectLst/>
                        </a:rPr>
                        <a:t> entertainment</a:t>
                      </a:r>
                      <a:r>
                        <a:rPr lang="en-IN" sz="1000">
                          <a:effectLst/>
                        </a:rPr>
                        <a:t>&amp;apiKey={apiKey}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a:effectLst/>
                        </a:rPr>
                        <a:t>Successful loading of entertainment data </a:t>
                      </a:r>
                    </a:p>
                    <a:p>
                      <a:r>
                        <a:rPr lang="en-IN"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9214260"/>
                  </a:ext>
                </a:extLst>
              </a:tr>
              <a:tr h="405034">
                <a:tc>
                  <a:txBody>
                    <a:bodyPr/>
                    <a:lstStyle/>
                    <a:p>
                      <a:r>
                        <a:rPr lang="en-IN" sz="1400">
                          <a:effectLst/>
                        </a:rPr>
                        <a:t>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000">
                          <a:effectLst/>
                        </a:rPr>
                        <a:t>https://newsapi.org/v2/topheadlines?country=us&amp;category=</a:t>
                      </a:r>
                      <a:r>
                        <a:rPr lang="en-IN" sz="1200">
                          <a:effectLst/>
                        </a:rPr>
                        <a:t> entertainmentttss</a:t>
                      </a:r>
                      <a:r>
                        <a:rPr lang="en-IN" sz="1000">
                          <a:effectLst/>
                        </a:rPr>
                        <a:t>&amp;apiKey={apiKey}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dirty="0">
                          <a:effectLst/>
                        </a:rPr>
                        <a:t>Failed to load entertainment data</a:t>
                      </a:r>
                    </a:p>
                    <a:p>
                      <a:r>
                        <a:rPr lang="en-IN"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3986780"/>
                  </a:ext>
                </a:extLst>
              </a:tr>
            </a:tbl>
          </a:graphicData>
        </a:graphic>
      </p:graphicFrame>
    </p:spTree>
    <p:extLst>
      <p:ext uri="{BB962C8B-B14F-4D97-AF65-F5344CB8AC3E}">
        <p14:creationId xmlns:p14="http://schemas.microsoft.com/office/powerpoint/2010/main" val="95516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E6E-926F-449A-ACF5-4CAA1E4D143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F100FA-E6CE-482C-9B26-96B088B0E49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1596D9B-7E2F-4ADD-811A-9D56F292681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17A22AF-06F1-4283-9624-136EE8119D52}"/>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7" name="Content Placeholder 6">
            <a:extLst>
              <a:ext uri="{FF2B5EF4-FFF2-40B4-BE49-F238E27FC236}">
                <a16:creationId xmlns:a16="http://schemas.microsoft.com/office/drawing/2014/main" id="{7F5628EF-49D8-4C1C-8063-504FA1CC4F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05" y="908720"/>
            <a:ext cx="3200400" cy="4556656"/>
          </a:xfrm>
          <a:prstGeom prst="rect">
            <a:avLst/>
          </a:prstGeom>
        </p:spPr>
      </p:pic>
      <p:pic>
        <p:nvPicPr>
          <p:cNvPr id="8" name="Picture 7">
            <a:extLst>
              <a:ext uri="{FF2B5EF4-FFF2-40B4-BE49-F238E27FC236}">
                <a16:creationId xmlns:a16="http://schemas.microsoft.com/office/drawing/2014/main" id="{464DAFA4-567D-4EE4-9FCC-30071BFF0A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1" y="908720"/>
            <a:ext cx="3065513" cy="4589423"/>
          </a:xfrm>
          <a:prstGeom prst="rect">
            <a:avLst/>
          </a:prstGeom>
        </p:spPr>
      </p:pic>
      <p:sp>
        <p:nvSpPr>
          <p:cNvPr id="10" name="TextBox 9">
            <a:extLst>
              <a:ext uri="{FF2B5EF4-FFF2-40B4-BE49-F238E27FC236}">
                <a16:creationId xmlns:a16="http://schemas.microsoft.com/office/drawing/2014/main" id="{397BCF6F-6087-4CD0-8155-F17B0CCBB378}"/>
              </a:ext>
            </a:extLst>
          </p:cNvPr>
          <p:cNvSpPr txBox="1"/>
          <p:nvPr/>
        </p:nvSpPr>
        <p:spPr>
          <a:xfrm>
            <a:off x="2057400" y="5557914"/>
            <a:ext cx="209438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Sign-In Page</a:t>
            </a:r>
            <a:endParaRPr lang="en-IN" sz="1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F36D546-26D1-4731-A047-34BE064F297A}"/>
              </a:ext>
            </a:extLst>
          </p:cNvPr>
          <p:cNvSpPr txBox="1"/>
          <p:nvPr/>
        </p:nvSpPr>
        <p:spPr>
          <a:xfrm>
            <a:off x="8760296" y="5676944"/>
            <a:ext cx="1944215"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Home page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94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B838-BE67-4FD0-95F4-11AA843DA8CB}"/>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37193C-3B82-4D67-8162-16492365D2C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750B132-B797-4D23-A3DB-EA2848C95E6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A340DB9-150E-4301-8856-2301FDBF8544}"/>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Content Placeholder 6">
            <a:extLst>
              <a:ext uri="{FF2B5EF4-FFF2-40B4-BE49-F238E27FC236}">
                <a16:creationId xmlns:a16="http://schemas.microsoft.com/office/drawing/2014/main" id="{71D4EB41-1A8E-426A-8488-53B3195D3E9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8492" y="1060429"/>
            <a:ext cx="2817150" cy="4672827"/>
          </a:xfrm>
          <a:prstGeom prst="rect">
            <a:avLst/>
          </a:prstGeom>
        </p:spPr>
      </p:pic>
      <p:pic>
        <p:nvPicPr>
          <p:cNvPr id="8" name="Picture 7">
            <a:extLst>
              <a:ext uri="{FF2B5EF4-FFF2-40B4-BE49-F238E27FC236}">
                <a16:creationId xmlns:a16="http://schemas.microsoft.com/office/drawing/2014/main" id="{F6E39659-0E58-499C-98CD-9C68E05BCB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8168" y="1059288"/>
            <a:ext cx="2952328" cy="4673968"/>
          </a:xfrm>
          <a:prstGeom prst="rect">
            <a:avLst/>
          </a:prstGeom>
        </p:spPr>
      </p:pic>
      <p:sp>
        <p:nvSpPr>
          <p:cNvPr id="9" name="TextBox 8">
            <a:extLst>
              <a:ext uri="{FF2B5EF4-FFF2-40B4-BE49-F238E27FC236}">
                <a16:creationId xmlns:a16="http://schemas.microsoft.com/office/drawing/2014/main" id="{22F21134-F89B-4C28-9088-A50D0E393FFE}"/>
              </a:ext>
            </a:extLst>
          </p:cNvPr>
          <p:cNvSpPr txBox="1"/>
          <p:nvPr/>
        </p:nvSpPr>
        <p:spPr>
          <a:xfrm>
            <a:off x="2639616" y="5733256"/>
            <a:ext cx="209438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Health Page</a:t>
            </a:r>
            <a:endParaRPr lang="en-IN" sz="1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2F3A0C7-2018-439A-9BEA-175AB3510244}"/>
              </a:ext>
            </a:extLst>
          </p:cNvPr>
          <p:cNvSpPr txBox="1"/>
          <p:nvPr/>
        </p:nvSpPr>
        <p:spPr>
          <a:xfrm>
            <a:off x="7817296" y="5736153"/>
            <a:ext cx="27432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Entertainment Web View</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28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r>
              <a:rPr lang="en-IN" spc="-5" dirty="0">
                <a:effectLst/>
                <a:latin typeface="Times New Roman" panose="02020603050405020304" pitchFamily="18" charset="0"/>
                <a:ea typeface="SimSun" panose="02010600030101010101" pitchFamily="2" charset="-122"/>
                <a:cs typeface="Times New Roman" panose="02020603050405020304" pitchFamily="18" charset="0"/>
              </a:rPr>
              <a:t>News Application is real time application which is currently in use by the end-users to view and get the news at moment. </a:t>
            </a:r>
          </a:p>
          <a:p>
            <a:pPr marL="0" indent="0">
              <a:buNone/>
            </a:pPr>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application can be used by any one including kids, teachers, etc.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this a basic application it has a greater scope to add more features as required</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indent="0" algn="just">
              <a:spcAft>
                <a:spcPts val="30"/>
              </a:spcAft>
              <a:buNone/>
            </a:pPr>
            <a:r>
              <a:rPr lang="en-IN" spc="-5" dirty="0">
                <a:effectLst/>
                <a:latin typeface="Times New Roman" panose="02020603050405020304" pitchFamily="18" charset="0"/>
                <a:ea typeface="SimSun" panose="02010600030101010101" pitchFamily="2" charset="-122"/>
                <a:cs typeface="Times New Roman" panose="02020603050405020304" pitchFamily="18" charset="0"/>
              </a:rPr>
              <a:t>The application can be enhanced to cover below business scenarios</a:t>
            </a:r>
          </a:p>
          <a:p>
            <a:pPr indent="0" algn="just">
              <a:spcAft>
                <a:spcPts val="30"/>
              </a:spcAft>
              <a:buNone/>
            </a:pPr>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571500" indent="-342900" algn="just">
              <a:spcAft>
                <a:spcPts val="30"/>
              </a:spcAft>
            </a:pPr>
            <a:r>
              <a:rPr lang="en-IN" spc="-5" dirty="0">
                <a:effectLst/>
                <a:latin typeface="Times New Roman" panose="02020603050405020304" pitchFamily="18" charset="0"/>
                <a:ea typeface="SimSun" panose="02010600030101010101" pitchFamily="2" charset="-122"/>
                <a:cs typeface="Times New Roman" panose="02020603050405020304" pitchFamily="18" charset="0"/>
              </a:rPr>
              <a:t>Including sorting based on news fame.</a:t>
            </a:r>
          </a:p>
          <a:p>
            <a:pPr indent="0" algn="just">
              <a:spcAft>
                <a:spcPts val="30"/>
              </a:spcAft>
              <a:buNone/>
            </a:pPr>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571500" indent="-342900" algn="just">
              <a:spcAft>
                <a:spcPts val="30"/>
              </a:spcAft>
            </a:pPr>
            <a:r>
              <a:rPr lang="en-IN" spc="-5" dirty="0">
                <a:effectLst/>
                <a:latin typeface="Times New Roman" panose="02020603050405020304" pitchFamily="18" charset="0"/>
                <a:ea typeface="SimSun" panose="02010600030101010101" pitchFamily="2" charset="-122"/>
                <a:cs typeface="Times New Roman" panose="02020603050405020304" pitchFamily="18" charset="0"/>
              </a:rPr>
              <a:t>Feature of uploading news.</a:t>
            </a:r>
          </a:p>
          <a:p>
            <a:pPr indent="0" algn="just">
              <a:spcAft>
                <a:spcPts val="30"/>
              </a:spcAft>
              <a:buNone/>
            </a:pPr>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571500" indent="-342900" algn="just">
              <a:spcAft>
                <a:spcPts val="30"/>
              </a:spcAft>
            </a:pPr>
            <a:r>
              <a:rPr lang="en-IN" spc="-5" dirty="0">
                <a:effectLst/>
                <a:latin typeface="Times New Roman" panose="02020603050405020304" pitchFamily="18" charset="0"/>
                <a:ea typeface="SimSun" panose="02010600030101010101" pitchFamily="2" charset="-122"/>
                <a:cs typeface="Times New Roman" panose="02020603050405020304" pitchFamily="18" charset="0"/>
              </a:rPr>
              <a:t>Include two factor authorization.</a:t>
            </a:r>
          </a:p>
          <a:p>
            <a:pPr indent="0" algn="just">
              <a:spcAft>
                <a:spcPts val="30"/>
              </a:spcAft>
              <a:buNone/>
            </a:pPr>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571500" indent="-342900" algn="just">
              <a:spcAft>
                <a:spcPts val="30"/>
              </a:spcAft>
            </a:pPr>
            <a:r>
              <a:rPr lang="en-IN" spc="-5" dirty="0">
                <a:effectLst/>
                <a:latin typeface="Times New Roman" panose="02020603050405020304" pitchFamily="18" charset="0"/>
                <a:ea typeface="SimSun" panose="02010600030101010101" pitchFamily="2" charset="-122"/>
                <a:cs typeface="Times New Roman" panose="02020603050405020304" pitchFamily="18" charset="0"/>
              </a:rPr>
              <a:t>Ai </a:t>
            </a:r>
            <a:r>
              <a:rPr lang="en-IN" spc="-5" dirty="0" err="1">
                <a:effectLst/>
                <a:latin typeface="Times New Roman" panose="02020603050405020304" pitchFamily="18" charset="0"/>
                <a:ea typeface="SimSun" panose="02010600030101010101" pitchFamily="2" charset="-122"/>
                <a:cs typeface="Times New Roman" panose="02020603050405020304" pitchFamily="18" charset="0"/>
              </a:rPr>
              <a:t>Ml</a:t>
            </a:r>
            <a:r>
              <a:rPr lang="en-IN" spc="-5" dirty="0">
                <a:effectLst/>
                <a:latin typeface="Times New Roman" panose="02020603050405020304" pitchFamily="18" charset="0"/>
                <a:ea typeface="SimSun" panose="02010600030101010101" pitchFamily="2" charset="-122"/>
                <a:cs typeface="Times New Roman" panose="02020603050405020304" pitchFamily="18" charset="0"/>
              </a:rPr>
              <a:t> can used to recommend user’s preferred news.</a:t>
            </a:r>
          </a:p>
          <a:p>
            <a:pPr marL="571500" indent="-342900" algn="just">
              <a:spcAft>
                <a:spcPts val="30"/>
              </a:spcAft>
            </a:pPr>
            <a:endParaRPr lang="en-IN" sz="2400" spc="-5"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lvl="0" indent="-342900" algn="just">
              <a:spcAft>
                <a:spcPts val="30"/>
              </a:spcAft>
              <a:buFont typeface="Symbol" panose="05050102010706020507" pitchFamily="18" charset="2"/>
              <a:buChar char=""/>
            </a:pPr>
            <a:r>
              <a:rPr lang="en-IN" sz="20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https://www.studocu.com/in/document/kannur-university/computer-organization/flutter-general-report/11039857</a:t>
            </a: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182880" algn="just">
              <a:spcAft>
                <a:spcPts val="30"/>
              </a:spcAft>
            </a:pP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spcAft>
                <a:spcPts val="30"/>
              </a:spcAft>
              <a:buFont typeface="Symbol" panose="05050102010706020507" pitchFamily="18" charset="2"/>
              <a:buChar char=""/>
            </a:pPr>
            <a:r>
              <a:rPr lang="en-IN" sz="2000" spc="-5" dirty="0" err="1">
                <a:effectLst/>
                <a:latin typeface="Times New Roman" panose="02020603050405020304" pitchFamily="18" charset="0"/>
                <a:ea typeface="SimSun" panose="02010600030101010101" pitchFamily="2" charset="-122"/>
                <a:cs typeface="Times New Roman" panose="02020603050405020304" pitchFamily="18" charset="0"/>
              </a:rPr>
              <a:t>Ramez</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err="1">
                <a:effectLst/>
                <a:latin typeface="Times New Roman" panose="02020603050405020304" pitchFamily="18" charset="0"/>
                <a:ea typeface="SimSun" panose="02010600030101010101" pitchFamily="2" charset="-122"/>
                <a:cs typeface="Times New Roman" panose="02020603050405020304" pitchFamily="18" charset="0"/>
              </a:rPr>
              <a:t>Elmasri</a:t>
            </a:r>
            <a:r>
              <a:rPr lang="en-IN" sz="20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and</a:t>
            </a:r>
            <a:r>
              <a:rPr lang="en-IN" sz="20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err="1">
                <a:effectLst/>
                <a:latin typeface="Times New Roman" panose="02020603050405020304" pitchFamily="18" charset="0"/>
                <a:ea typeface="SimSun" panose="02010600030101010101" pitchFamily="2" charset="-122"/>
                <a:cs typeface="Times New Roman" panose="02020603050405020304" pitchFamily="18" charset="0"/>
              </a:rPr>
              <a:t>Shamkant</a:t>
            </a:r>
            <a:r>
              <a:rPr lang="en-IN" sz="20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B.</a:t>
            </a:r>
            <a:r>
              <a:rPr lang="en-IN" sz="2000" spc="4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err="1">
                <a:effectLst/>
                <a:latin typeface="Times New Roman" panose="02020603050405020304" pitchFamily="18" charset="0"/>
                <a:ea typeface="SimSun" panose="02010600030101010101" pitchFamily="2" charset="-122"/>
                <a:cs typeface="Times New Roman" panose="02020603050405020304" pitchFamily="18" charset="0"/>
              </a:rPr>
              <a:t>Navathe</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200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Fundamentals</a:t>
            </a:r>
            <a:r>
              <a:rPr lang="en-IN" sz="2000" spc="45"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of Database Systems,</a:t>
            </a:r>
            <a:r>
              <a:rPr lang="en-IN" sz="2000" spc="-285"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Pearson, 7</a:t>
            </a:r>
            <a:r>
              <a:rPr lang="en-IN" sz="2000" spc="-5"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 Edition.</a:t>
            </a:r>
          </a:p>
          <a:p>
            <a:pPr marL="457200" indent="182880" algn="just">
              <a:spcAft>
                <a:spcPts val="30"/>
              </a:spcAft>
            </a:pP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spcAft>
                <a:spcPts val="30"/>
              </a:spcAft>
              <a:buFont typeface="Symbol" panose="05050102010706020507" pitchFamily="18" charset="2"/>
              <a:buChar char=""/>
            </a:pPr>
            <a:r>
              <a:rPr lang="en-IN" sz="20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https://www.irjmets.com/uploadedfiles/paper/volume2/issue_8_august_2020/3180/1628083124.pdf</a:t>
            </a: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indent="0">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30"/>
              </a:spcAft>
              <a:buFont typeface="Symbol" panose="05050102010706020507" pitchFamily="18" charset="2"/>
              <a:buChar char=""/>
            </a:pPr>
            <a:r>
              <a:rPr lang="en-IN" sz="2000" u="sng" spc="-5"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https://docs.flutter.dev/</a:t>
            </a:r>
            <a:endParaRPr lang="en-IN" sz="2000" spc="-5" dirty="0">
              <a:effectLst/>
              <a:latin typeface="Times New Roman" panose="02020603050405020304" pitchFamily="18" charset="0"/>
              <a:ea typeface="SimSun" panose="02010600030101010101" pitchFamily="2" charset="-122"/>
              <a:cs typeface="Times New Roman" panose="02020603050405020304" pitchFamily="18" charset="0"/>
            </a:endParaRPr>
          </a:p>
          <a:p>
            <a:pPr indent="0">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30"/>
              </a:spcAft>
              <a:buFont typeface="Symbol" panose="05050102010706020507" pitchFamily="18" charset="2"/>
              <a:buChar char=""/>
            </a:pPr>
            <a:r>
              <a:rPr lang="en-IN" sz="2000" spc="-5" dirty="0">
                <a:effectLst/>
                <a:latin typeface="Times New Roman" panose="02020603050405020304" pitchFamily="18" charset="0"/>
                <a:ea typeface="SimSun" panose="02010600030101010101" pitchFamily="2" charset="-122"/>
                <a:cs typeface="Times New Roman" panose="02020603050405020304" pitchFamily="18" charset="0"/>
              </a:rPr>
              <a:t>https://www.tutorialspoint.com/flutter</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38282" y="1357298"/>
            <a:ext cx="8572560" cy="4591982"/>
          </a:xfrm>
        </p:spPr>
        <p:txBody>
          <a:bodyPr>
            <a:normAutofit fontScale="85000" lnSpcReduction="10000"/>
          </a:bodyPr>
          <a:lstStyle/>
          <a:p>
            <a:pPr algn="just"/>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purpose of Flutter News Application is to automate the existing manual system with the help of computerized equipment.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ea typeface="Times New Roman" panose="02020603050405020304" pitchFamily="18" charset="0"/>
                <a:cs typeface="Times New Roman" panose="02020603050405020304" pitchFamily="18" charset="0"/>
              </a:rPr>
              <a:t>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he project describes news data available with ease and have good performance and better services for the users.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Project work carried out is News application using flutter. Flutter is a hybrid mobile application development framework.</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consists of flutter for frontend, firebase for backend authentication and news Api for real time json data of world news.</a:t>
            </a:r>
          </a:p>
          <a:p>
            <a:pPr algn="just"/>
            <a:endParaRPr lang="en-US" sz="1800"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25000" lnSpcReduction="20000"/>
          </a:bodyPr>
          <a:lstStyle/>
          <a:p>
            <a:pPr algn="just">
              <a:lnSpc>
                <a:spcPct val="120000"/>
              </a:lnSpc>
            </a:pPr>
            <a:r>
              <a:rPr lang="en-US" sz="11200" dirty="0">
                <a:latin typeface="Times New Roman" pitchFamily="18" charset="0"/>
                <a:cs typeface="Times New Roman" pitchFamily="18" charset="0"/>
              </a:rPr>
              <a:t>Enmaz Engineering Pvt. Ltd is a Service based company founded in the year 2019.</a:t>
            </a:r>
          </a:p>
          <a:p>
            <a:pPr algn="just">
              <a:lnSpc>
                <a:spcPct val="120000"/>
              </a:lnSpc>
            </a:pPr>
            <a:r>
              <a:rPr lang="en-US" sz="11200" dirty="0">
                <a:latin typeface="Times New Roman" pitchFamily="18" charset="0"/>
                <a:cs typeface="Times New Roman" pitchFamily="18" charset="0"/>
              </a:rPr>
              <a:t>It specializes in </a:t>
            </a:r>
          </a:p>
          <a:p>
            <a:pPr algn="just">
              <a:lnSpc>
                <a:spcPct val="120000"/>
              </a:lnSpc>
              <a:buFont typeface="Wingdings" panose="05000000000000000000" pitchFamily="2" charset="2"/>
              <a:buChar char="Ø"/>
            </a:pPr>
            <a:r>
              <a:rPr lang="en-US" sz="11200" b="0" i="0" dirty="0">
                <a:effectLst/>
                <a:latin typeface="Times New Roman" pitchFamily="18" charset="0"/>
                <a:cs typeface="Times New Roman" pitchFamily="18" charset="0"/>
              </a:rPr>
              <a:t>     Embedded H/W Development </a:t>
            </a:r>
          </a:p>
          <a:p>
            <a:pPr algn="just">
              <a:lnSpc>
                <a:spcPct val="120000"/>
              </a:lnSpc>
              <a:buFont typeface="Wingdings" panose="05000000000000000000" pitchFamily="2" charset="2"/>
              <a:buChar char="Ø"/>
            </a:pPr>
            <a:r>
              <a:rPr lang="en-US" sz="11200" b="0" i="0" dirty="0">
                <a:effectLst/>
                <a:latin typeface="Times New Roman" pitchFamily="18" charset="0"/>
                <a:cs typeface="Times New Roman" pitchFamily="18" charset="0"/>
              </a:rPr>
              <a:t>     Embedded Firmware Development </a:t>
            </a:r>
          </a:p>
          <a:p>
            <a:pPr algn="just">
              <a:lnSpc>
                <a:spcPct val="120000"/>
              </a:lnSpc>
              <a:buFont typeface="Wingdings" panose="05000000000000000000" pitchFamily="2" charset="2"/>
              <a:buChar char="Ø"/>
            </a:pPr>
            <a:r>
              <a:rPr lang="en-US" sz="11200" dirty="0">
                <a:latin typeface="Times New Roman" panose="02020603050405020304" pitchFamily="18" charset="0"/>
                <a:cs typeface="Times New Roman" panose="02020603050405020304" pitchFamily="18" charset="0"/>
              </a:rPr>
              <a:t>     </a:t>
            </a:r>
            <a:r>
              <a:rPr lang="en-US" sz="11200" b="0" i="0" dirty="0">
                <a:effectLst/>
                <a:latin typeface="Times New Roman" panose="02020603050405020304" pitchFamily="18" charset="0"/>
                <a:cs typeface="Times New Roman" panose="02020603050405020304" pitchFamily="18" charset="0"/>
              </a:rPr>
              <a:t>Cloud support </a:t>
            </a:r>
          </a:p>
          <a:p>
            <a:pPr algn="just">
              <a:lnSpc>
                <a:spcPct val="120000"/>
              </a:lnSpc>
              <a:buFont typeface="Wingdings" panose="05000000000000000000" pitchFamily="2" charset="2"/>
              <a:buChar char="Ø"/>
            </a:pPr>
            <a:r>
              <a:rPr lang="en-US" sz="11200" b="0" i="0" dirty="0">
                <a:effectLst/>
                <a:latin typeface="Times New Roman" panose="02020603050405020304" pitchFamily="18" charset="0"/>
                <a:cs typeface="Times New Roman" panose="02020603050405020304" pitchFamily="18" charset="0"/>
              </a:rPr>
              <a:t>    Big Data Analysis and Reporting </a:t>
            </a:r>
          </a:p>
          <a:p>
            <a:pPr algn="just">
              <a:lnSpc>
                <a:spcPct val="120000"/>
              </a:lnSpc>
              <a:buFont typeface="Wingdings" panose="05000000000000000000" pitchFamily="2" charset="2"/>
              <a:buChar char="Ø"/>
            </a:pPr>
            <a:r>
              <a:rPr lang="en-US" sz="11200" dirty="0">
                <a:latin typeface="Times New Roman" panose="02020603050405020304" pitchFamily="18" charset="0"/>
                <a:cs typeface="Times New Roman" panose="02020603050405020304" pitchFamily="18" charset="0"/>
              </a:rPr>
              <a:t>    </a:t>
            </a:r>
            <a:r>
              <a:rPr lang="en-US" sz="11200" b="0" i="0" dirty="0">
                <a:effectLst/>
                <a:latin typeface="Times New Roman" panose="02020603050405020304" pitchFamily="18" charset="0"/>
                <a:cs typeface="Times New Roman" panose="02020603050405020304" pitchFamily="18" charset="0"/>
              </a:rPr>
              <a:t>Dashboard UX/UI design and development </a:t>
            </a:r>
          </a:p>
          <a:p>
            <a:pPr algn="just">
              <a:lnSpc>
                <a:spcPct val="120000"/>
              </a:lnSpc>
              <a:buFont typeface="Wingdings" panose="05000000000000000000" pitchFamily="2" charset="2"/>
              <a:buChar char="Ø"/>
            </a:pPr>
            <a:r>
              <a:rPr lang="en-US" sz="11200" b="0" i="0" dirty="0">
                <a:effectLst/>
                <a:latin typeface="Times New Roman" panose="02020603050405020304" pitchFamily="18" charset="0"/>
                <a:cs typeface="Times New Roman" panose="02020603050405020304" pitchFamily="18" charset="0"/>
              </a:rPr>
              <a:t>    Model Analysis.</a:t>
            </a:r>
            <a:endParaRPr lang="en-US" sz="11200" dirty="0">
              <a:latin typeface="Times New Roman" panose="02020603050405020304" pitchFamily="18" charset="0"/>
              <a:cs typeface="Times New Roman" pitchFamily="18" charset="0"/>
            </a:endParaRPr>
          </a:p>
          <a:p>
            <a:pPr marL="0" indent="0" algn="just">
              <a:lnSpc>
                <a:spcPct val="120000"/>
              </a:lnSpc>
              <a:buNone/>
            </a:pPr>
            <a:endParaRPr lang="en-US" sz="3500" b="1" dirty="0">
              <a:latin typeface="Times New Roman"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Autofit/>
          </a:bodyPr>
          <a:lstStyle/>
          <a:p>
            <a:pPr algn="just">
              <a:lnSpc>
                <a:spcPct val="120000"/>
              </a:lnSpc>
            </a:pPr>
            <a:r>
              <a:rPr lang="en-IN" dirty="0">
                <a:effectLst/>
                <a:latin typeface="Times New Roman" panose="02020603050405020304" pitchFamily="18" charset="0"/>
                <a:ea typeface="Times New Roman" panose="02020603050405020304" pitchFamily="18" charset="0"/>
              </a:rPr>
              <a:t>Flutter is an open-source UI software development kit created by Google.</a:t>
            </a:r>
          </a:p>
          <a:p>
            <a:pPr algn="just">
              <a:lnSpc>
                <a:spcPct val="120000"/>
              </a:lnSpc>
            </a:pPr>
            <a:r>
              <a:rPr lang="en-IN" dirty="0">
                <a:solidFill>
                  <a:srgbClr val="000000"/>
                </a:solidFill>
                <a:effectLst/>
                <a:latin typeface="Times New Roman" panose="02020603050405020304" pitchFamily="18" charset="0"/>
                <a:ea typeface="Times New Roman" panose="02020603050405020304" pitchFamily="18" charset="0"/>
              </a:rPr>
              <a:t>Dart is a programming language developed by google for client development, such as mobile and web apps. </a:t>
            </a:r>
          </a:p>
          <a:p>
            <a:pPr algn="just">
              <a:lnSpc>
                <a:spcPct val="120000"/>
              </a:lnSpc>
            </a:pPr>
            <a:r>
              <a:rPr lang="en-IN" dirty="0">
                <a:solidFill>
                  <a:srgbClr val="000000"/>
                </a:solidFill>
                <a:effectLst/>
                <a:latin typeface="Times New Roman" panose="02020603050405020304" pitchFamily="18" charset="0"/>
                <a:ea typeface="Times New Roman" panose="02020603050405020304" pitchFamily="18" charset="0"/>
              </a:rPr>
              <a:t>The "News Application" has been developed to override the problems prevailing in the practicing manual system. </a:t>
            </a:r>
            <a:endParaRPr lang="en-IN" dirty="0">
              <a:solidFill>
                <a:srgbClr val="000000"/>
              </a:solidFill>
              <a:latin typeface="Times New Roman" panose="02020603050405020304" pitchFamily="18" charset="0"/>
              <a:ea typeface="Times New Roman" panose="02020603050405020304" pitchFamily="18" charset="0"/>
            </a:endParaRPr>
          </a:p>
          <a:p>
            <a:pPr algn="just">
              <a:lnSpc>
                <a:spcPct val="120000"/>
              </a:lnSpc>
            </a:pPr>
            <a:r>
              <a:rPr lang="en-IN" dirty="0">
                <a:solidFill>
                  <a:srgbClr val="000000"/>
                </a:solidFill>
                <a:latin typeface="Times New Roman" panose="02020603050405020304" pitchFamily="18" charset="0"/>
              </a:rPr>
              <a:t>The main aim is to have all the world news in a single system and reduce the user’s burden of managing multiple such apps.</a:t>
            </a:r>
            <a:endParaRPr lang="en-US"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fontScale="92500" lnSpcReduction="10000"/>
          </a:bodyPr>
          <a:lstStyle/>
          <a:p>
            <a:pPr marL="0" inden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None/>
            </a:pPr>
            <a:r>
              <a:rPr lang="en-US" b="1" i="0" dirty="0">
                <a:solidFill>
                  <a:srgbClr val="202124"/>
                </a:solidFill>
                <a:effectLst/>
                <a:latin typeface="Times New Roman" panose="02020603050405020304" pitchFamily="18" charset="0"/>
                <a:cs typeface="Times New Roman" panose="02020603050405020304" pitchFamily="18" charset="0"/>
              </a:rPr>
              <a:t>Location based news app project: Jon Smith PhD(Paper-1)</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lnSpc>
                <a:spcPct val="170000"/>
              </a:lnSpc>
            </a:pPr>
            <a:r>
              <a:rPr lang="en-US" dirty="0">
                <a:latin typeface="Times New Roman" panose="02020603050405020304" pitchFamily="18" charset="0"/>
                <a:cs typeface="Times New Roman" panose="02020603050405020304" pitchFamily="18" charset="0"/>
              </a:rPr>
              <a:t>This professional project centered around the construction and design of an app for the iPhone and iOS that would allow users to access news from a variety of sources based on their location as determined by their smartphone. </a:t>
            </a:r>
          </a:p>
          <a:p>
            <a:pPr algn="just">
              <a:lnSpc>
                <a:spcPct val="170000"/>
              </a:lnSpc>
            </a:pPr>
            <a:r>
              <a:rPr lang="en-US" dirty="0">
                <a:latin typeface="Times New Roman" panose="02020603050405020304" pitchFamily="18" charset="0"/>
                <a:cs typeface="Times New Roman" panose="02020603050405020304" pitchFamily="18" charset="0"/>
              </a:rPr>
              <a:t>In addition, users would be able to post their own content and observations of news as it happens and geolocate their posts so other users would be able to learn about what’s taking place in their community.</a:t>
            </a:r>
            <a:endParaRPr lang="en-US" b="0" i="0" dirty="0">
              <a:solidFill>
                <a:srgbClr val="202124"/>
              </a:solidFill>
              <a:effectLst/>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E77E-DE8C-4910-B276-242AB464A007}"/>
              </a:ext>
            </a:extLst>
          </p:cNvPr>
          <p:cNvSpPr>
            <a:spLocks noGrp="1"/>
          </p:cNvSpPr>
          <p:nvPr>
            <p:ph type="title"/>
          </p:nvPr>
        </p:nvSpPr>
        <p:spPr/>
        <p:txBody>
          <a:bodyPr>
            <a:normAutofit fontScale="90000"/>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55FF5CEC-4F14-4337-B192-F927EA85A003}"/>
              </a:ext>
            </a:extLst>
          </p:cNvPr>
          <p:cNvSpPr>
            <a:spLocks noGrp="1"/>
          </p:cNvSpPr>
          <p:nvPr>
            <p:ph idx="1"/>
          </p:nvPr>
        </p:nvSpPr>
        <p:spPr/>
        <p:txBody>
          <a:bodyPr/>
          <a:lstStyle/>
          <a:p>
            <a:pPr marL="0" indent="0">
              <a:lnSpc>
                <a:spcPct val="150000"/>
              </a:lnSpc>
              <a:buNone/>
            </a:pPr>
            <a:r>
              <a:rPr lang="en-US" b="1" i="0" dirty="0">
                <a:solidFill>
                  <a:srgbClr val="202124"/>
                </a:solidFill>
                <a:effectLst/>
                <a:latin typeface="Times New Roman" panose="02020603050405020304" pitchFamily="18" charset="0"/>
                <a:cs typeface="Times New Roman" panose="02020603050405020304" pitchFamily="18" charset="0"/>
              </a:rPr>
              <a:t>Exploring mobile news reading interactions for news app personalization</a:t>
            </a:r>
            <a:r>
              <a:rPr lang="en-US" b="1" dirty="0">
                <a:solidFill>
                  <a:srgbClr val="202124"/>
                </a:solidFill>
                <a:latin typeface="Times New Roman" panose="02020603050405020304" pitchFamily="18" charset="0"/>
                <a:cs typeface="Times New Roman" panose="02020603050405020304" pitchFamily="18" charset="0"/>
              </a:rPr>
              <a:t>: </a:t>
            </a:r>
            <a:r>
              <a:rPr lang="en-US" b="1" dirty="0" err="1">
                <a:solidFill>
                  <a:srgbClr val="202124"/>
                </a:solidFill>
                <a:latin typeface="Times New Roman" panose="02020603050405020304" pitchFamily="18" charset="0"/>
                <a:cs typeface="Times New Roman" panose="02020603050405020304" pitchFamily="18" charset="0"/>
              </a:rPr>
              <a:t>Marios</a:t>
            </a:r>
            <a:r>
              <a:rPr lang="en-US" b="1" dirty="0">
                <a:solidFill>
                  <a:srgbClr val="202124"/>
                </a:solidFill>
                <a:latin typeface="Times New Roman" panose="02020603050405020304" pitchFamily="18" charset="0"/>
                <a:cs typeface="Times New Roman" panose="02020603050405020304" pitchFamily="18" charset="0"/>
              </a:rPr>
              <a:t> </a:t>
            </a:r>
            <a:r>
              <a:rPr lang="en-US" b="1" dirty="0" err="1">
                <a:solidFill>
                  <a:srgbClr val="202124"/>
                </a:solidFill>
                <a:latin typeface="Times New Roman" panose="02020603050405020304" pitchFamily="18" charset="0"/>
                <a:cs typeface="Times New Roman" panose="02020603050405020304" pitchFamily="18" charset="0"/>
              </a:rPr>
              <a:t>constantindes</a:t>
            </a:r>
            <a:r>
              <a:rPr lang="en-US" b="1" dirty="0">
                <a:solidFill>
                  <a:srgbClr val="202124"/>
                </a:solidFill>
                <a:latin typeface="Times New Roman" panose="02020603050405020304" pitchFamily="18" charset="0"/>
                <a:cs typeface="Times New Roman" panose="02020603050405020304" pitchFamily="18" charset="0"/>
              </a:rPr>
              <a:t>, John </a:t>
            </a:r>
            <a:r>
              <a:rPr lang="en-US" b="1" dirty="0" err="1">
                <a:solidFill>
                  <a:srgbClr val="202124"/>
                </a:solidFill>
                <a:latin typeface="Times New Roman" panose="02020603050405020304" pitchFamily="18" charset="0"/>
                <a:cs typeface="Times New Roman" panose="02020603050405020304" pitchFamily="18" charset="0"/>
              </a:rPr>
              <a:t>dowell</a:t>
            </a:r>
            <a:r>
              <a:rPr lang="en-US" b="1" dirty="0">
                <a:solidFill>
                  <a:srgbClr val="202124"/>
                </a:solidFill>
                <a:latin typeface="Times New Roman" panose="02020603050405020304" pitchFamily="18" charset="0"/>
                <a:cs typeface="Times New Roman" panose="02020603050405020304" pitchFamily="18" charset="0"/>
              </a:rPr>
              <a:t>(Paper-2):</a:t>
            </a:r>
            <a:endParaRPr lang="en-US" b="1" i="0" dirty="0">
              <a:solidFill>
                <a:srgbClr val="202124"/>
              </a:solidFill>
              <a:effectLst/>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They implemented and deployed an Android news app that logs users’ interactions with the app</a:t>
            </a:r>
          </a:p>
          <a:p>
            <a:pPr>
              <a:lnSpc>
                <a:spcPct val="150000"/>
              </a:lnSpc>
            </a:pPr>
            <a:r>
              <a:rPr lang="en-US" sz="2400" b="0" i="0" dirty="0">
                <a:solidFill>
                  <a:srgbClr val="202124"/>
                </a:solidFill>
                <a:effectLst/>
                <a:latin typeface="Times New Roman" panose="02020603050405020304" pitchFamily="18" charset="0"/>
                <a:cs typeface="Times New Roman" panose="02020603050405020304" pitchFamily="18" charset="0"/>
              </a:rPr>
              <a:t>Finally they evaluated alternative, adaptive user interfaces for each reader type. The evaluation demonstrates the differential benefit of the adaptation for different users of the news app and the feasibility of adaptive interfaces for news apps</a:t>
            </a:r>
            <a:r>
              <a:rPr lang="en-US" b="0" i="0" dirty="0">
                <a:solidFill>
                  <a:srgbClr val="202124"/>
                </a:solidFill>
                <a:effectLst/>
                <a:latin typeface="Roboto" panose="02000000000000000000" pitchFamily="2" charset="0"/>
              </a:rPr>
              <a:t>.</a:t>
            </a:r>
            <a:endParaRPr lang="en-IN" dirty="0"/>
          </a:p>
        </p:txBody>
      </p:sp>
      <p:sp>
        <p:nvSpPr>
          <p:cNvPr id="4" name="Date Placeholder 3">
            <a:extLst>
              <a:ext uri="{FF2B5EF4-FFF2-40B4-BE49-F238E27FC236}">
                <a16:creationId xmlns:a16="http://schemas.microsoft.com/office/drawing/2014/main" id="{EF4A507A-7A00-423C-872F-B3F830623331}"/>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EF93AE8F-9077-4894-B157-17813A4603F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FFDDBB93-FB13-4BB5-87FA-28540598D6B3}"/>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5399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marL="0" indent="0">
              <a:lnSpc>
                <a:spcPct val="100000"/>
              </a:lnSpc>
              <a:buNone/>
            </a:pPr>
            <a:r>
              <a:rPr lang="en-US" sz="2000" b="1" dirty="0">
                <a:solidFill>
                  <a:schemeClr val="tx1">
                    <a:lumMod val="75000"/>
                    <a:lumOff val="25000"/>
                  </a:schemeClr>
                </a:solidFill>
                <a:latin typeface="Times New Roman" pitchFamily="18" charset="0"/>
                <a:cs typeface="Times New Roman" pitchFamily="18" charset="0"/>
              </a:rPr>
              <a:t>Hardware Requirements</a:t>
            </a:r>
          </a:p>
          <a:p>
            <a:pPr marL="1600200" lvl="3" indent="-228600">
              <a:lnSpc>
                <a:spcPct val="100000"/>
              </a:lnSpc>
              <a:spcBef>
                <a:spcPts val="705"/>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CPU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Core i5, Ryzen 5</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0000"/>
              </a:lnSpc>
              <a:spcBef>
                <a:spcPts val="650"/>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RAM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8 GB</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0000"/>
              </a:lnSpc>
              <a:spcBef>
                <a:spcPts val="640"/>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HDD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100</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GB</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buNone/>
            </a:pPr>
            <a:r>
              <a:rPr lang="en-US" sz="2000" b="1" dirty="0">
                <a:solidFill>
                  <a:schemeClr val="tx1">
                    <a:lumMod val="75000"/>
                    <a:lumOff val="25000"/>
                  </a:schemeClr>
                </a:solidFill>
                <a:latin typeface="Times New Roman" pitchFamily="18" charset="0"/>
                <a:cs typeface="Times New Roman" pitchFamily="18" charset="0"/>
              </a:rPr>
              <a:t>Software Requirements</a:t>
            </a:r>
          </a:p>
          <a:p>
            <a:pPr marL="1600200" lvl="3" indent="-228600">
              <a:lnSpc>
                <a:spcPct val="100000"/>
              </a:lnSpc>
              <a:spcBef>
                <a:spcPts val="705"/>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Windows 8 and above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0000"/>
              </a:lnSpc>
              <a:spcBef>
                <a:spcPts val="640"/>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Editor: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Visual Studio Code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0000"/>
              </a:lnSpc>
              <a:spcBef>
                <a:spcPts val="640"/>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IDE: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VS Code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0000"/>
              </a:lnSpc>
              <a:spcBef>
                <a:spcPts val="640"/>
              </a:spcBef>
              <a:spcAft>
                <a:spcPts val="1000"/>
              </a:spcAft>
              <a:buFont typeface="Arial" panose="020B0604020202020204" pitchFamily="34" charset="0"/>
              <a:buChar char="•"/>
              <a:tabLst>
                <a:tab pos="546100" algn="l"/>
                <a:tab pos="546735"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Front-end Language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Dart</a:t>
            </a:r>
          </a:p>
          <a:p>
            <a:pPr marL="1600200" lvl="3" indent="-228600">
              <a:lnSpc>
                <a:spcPct val="100000"/>
              </a:lnSpc>
              <a:spcBef>
                <a:spcPts val="640"/>
              </a:spcBef>
              <a:spcAft>
                <a:spcPts val="1000"/>
              </a:spcAft>
              <a:buFont typeface="Arial" panose="020B0604020202020204" pitchFamily="34" charset="0"/>
              <a:buChar char="•"/>
              <a:tabLst>
                <a:tab pos="546100" algn="l"/>
                <a:tab pos="546735" algn="l"/>
              </a:tabLst>
            </a:pPr>
            <a:r>
              <a:rPr lang="en-IN" sz="2000" b="1" dirty="0">
                <a:latin typeface="Times New Roman" panose="02020603050405020304" pitchFamily="18" charset="0"/>
                <a:cs typeface="Times New Roman" panose="02020603050405020304" pitchFamily="18" charset="0"/>
              </a:rPr>
              <a:t>Minimum Android Version </a:t>
            </a:r>
            <a:r>
              <a:rPr lang="en-IN" sz="2000" dirty="0">
                <a:latin typeface="Times New Roman" panose="02020603050405020304" pitchFamily="18" charset="0"/>
                <a:cs typeface="Times New Roman" panose="02020603050405020304" pitchFamily="18" charset="0"/>
              </a:rPr>
              <a:t>: Froyo (API Level 8)</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Widget tree for home page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7" name="Picture 6">
            <a:extLst>
              <a:ext uri="{FF2B5EF4-FFF2-40B4-BE49-F238E27FC236}">
                <a16:creationId xmlns:a16="http://schemas.microsoft.com/office/drawing/2014/main" id="{0587D6BD-98A2-45A7-88DB-8B36814A4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1700808"/>
            <a:ext cx="10729191" cy="46259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2957</TotalTime>
  <Words>1576</Words>
  <Application>Microsoft Office PowerPoint</Application>
  <PresentationFormat>Widescreen</PresentationFormat>
  <Paragraphs>324</Paragraphs>
  <Slides>20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Cascadia Code</vt:lpstr>
      <vt:lpstr>Roboto</vt:lpstr>
      <vt:lpstr>Symbol</vt:lpstr>
      <vt:lpstr>Times New Roman</vt:lpstr>
      <vt:lpstr>Wingdings</vt:lpstr>
      <vt:lpstr>Office Theme</vt:lpstr>
      <vt:lpstr>Flutter News Application </vt:lpstr>
      <vt:lpstr>AGENDA</vt:lpstr>
      <vt:lpstr>ABSTRACT </vt:lpstr>
      <vt:lpstr>About the Company</vt:lpstr>
      <vt:lpstr>INTRODUCTION </vt:lpstr>
      <vt:lpstr>PowerPoint Presentation</vt:lpstr>
      <vt:lpstr>LITERATURE SURVEY</vt:lpstr>
      <vt:lpstr>Requirements</vt:lpstr>
      <vt:lpstr>System Design </vt:lpstr>
      <vt:lpstr>Detailed Design </vt:lpstr>
      <vt:lpstr>Implementation / Coding</vt:lpstr>
      <vt:lpstr>Testing </vt:lpstr>
      <vt:lpstr>TESTING</vt:lpstr>
      <vt:lpstr>Results</vt:lpstr>
      <vt:lpstr>Results</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Anagha Adavi</cp:lastModifiedBy>
  <cp:revision>305</cp:revision>
  <dcterms:created xsi:type="dcterms:W3CDTF">2015-10-29T14:36:38Z</dcterms:created>
  <dcterms:modified xsi:type="dcterms:W3CDTF">2022-01-12T16:51:07Z</dcterms:modified>
</cp:coreProperties>
</file>