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797675" cy="987425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gVrZ3abkbxf+dQGIQm2nk1PIVY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932F05-39D6-4C9C-9643-102C948BF006}">
  <a:tblStyle styleId="{C0932F05-39D6-4C9C-9643-102C948BF0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561225514_0_25: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561225514_0_25: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561225514_0_9: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561225514_0_9: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561225514_0_13: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561225514_0_13: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txBox="1"/>
          <p:nvPr>
            <p:ph idx="1" type="body"/>
          </p:nvPr>
        </p:nvSpPr>
        <p:spPr>
          <a:xfrm>
            <a:off x="680400" y="4690800"/>
            <a:ext cx="5436000" cy="44409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02" name="Google Shape;202;p5:notes"/>
          <p:cNvSpPr/>
          <p:nvPr/>
        </p:nvSpPr>
        <p:spPr>
          <a:xfrm>
            <a:off x="3849840" y="9378360"/>
            <a:ext cx="2944080" cy="492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203" name="Google Shape;203;p5: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680400" y="4690800"/>
            <a:ext cx="5436000" cy="44409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10" name="Google Shape;210;p6:notes"/>
          <p:cNvSpPr/>
          <p:nvPr/>
        </p:nvSpPr>
        <p:spPr>
          <a:xfrm>
            <a:off x="3849840" y="9378360"/>
            <a:ext cx="2944080" cy="492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211" name="Google Shape;211;p6: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561225514_0_32:notes"/>
          <p:cNvSpPr txBox="1"/>
          <p:nvPr>
            <p:ph idx="1" type="body"/>
          </p:nvPr>
        </p:nvSpPr>
        <p:spPr>
          <a:xfrm>
            <a:off x="680400" y="4690800"/>
            <a:ext cx="5436000" cy="444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18" name="Google Shape;218;g10561225514_0_32:notes"/>
          <p:cNvSpPr/>
          <p:nvPr/>
        </p:nvSpPr>
        <p:spPr>
          <a:xfrm>
            <a:off x="3849840" y="9378360"/>
            <a:ext cx="2944200" cy="492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219" name="Google Shape;219;g10561225514_0_32: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561225514_0_2: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561225514_0_2: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5545d31ba_0_29: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105545d31ba_0_29: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5545d31ba_0_36: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105545d31ba_0_36: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5545d31ba_0_42: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05545d31ba_0_42: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7:notes"/>
          <p:cNvSpPr txBox="1"/>
          <p:nvPr>
            <p:ph idx="1" type="body"/>
          </p:nvPr>
        </p:nvSpPr>
        <p:spPr>
          <a:xfrm>
            <a:off x="680400" y="4690800"/>
            <a:ext cx="5436000" cy="44409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53" name="Google Shape;253;p7:notes"/>
          <p:cNvSpPr/>
          <p:nvPr/>
        </p:nvSpPr>
        <p:spPr>
          <a:xfrm>
            <a:off x="3849840" y="9378360"/>
            <a:ext cx="2944080" cy="492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254" name="Google Shape;254;p7: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56124222a_0_0:notes"/>
          <p:cNvSpPr txBox="1"/>
          <p:nvPr>
            <p:ph idx="1" type="body"/>
          </p:nvPr>
        </p:nvSpPr>
        <p:spPr>
          <a:xfrm>
            <a:off x="680400" y="4690800"/>
            <a:ext cx="5436000" cy="444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60" name="Google Shape;260;g1056124222a_0_0:notes"/>
          <p:cNvSpPr/>
          <p:nvPr/>
        </p:nvSpPr>
        <p:spPr>
          <a:xfrm>
            <a:off x="3849840" y="9378360"/>
            <a:ext cx="2944200" cy="492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261" name="Google Shape;261;g1056124222a_0_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8: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561225514_0_172: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561225514_0_172: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56124222a_0_13: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56124222a_0_13: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561225514_0_191: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561225514_0_191: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561225514_0_196: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561225514_0_196: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561225514_0_201: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561225514_0_201: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561225514_0_106:notes"/>
          <p:cNvSpPr txBox="1"/>
          <p:nvPr>
            <p:ph idx="1" type="body"/>
          </p:nvPr>
        </p:nvSpPr>
        <p:spPr>
          <a:xfrm>
            <a:off x="702000" y="4416480"/>
            <a:ext cx="5607000" cy="4181700"/>
          </a:xfrm>
          <a:prstGeom prst="rect">
            <a:avLst/>
          </a:prstGeom>
          <a:noFill/>
          <a:ln>
            <a:noFill/>
          </a:ln>
        </p:spPr>
        <p:txBody>
          <a:bodyPr anchorCtr="0" anchor="t" bIns="0" lIns="0" spcFirstLastPara="1" rIns="0" wrap="square" tIns="0">
            <a:noAutofit/>
          </a:bodyPr>
          <a:lstStyle/>
          <a:p>
            <a:pPr indent="12600" lvl="0" marL="342719" rtl="0" algn="just">
              <a:spcBef>
                <a:spcPts val="0"/>
              </a:spcBef>
              <a:spcAft>
                <a:spcPts val="0"/>
              </a:spcAft>
              <a:buClr>
                <a:schemeClr val="dk1"/>
              </a:buClr>
              <a:buSzPts val="2400"/>
              <a:buFont typeface="Arial"/>
              <a:buNone/>
            </a:pPr>
            <a:r>
              <a:rPr lang="en-IN" sz="1000" u="sng">
                <a:solidFill>
                  <a:schemeClr val="dk1"/>
                </a:solidFill>
                <a:latin typeface="Trebuchet MS"/>
                <a:ea typeface="Trebuchet MS"/>
                <a:cs typeface="Trebuchet MS"/>
                <a:sym typeface="Trebuchet MS"/>
              </a:rPr>
              <a:t>Functional requirements:</a:t>
            </a:r>
            <a:endParaRPr sz="1000" u="sng">
              <a:solidFill>
                <a:schemeClr val="dk1"/>
              </a:solidFill>
              <a:latin typeface="Trebuchet MS"/>
              <a:ea typeface="Trebuchet MS"/>
              <a:cs typeface="Trebuchet MS"/>
              <a:sym typeface="Trebuchet MS"/>
            </a:endParaRPr>
          </a:p>
          <a:p>
            <a:pPr indent="-292100" lvl="0" marL="457200" rtl="0" algn="just">
              <a:spcBef>
                <a:spcPts val="0"/>
              </a:spcBef>
              <a:spcAft>
                <a:spcPts val="0"/>
              </a:spcAft>
              <a:buClr>
                <a:schemeClr val="dk1"/>
              </a:buClr>
              <a:buSzPts val="1000"/>
              <a:buFont typeface="Trebuchet MS"/>
              <a:buAutoNum type="arabicParenR"/>
            </a:pPr>
            <a:r>
              <a:rPr lang="en-IN" sz="1000">
                <a:solidFill>
                  <a:schemeClr val="dk1"/>
                </a:solidFill>
                <a:latin typeface="Trebuchet MS"/>
                <a:ea typeface="Trebuchet MS"/>
                <a:cs typeface="Trebuchet MS"/>
                <a:sym typeface="Trebuchet MS"/>
              </a:rPr>
              <a:t>Required to create an appropriate dataset, large enough to work well with language processing</a:t>
            </a:r>
            <a:endParaRPr sz="1000">
              <a:solidFill>
                <a:schemeClr val="dk1"/>
              </a:solidFill>
              <a:latin typeface="Trebuchet MS"/>
              <a:ea typeface="Trebuchet MS"/>
              <a:cs typeface="Trebuchet MS"/>
              <a:sym typeface="Trebuchet MS"/>
            </a:endParaRPr>
          </a:p>
          <a:p>
            <a:pPr indent="-292100" lvl="0" marL="457200" rtl="0" algn="just">
              <a:spcBef>
                <a:spcPts val="0"/>
              </a:spcBef>
              <a:spcAft>
                <a:spcPts val="0"/>
              </a:spcAft>
              <a:buClr>
                <a:schemeClr val="dk1"/>
              </a:buClr>
              <a:buSzPts val="1000"/>
              <a:buFont typeface="Trebuchet MS"/>
              <a:buAutoNum type="arabicParenR"/>
            </a:pPr>
            <a:r>
              <a:rPr lang="en-IN" sz="1000">
                <a:solidFill>
                  <a:schemeClr val="dk1"/>
                </a:solidFill>
                <a:latin typeface="Trebuchet MS"/>
                <a:ea typeface="Trebuchet MS"/>
                <a:cs typeface="Trebuchet MS"/>
                <a:sym typeface="Trebuchet MS"/>
              </a:rPr>
              <a:t>Ability to input texts in the Kannada language </a:t>
            </a:r>
            <a:endParaRPr sz="1000">
              <a:solidFill>
                <a:schemeClr val="dk1"/>
              </a:solidFill>
              <a:latin typeface="Trebuchet MS"/>
              <a:ea typeface="Trebuchet MS"/>
              <a:cs typeface="Trebuchet MS"/>
              <a:sym typeface="Trebuchet MS"/>
            </a:endParaRPr>
          </a:p>
          <a:p>
            <a:pPr indent="0" lvl="0" marL="0" rtl="0" algn="just">
              <a:spcBef>
                <a:spcPts val="0"/>
              </a:spcBef>
              <a:spcAft>
                <a:spcPts val="0"/>
              </a:spcAft>
              <a:buNone/>
            </a:pPr>
            <a:r>
              <a:t/>
            </a:r>
            <a:endParaRPr sz="1000">
              <a:solidFill>
                <a:schemeClr val="dk1"/>
              </a:solidFill>
              <a:latin typeface="Trebuchet MS"/>
              <a:ea typeface="Trebuchet MS"/>
              <a:cs typeface="Trebuchet MS"/>
              <a:sym typeface="Trebuchet MS"/>
            </a:endParaRPr>
          </a:p>
          <a:p>
            <a:pPr indent="457200" lvl="0" marL="0" rtl="0" algn="just">
              <a:spcBef>
                <a:spcPts val="0"/>
              </a:spcBef>
              <a:spcAft>
                <a:spcPts val="0"/>
              </a:spcAft>
              <a:buNone/>
            </a:pPr>
            <a:r>
              <a:rPr lang="en-IN" sz="1000" u="sng">
                <a:solidFill>
                  <a:schemeClr val="dk1"/>
                </a:solidFill>
                <a:latin typeface="Trebuchet MS"/>
                <a:ea typeface="Trebuchet MS"/>
                <a:cs typeface="Trebuchet MS"/>
                <a:sym typeface="Trebuchet MS"/>
              </a:rPr>
              <a:t>Non-functional requirements:</a:t>
            </a:r>
            <a:endParaRPr sz="1000" u="sng">
              <a:solidFill>
                <a:schemeClr val="dk1"/>
              </a:solidFill>
              <a:latin typeface="Trebuchet MS"/>
              <a:ea typeface="Trebuchet MS"/>
              <a:cs typeface="Trebuchet MS"/>
              <a:sym typeface="Trebuchet MS"/>
            </a:endParaRPr>
          </a:p>
          <a:p>
            <a:pPr indent="-292100" lvl="0" marL="457200" rtl="0" algn="just">
              <a:spcBef>
                <a:spcPts val="0"/>
              </a:spcBef>
              <a:spcAft>
                <a:spcPts val="0"/>
              </a:spcAft>
              <a:buClr>
                <a:schemeClr val="dk1"/>
              </a:buClr>
              <a:buSzPts val="1000"/>
              <a:buFont typeface="Trebuchet MS"/>
              <a:buAutoNum type="arabicParenR"/>
            </a:pPr>
            <a:r>
              <a:rPr lang="en-IN" sz="1000">
                <a:solidFill>
                  <a:schemeClr val="dk1"/>
                </a:solidFill>
                <a:latin typeface="Trebuchet MS"/>
                <a:ea typeface="Trebuchet MS"/>
                <a:cs typeface="Trebuchet MS"/>
                <a:sym typeface="Trebuchet MS"/>
              </a:rPr>
              <a:t>To handle input in the kannada language</a:t>
            </a:r>
            <a:endParaRPr sz="1000">
              <a:solidFill>
                <a:schemeClr val="dk1"/>
              </a:solidFill>
              <a:latin typeface="Trebuchet MS"/>
              <a:ea typeface="Trebuchet MS"/>
              <a:cs typeface="Trebuchet MS"/>
              <a:sym typeface="Trebuchet MS"/>
            </a:endParaRPr>
          </a:p>
          <a:p>
            <a:pPr indent="-292100" lvl="0" marL="457200" rtl="0" algn="just">
              <a:spcBef>
                <a:spcPts val="0"/>
              </a:spcBef>
              <a:spcAft>
                <a:spcPts val="0"/>
              </a:spcAft>
              <a:buClr>
                <a:schemeClr val="dk1"/>
              </a:buClr>
              <a:buSzPts val="1000"/>
              <a:buFont typeface="Trebuchet MS"/>
              <a:buAutoNum type="arabicParenR"/>
            </a:pPr>
            <a:r>
              <a:rPr lang="en-IN" sz="1000">
                <a:solidFill>
                  <a:schemeClr val="dk1"/>
                </a:solidFill>
                <a:latin typeface="Trebuchet MS"/>
                <a:ea typeface="Trebuchet MS"/>
                <a:cs typeface="Trebuchet MS"/>
                <a:sym typeface="Trebuchet MS"/>
              </a:rPr>
              <a:t>To clean the sentence pools </a:t>
            </a:r>
            <a:endParaRPr sz="1000">
              <a:solidFill>
                <a:schemeClr val="dk1"/>
              </a:solidFill>
              <a:latin typeface="Trebuchet MS"/>
              <a:ea typeface="Trebuchet MS"/>
              <a:cs typeface="Trebuchet MS"/>
              <a:sym typeface="Trebuchet MS"/>
            </a:endParaRPr>
          </a:p>
          <a:p>
            <a:pPr indent="-292100" lvl="0" marL="457200" rtl="0" algn="just">
              <a:spcBef>
                <a:spcPts val="0"/>
              </a:spcBef>
              <a:spcAft>
                <a:spcPts val="0"/>
              </a:spcAft>
              <a:buClr>
                <a:schemeClr val="dk1"/>
              </a:buClr>
              <a:buSzPts val="1000"/>
              <a:buFont typeface="Trebuchet MS"/>
              <a:buAutoNum type="arabicParenR"/>
            </a:pPr>
            <a:r>
              <a:rPr lang="en-IN" sz="1000">
                <a:solidFill>
                  <a:schemeClr val="dk1"/>
                </a:solidFill>
                <a:latin typeface="Trebuchet MS"/>
                <a:ea typeface="Trebuchet MS"/>
                <a:cs typeface="Trebuchet MS"/>
                <a:sym typeface="Trebuchet MS"/>
              </a:rPr>
              <a:t>To extract the features from the same</a:t>
            </a:r>
            <a:endParaRPr sz="1000"/>
          </a:p>
        </p:txBody>
      </p:sp>
      <p:sp>
        <p:nvSpPr>
          <p:cNvPr id="166" name="Google Shape;166;g10561225514_0_106:notes"/>
          <p:cNvSpPr/>
          <p:nvPr/>
        </p:nvSpPr>
        <p:spPr>
          <a:xfrm>
            <a:off x="3970080" y="8829720"/>
            <a:ext cx="3037200" cy="463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10561225514_0_106: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7" name="Shape 47"/>
        <p:cNvGrpSpPr/>
        <p:nvPr/>
      </p:nvGrpSpPr>
      <p:grpSpPr>
        <a:xfrm>
          <a:off x="0" y="0"/>
          <a:ext cx="0" cy="0"/>
          <a:chOff x="0" y="0"/>
          <a:chExt cx="0" cy="0"/>
        </a:xfrm>
      </p:grpSpPr>
      <p:sp>
        <p:nvSpPr>
          <p:cNvPr id="48" name="Google Shape;48;p1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9"/>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1" name="Shape 51"/>
        <p:cNvGrpSpPr/>
        <p:nvPr/>
      </p:nvGrpSpPr>
      <p:grpSpPr>
        <a:xfrm>
          <a:off x="0" y="0"/>
          <a:ext cx="0" cy="0"/>
          <a:chOff x="0" y="0"/>
          <a:chExt cx="0" cy="0"/>
        </a:xfrm>
      </p:grpSpPr>
      <p:sp>
        <p:nvSpPr>
          <p:cNvPr id="52" name="Google Shape;52;p2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0"/>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0"/>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20"/>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7" name="Shape 57"/>
        <p:cNvGrpSpPr/>
        <p:nvPr/>
      </p:nvGrpSpPr>
      <p:grpSpPr>
        <a:xfrm>
          <a:off x="0" y="0"/>
          <a:ext cx="0" cy="0"/>
          <a:chOff x="0" y="0"/>
          <a:chExt cx="0" cy="0"/>
        </a:xfrm>
      </p:grpSpPr>
      <p:sp>
        <p:nvSpPr>
          <p:cNvPr id="58" name="Google Shape;58;p2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21"/>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61" name="Google Shape;61;p21"/>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62" name="Google Shape;62;p21"/>
          <p:cNvPicPr preferRelativeResize="0"/>
          <p:nvPr/>
        </p:nvPicPr>
        <p:blipFill rotWithShape="1">
          <a:blip r:embed="rId3">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5" name="Shape 7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6" name="Shape 76"/>
        <p:cNvGrpSpPr/>
        <p:nvPr/>
      </p:nvGrpSpPr>
      <p:grpSpPr>
        <a:xfrm>
          <a:off x="0" y="0"/>
          <a:ext cx="0" cy="0"/>
          <a:chOff x="0" y="0"/>
          <a:chExt cx="0" cy="0"/>
        </a:xfrm>
      </p:grpSpPr>
      <p:sp>
        <p:nvSpPr>
          <p:cNvPr id="77" name="Google Shape;77;g10561225514_0_126"/>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g10561225514_0_126"/>
          <p:cNvSpPr txBox="1"/>
          <p:nvPr>
            <p:ph idx="1" type="subTitle"/>
          </p:nvPr>
        </p:nvSpPr>
        <p:spPr>
          <a:xfrm>
            <a:off x="457200" y="1604520"/>
            <a:ext cx="8229300" cy="39774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9" name="Shape 79"/>
        <p:cNvGrpSpPr/>
        <p:nvPr/>
      </p:nvGrpSpPr>
      <p:grpSpPr>
        <a:xfrm>
          <a:off x="0" y="0"/>
          <a:ext cx="0" cy="0"/>
          <a:chOff x="0" y="0"/>
          <a:chExt cx="0" cy="0"/>
        </a:xfrm>
      </p:grpSpPr>
      <p:sp>
        <p:nvSpPr>
          <p:cNvPr id="80" name="Google Shape;80;g10561225514_0_129"/>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g10561225514_0_129"/>
          <p:cNvSpPr txBox="1"/>
          <p:nvPr>
            <p:ph idx="1" type="body"/>
          </p:nvPr>
        </p:nvSpPr>
        <p:spPr>
          <a:xfrm>
            <a:off x="457200" y="1604520"/>
            <a:ext cx="8229300" cy="3977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2" name="Shape 82"/>
        <p:cNvGrpSpPr/>
        <p:nvPr/>
      </p:nvGrpSpPr>
      <p:grpSpPr>
        <a:xfrm>
          <a:off x="0" y="0"/>
          <a:ext cx="0" cy="0"/>
          <a:chOff x="0" y="0"/>
          <a:chExt cx="0" cy="0"/>
        </a:xfrm>
      </p:grpSpPr>
      <p:sp>
        <p:nvSpPr>
          <p:cNvPr id="83" name="Google Shape;83;g10561225514_0_132"/>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g10561225514_0_132"/>
          <p:cNvSpPr txBox="1"/>
          <p:nvPr>
            <p:ph idx="1" type="body"/>
          </p:nvPr>
        </p:nvSpPr>
        <p:spPr>
          <a:xfrm>
            <a:off x="457200" y="1604520"/>
            <a:ext cx="4015800" cy="3977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85" name="Google Shape;85;g10561225514_0_132"/>
          <p:cNvSpPr txBox="1"/>
          <p:nvPr>
            <p:ph idx="2" type="body"/>
          </p:nvPr>
        </p:nvSpPr>
        <p:spPr>
          <a:xfrm>
            <a:off x="4674240" y="1604520"/>
            <a:ext cx="4015800" cy="3977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g10561225514_0_136"/>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8" name="Shape 88"/>
        <p:cNvGrpSpPr/>
        <p:nvPr/>
      </p:nvGrpSpPr>
      <p:grpSpPr>
        <a:xfrm>
          <a:off x="0" y="0"/>
          <a:ext cx="0" cy="0"/>
          <a:chOff x="0" y="0"/>
          <a:chExt cx="0" cy="0"/>
        </a:xfrm>
      </p:grpSpPr>
      <p:sp>
        <p:nvSpPr>
          <p:cNvPr id="89" name="Google Shape;89;g10561225514_0_138"/>
          <p:cNvSpPr txBox="1"/>
          <p:nvPr>
            <p:ph idx="1" type="subTitle"/>
          </p:nvPr>
        </p:nvSpPr>
        <p:spPr>
          <a:xfrm>
            <a:off x="457200" y="273600"/>
            <a:ext cx="8229300" cy="5307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0" name="Shape 90"/>
        <p:cNvGrpSpPr/>
        <p:nvPr/>
      </p:nvGrpSpPr>
      <p:grpSpPr>
        <a:xfrm>
          <a:off x="0" y="0"/>
          <a:ext cx="0" cy="0"/>
          <a:chOff x="0" y="0"/>
          <a:chExt cx="0" cy="0"/>
        </a:xfrm>
      </p:grpSpPr>
      <p:sp>
        <p:nvSpPr>
          <p:cNvPr id="91" name="Google Shape;91;g10561225514_0_140"/>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g10561225514_0_140"/>
          <p:cNvSpPr txBox="1"/>
          <p:nvPr>
            <p:ph idx="1" type="body"/>
          </p:nvPr>
        </p:nvSpPr>
        <p:spPr>
          <a:xfrm>
            <a:off x="457200" y="1604520"/>
            <a:ext cx="40158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93" name="Google Shape;93;g10561225514_0_140"/>
          <p:cNvSpPr txBox="1"/>
          <p:nvPr>
            <p:ph idx="2" type="body"/>
          </p:nvPr>
        </p:nvSpPr>
        <p:spPr>
          <a:xfrm>
            <a:off x="457200" y="3682080"/>
            <a:ext cx="40158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94" name="Google Shape;94;g10561225514_0_140"/>
          <p:cNvSpPr txBox="1"/>
          <p:nvPr>
            <p:ph idx="3" type="body"/>
          </p:nvPr>
        </p:nvSpPr>
        <p:spPr>
          <a:xfrm>
            <a:off x="4674240" y="1604520"/>
            <a:ext cx="4015800" cy="3977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 name="Shape 18"/>
        <p:cNvGrpSpPr/>
        <p:nvPr/>
      </p:nvGrpSpPr>
      <p:grpSpPr>
        <a:xfrm>
          <a:off x="0" y="0"/>
          <a:ext cx="0" cy="0"/>
          <a:chOff x="0" y="0"/>
          <a:chExt cx="0" cy="0"/>
        </a:xfrm>
      </p:grpSpPr>
      <p:sp>
        <p:nvSpPr>
          <p:cNvPr id="19" name="Google Shape;19;p1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5" name="Shape 95"/>
        <p:cNvGrpSpPr/>
        <p:nvPr/>
      </p:nvGrpSpPr>
      <p:grpSpPr>
        <a:xfrm>
          <a:off x="0" y="0"/>
          <a:ext cx="0" cy="0"/>
          <a:chOff x="0" y="0"/>
          <a:chExt cx="0" cy="0"/>
        </a:xfrm>
      </p:grpSpPr>
      <p:sp>
        <p:nvSpPr>
          <p:cNvPr id="96" name="Google Shape;96;g10561225514_0_145"/>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g10561225514_0_145"/>
          <p:cNvSpPr txBox="1"/>
          <p:nvPr>
            <p:ph idx="1" type="body"/>
          </p:nvPr>
        </p:nvSpPr>
        <p:spPr>
          <a:xfrm>
            <a:off x="457200" y="1604520"/>
            <a:ext cx="4015800" cy="3977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98" name="Google Shape;98;g10561225514_0_145"/>
          <p:cNvSpPr txBox="1"/>
          <p:nvPr>
            <p:ph idx="2" type="body"/>
          </p:nvPr>
        </p:nvSpPr>
        <p:spPr>
          <a:xfrm>
            <a:off x="4674240" y="1604520"/>
            <a:ext cx="40158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99" name="Google Shape;99;g10561225514_0_145"/>
          <p:cNvSpPr txBox="1"/>
          <p:nvPr>
            <p:ph idx="3" type="body"/>
          </p:nvPr>
        </p:nvSpPr>
        <p:spPr>
          <a:xfrm>
            <a:off x="4674240" y="3682080"/>
            <a:ext cx="40158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0" name="Shape 100"/>
        <p:cNvGrpSpPr/>
        <p:nvPr/>
      </p:nvGrpSpPr>
      <p:grpSpPr>
        <a:xfrm>
          <a:off x="0" y="0"/>
          <a:ext cx="0" cy="0"/>
          <a:chOff x="0" y="0"/>
          <a:chExt cx="0" cy="0"/>
        </a:xfrm>
      </p:grpSpPr>
      <p:sp>
        <p:nvSpPr>
          <p:cNvPr id="101" name="Google Shape;101;g10561225514_0_150"/>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g10561225514_0_150"/>
          <p:cNvSpPr txBox="1"/>
          <p:nvPr>
            <p:ph idx="1" type="body"/>
          </p:nvPr>
        </p:nvSpPr>
        <p:spPr>
          <a:xfrm>
            <a:off x="457200" y="1604520"/>
            <a:ext cx="40158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03" name="Google Shape;103;g10561225514_0_150"/>
          <p:cNvSpPr txBox="1"/>
          <p:nvPr>
            <p:ph idx="2" type="body"/>
          </p:nvPr>
        </p:nvSpPr>
        <p:spPr>
          <a:xfrm>
            <a:off x="4674240" y="1604520"/>
            <a:ext cx="40158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04" name="Google Shape;104;g10561225514_0_150"/>
          <p:cNvSpPr txBox="1"/>
          <p:nvPr>
            <p:ph idx="3" type="body"/>
          </p:nvPr>
        </p:nvSpPr>
        <p:spPr>
          <a:xfrm>
            <a:off x="457200" y="3682080"/>
            <a:ext cx="82293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5" name="Shape 105"/>
        <p:cNvGrpSpPr/>
        <p:nvPr/>
      </p:nvGrpSpPr>
      <p:grpSpPr>
        <a:xfrm>
          <a:off x="0" y="0"/>
          <a:ext cx="0" cy="0"/>
          <a:chOff x="0" y="0"/>
          <a:chExt cx="0" cy="0"/>
        </a:xfrm>
      </p:grpSpPr>
      <p:sp>
        <p:nvSpPr>
          <p:cNvPr id="106" name="Google Shape;106;g10561225514_0_155"/>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g10561225514_0_155"/>
          <p:cNvSpPr txBox="1"/>
          <p:nvPr>
            <p:ph idx="1" type="body"/>
          </p:nvPr>
        </p:nvSpPr>
        <p:spPr>
          <a:xfrm>
            <a:off x="457200" y="1604520"/>
            <a:ext cx="82293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08" name="Google Shape;108;g10561225514_0_155"/>
          <p:cNvSpPr txBox="1"/>
          <p:nvPr>
            <p:ph idx="2" type="body"/>
          </p:nvPr>
        </p:nvSpPr>
        <p:spPr>
          <a:xfrm>
            <a:off x="457200" y="3682080"/>
            <a:ext cx="82293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9" name="Shape 109"/>
        <p:cNvGrpSpPr/>
        <p:nvPr/>
      </p:nvGrpSpPr>
      <p:grpSpPr>
        <a:xfrm>
          <a:off x="0" y="0"/>
          <a:ext cx="0" cy="0"/>
          <a:chOff x="0" y="0"/>
          <a:chExt cx="0" cy="0"/>
        </a:xfrm>
      </p:grpSpPr>
      <p:sp>
        <p:nvSpPr>
          <p:cNvPr id="110" name="Google Shape;110;g10561225514_0_159"/>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g10561225514_0_159"/>
          <p:cNvSpPr txBox="1"/>
          <p:nvPr>
            <p:ph idx="1" type="body"/>
          </p:nvPr>
        </p:nvSpPr>
        <p:spPr>
          <a:xfrm>
            <a:off x="457200" y="1604520"/>
            <a:ext cx="40158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12" name="Google Shape;112;g10561225514_0_159"/>
          <p:cNvSpPr txBox="1"/>
          <p:nvPr>
            <p:ph idx="2" type="body"/>
          </p:nvPr>
        </p:nvSpPr>
        <p:spPr>
          <a:xfrm>
            <a:off x="4674240" y="1604520"/>
            <a:ext cx="40158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13" name="Google Shape;113;g10561225514_0_159"/>
          <p:cNvSpPr txBox="1"/>
          <p:nvPr>
            <p:ph idx="3" type="body"/>
          </p:nvPr>
        </p:nvSpPr>
        <p:spPr>
          <a:xfrm>
            <a:off x="4674240" y="3682080"/>
            <a:ext cx="40158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14" name="Google Shape;114;g10561225514_0_159"/>
          <p:cNvSpPr txBox="1"/>
          <p:nvPr>
            <p:ph idx="4" type="body"/>
          </p:nvPr>
        </p:nvSpPr>
        <p:spPr>
          <a:xfrm>
            <a:off x="457200" y="3682080"/>
            <a:ext cx="40158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5" name="Shape 115"/>
        <p:cNvGrpSpPr/>
        <p:nvPr/>
      </p:nvGrpSpPr>
      <p:grpSpPr>
        <a:xfrm>
          <a:off x="0" y="0"/>
          <a:ext cx="0" cy="0"/>
          <a:chOff x="0" y="0"/>
          <a:chExt cx="0" cy="0"/>
        </a:xfrm>
      </p:grpSpPr>
      <p:sp>
        <p:nvSpPr>
          <p:cNvPr id="116" name="Google Shape;116;g10561225514_0_165"/>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g10561225514_0_165"/>
          <p:cNvSpPr txBox="1"/>
          <p:nvPr>
            <p:ph idx="1" type="body"/>
          </p:nvPr>
        </p:nvSpPr>
        <p:spPr>
          <a:xfrm>
            <a:off x="457200" y="1604520"/>
            <a:ext cx="8229300" cy="3977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18" name="Google Shape;118;g10561225514_0_165"/>
          <p:cNvSpPr txBox="1"/>
          <p:nvPr>
            <p:ph idx="2" type="body"/>
          </p:nvPr>
        </p:nvSpPr>
        <p:spPr>
          <a:xfrm>
            <a:off x="457200" y="1604520"/>
            <a:ext cx="8229300" cy="3977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pic>
        <p:nvPicPr>
          <p:cNvPr id="119" name="Google Shape;119;g10561225514_0_165"/>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120" name="Google Shape;120;g10561225514_0_165"/>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4" name="Shape 24"/>
        <p:cNvGrpSpPr/>
        <p:nvPr/>
      </p:nvGrpSpPr>
      <p:grpSpPr>
        <a:xfrm>
          <a:off x="0" y="0"/>
          <a:ext cx="0" cy="0"/>
          <a:chOff x="0" y="0"/>
          <a:chExt cx="0" cy="0"/>
        </a:xfrm>
      </p:grpSpPr>
      <p:sp>
        <p:nvSpPr>
          <p:cNvPr id="25" name="Google Shape;25;p1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13"/>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0" name="Shape 30"/>
        <p:cNvGrpSpPr/>
        <p:nvPr/>
      </p:nvGrpSpPr>
      <p:grpSpPr>
        <a:xfrm>
          <a:off x="0" y="0"/>
          <a:ext cx="0" cy="0"/>
          <a:chOff x="0" y="0"/>
          <a:chExt cx="0" cy="0"/>
        </a:xfrm>
      </p:grpSpPr>
      <p:sp>
        <p:nvSpPr>
          <p:cNvPr id="31" name="Google Shape;31;p15"/>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1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6"/>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6"/>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7"/>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7"/>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1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8"/>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8"/>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2.xml"/><Relationship Id="rId11" Type="http://schemas.openxmlformats.org/officeDocument/2006/relationships/slideLayout" Target="../slideLayouts/slideLayout3.xml"/><Relationship Id="rId10" Type="http://schemas.openxmlformats.org/officeDocument/2006/relationships/slideLayout" Target="../slideLayouts/slideLayout2.xml"/><Relationship Id="rId21" Type="http://schemas.openxmlformats.org/officeDocument/2006/relationships/theme" Target="../theme/theme2.xml"/><Relationship Id="rId13" Type="http://schemas.openxmlformats.org/officeDocument/2006/relationships/slideLayout" Target="../slideLayouts/slideLayout5.xml"/><Relationship Id="rId12" Type="http://schemas.openxmlformats.org/officeDocument/2006/relationships/slideLayout" Target="../slideLayouts/slideLayout4.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slideLayout" Target="../slideLayouts/slideLayout1.xml"/><Relationship Id="rId15" Type="http://schemas.openxmlformats.org/officeDocument/2006/relationships/slideLayout" Target="../slideLayouts/slideLayout7.xml"/><Relationship Id="rId14" Type="http://schemas.openxmlformats.org/officeDocument/2006/relationships/slideLayout" Target="../slideLayouts/slideLayout6.xml"/><Relationship Id="rId17" Type="http://schemas.openxmlformats.org/officeDocument/2006/relationships/slideLayout" Target="../slideLayouts/slideLayout9.xml"/><Relationship Id="rId16" Type="http://schemas.openxmlformats.org/officeDocument/2006/relationships/slideLayout" Target="../slideLayouts/slideLayout8.xml"/><Relationship Id="rId5" Type="http://schemas.openxmlformats.org/officeDocument/2006/relationships/image" Target="../media/image2.png"/><Relationship Id="rId19" Type="http://schemas.openxmlformats.org/officeDocument/2006/relationships/slideLayout" Target="../slideLayouts/slideLayout11.xml"/><Relationship Id="rId6" Type="http://schemas.openxmlformats.org/officeDocument/2006/relationships/image" Target="../media/image10.png"/><Relationship Id="rId18" Type="http://schemas.openxmlformats.org/officeDocument/2006/relationships/slideLayout" Target="../slideLayouts/slideLayout10.xml"/><Relationship Id="rId7" Type="http://schemas.openxmlformats.org/officeDocument/2006/relationships/image" Target="../media/image4.png"/><Relationship Id="rId8"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4.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21" Type="http://schemas.openxmlformats.org/officeDocument/2006/relationships/theme" Target="../theme/theme1.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 Type="http://schemas.openxmlformats.org/officeDocument/2006/relationships/image" Target="../media/image14.png"/><Relationship Id="rId2" Type="http://schemas.openxmlformats.org/officeDocument/2006/relationships/image" Target="../media/image19.png"/><Relationship Id="rId3" Type="http://schemas.openxmlformats.org/officeDocument/2006/relationships/image" Target="../media/image7.png"/><Relationship Id="rId4" Type="http://schemas.openxmlformats.org/officeDocument/2006/relationships/image" Target="../media/image22.png"/><Relationship Id="rId9" Type="http://schemas.openxmlformats.org/officeDocument/2006/relationships/slideLayout" Target="../slideLayouts/slideLayout13.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7" Type="http://schemas.openxmlformats.org/officeDocument/2006/relationships/slideLayout" Target="../slideLayouts/slideLayout21.xml"/><Relationship Id="rId16" Type="http://schemas.openxmlformats.org/officeDocument/2006/relationships/slideLayout" Target="../slideLayouts/slideLayout20.xml"/><Relationship Id="rId5" Type="http://schemas.openxmlformats.org/officeDocument/2006/relationships/image" Target="../media/image20.png"/><Relationship Id="rId19" Type="http://schemas.openxmlformats.org/officeDocument/2006/relationships/slideLayout" Target="../slideLayouts/slideLayout23.xml"/><Relationship Id="rId6" Type="http://schemas.openxmlformats.org/officeDocument/2006/relationships/image" Target="../media/image8.png"/><Relationship Id="rId18" Type="http://schemas.openxmlformats.org/officeDocument/2006/relationships/slideLayout" Target="../slideLayouts/slideLayout22.xml"/><Relationship Id="rId7" Type="http://schemas.openxmlformats.org/officeDocument/2006/relationships/image" Target="../media/image17.png"/><Relationship Id="rId8"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9"/>
          <p:cNvPicPr preferRelativeResize="0"/>
          <p:nvPr/>
        </p:nvPicPr>
        <p:blipFill rotWithShape="1">
          <a:blip r:embed="rId1">
            <a:alphaModFix/>
          </a:blip>
          <a:srcRect b="0" l="0" r="0" t="0"/>
          <a:stretch/>
        </p:blipFill>
        <p:spPr>
          <a:xfrm>
            <a:off x="0" y="-35280"/>
            <a:ext cx="9141840" cy="6932160"/>
          </a:xfrm>
          <a:prstGeom prst="rect">
            <a:avLst/>
          </a:prstGeom>
          <a:noFill/>
          <a:ln>
            <a:noFill/>
          </a:ln>
        </p:spPr>
      </p:pic>
      <p:sp>
        <p:nvSpPr>
          <p:cNvPr id="7" name="Google Shape;7;p9"/>
          <p:cNvSpPr/>
          <p:nvPr/>
        </p:nvSpPr>
        <p:spPr>
          <a:xfrm>
            <a:off x="0" y="152280"/>
            <a:ext cx="1445760" cy="119808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8" name="Google Shape;8;p9"/>
          <p:cNvPicPr preferRelativeResize="0"/>
          <p:nvPr/>
        </p:nvPicPr>
        <p:blipFill rotWithShape="1">
          <a:blip r:embed="rId2">
            <a:alphaModFix/>
          </a:blip>
          <a:srcRect b="0" l="0" r="0" t="0"/>
          <a:stretch/>
        </p:blipFill>
        <p:spPr>
          <a:xfrm>
            <a:off x="179640" y="138600"/>
            <a:ext cx="866520" cy="969840"/>
          </a:xfrm>
          <a:prstGeom prst="rect">
            <a:avLst/>
          </a:prstGeom>
          <a:noFill/>
          <a:ln>
            <a:noFill/>
          </a:ln>
        </p:spPr>
      </p:pic>
      <p:pic>
        <p:nvPicPr>
          <p:cNvPr id="9" name="Google Shape;9;p9"/>
          <p:cNvPicPr preferRelativeResize="0"/>
          <p:nvPr/>
        </p:nvPicPr>
        <p:blipFill rotWithShape="1">
          <a:blip r:embed="rId3">
            <a:alphaModFix/>
          </a:blip>
          <a:srcRect b="0" l="0" r="0" t="0"/>
          <a:stretch/>
        </p:blipFill>
        <p:spPr>
          <a:xfrm>
            <a:off x="2702520" y="103320"/>
            <a:ext cx="1618920" cy="988560"/>
          </a:xfrm>
          <a:prstGeom prst="rect">
            <a:avLst/>
          </a:prstGeom>
          <a:noFill/>
          <a:ln>
            <a:noFill/>
          </a:ln>
        </p:spPr>
      </p:pic>
      <p:pic>
        <p:nvPicPr>
          <p:cNvPr id="10" name="Google Shape;10;p9"/>
          <p:cNvPicPr preferRelativeResize="0"/>
          <p:nvPr/>
        </p:nvPicPr>
        <p:blipFill rotWithShape="1">
          <a:blip r:embed="rId4">
            <a:alphaModFix/>
          </a:blip>
          <a:srcRect b="0" l="0" r="0" t="0"/>
          <a:stretch/>
        </p:blipFill>
        <p:spPr>
          <a:xfrm>
            <a:off x="4323600" y="106560"/>
            <a:ext cx="1617840" cy="986400"/>
          </a:xfrm>
          <a:prstGeom prst="rect">
            <a:avLst/>
          </a:prstGeom>
          <a:noFill/>
          <a:ln>
            <a:noFill/>
          </a:ln>
        </p:spPr>
      </p:pic>
      <p:pic>
        <p:nvPicPr>
          <p:cNvPr id="11" name="Google Shape;11;p9"/>
          <p:cNvPicPr preferRelativeResize="0"/>
          <p:nvPr/>
        </p:nvPicPr>
        <p:blipFill rotWithShape="1">
          <a:blip r:embed="rId5">
            <a:alphaModFix/>
          </a:blip>
          <a:srcRect b="0" l="0" r="0" t="0"/>
          <a:stretch/>
        </p:blipFill>
        <p:spPr>
          <a:xfrm>
            <a:off x="5923800" y="117000"/>
            <a:ext cx="1617840" cy="987840"/>
          </a:xfrm>
          <a:prstGeom prst="rect">
            <a:avLst/>
          </a:prstGeom>
          <a:noFill/>
          <a:ln>
            <a:noFill/>
          </a:ln>
        </p:spPr>
      </p:pic>
      <p:pic>
        <p:nvPicPr>
          <p:cNvPr id="12" name="Google Shape;12;p9"/>
          <p:cNvPicPr preferRelativeResize="0"/>
          <p:nvPr/>
        </p:nvPicPr>
        <p:blipFill rotWithShape="1">
          <a:blip r:embed="rId6">
            <a:alphaModFix/>
          </a:blip>
          <a:srcRect b="0" l="0" r="0" t="0"/>
          <a:stretch/>
        </p:blipFill>
        <p:spPr>
          <a:xfrm>
            <a:off x="7524000" y="111960"/>
            <a:ext cx="1617840" cy="987840"/>
          </a:xfrm>
          <a:prstGeom prst="rect">
            <a:avLst/>
          </a:prstGeom>
          <a:noFill/>
          <a:ln>
            <a:noFill/>
          </a:ln>
        </p:spPr>
      </p:pic>
      <p:pic>
        <p:nvPicPr>
          <p:cNvPr id="13" name="Google Shape;13;p9"/>
          <p:cNvPicPr preferRelativeResize="0"/>
          <p:nvPr/>
        </p:nvPicPr>
        <p:blipFill rotWithShape="1">
          <a:blip r:embed="rId7">
            <a:alphaModFix/>
          </a:blip>
          <a:srcRect b="0" l="0" r="0" t="0"/>
          <a:stretch/>
        </p:blipFill>
        <p:spPr>
          <a:xfrm>
            <a:off x="1219320" y="102240"/>
            <a:ext cx="1617840" cy="987840"/>
          </a:xfrm>
          <a:prstGeom prst="rect">
            <a:avLst/>
          </a:prstGeom>
          <a:noFill/>
          <a:ln>
            <a:noFill/>
          </a:ln>
        </p:spPr>
      </p:pic>
      <p:pic>
        <p:nvPicPr>
          <p:cNvPr id="14" name="Google Shape;14;p9"/>
          <p:cNvPicPr preferRelativeResize="0"/>
          <p:nvPr/>
        </p:nvPicPr>
        <p:blipFill rotWithShape="1">
          <a:blip r:embed="rId8">
            <a:alphaModFix/>
          </a:blip>
          <a:srcRect b="0" l="0" r="0" t="0"/>
          <a:stretch/>
        </p:blipFill>
        <p:spPr>
          <a:xfrm>
            <a:off x="7530120" y="1600200"/>
            <a:ext cx="1598040" cy="5124960"/>
          </a:xfrm>
          <a:prstGeom prst="rect">
            <a:avLst/>
          </a:prstGeom>
          <a:noFill/>
          <a:ln>
            <a:noFill/>
          </a:ln>
        </p:spPr>
      </p:pic>
      <p:sp>
        <p:nvSpPr>
          <p:cNvPr id="15" name="Google Shape;15;p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 name="Google Shape;16;p9"/>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pic>
        <p:nvPicPr>
          <p:cNvPr id="64" name="Google Shape;64;g10561225514_0_113"/>
          <p:cNvPicPr preferRelativeResize="0"/>
          <p:nvPr/>
        </p:nvPicPr>
        <p:blipFill rotWithShape="1">
          <a:blip r:embed="rId1">
            <a:alphaModFix/>
          </a:blip>
          <a:srcRect b="0" l="0" r="0" t="0"/>
          <a:stretch/>
        </p:blipFill>
        <p:spPr>
          <a:xfrm>
            <a:off x="0" y="-35280"/>
            <a:ext cx="9142560" cy="6932880"/>
          </a:xfrm>
          <a:prstGeom prst="rect">
            <a:avLst/>
          </a:prstGeom>
          <a:noFill/>
          <a:ln>
            <a:noFill/>
          </a:ln>
        </p:spPr>
      </p:pic>
      <p:sp>
        <p:nvSpPr>
          <p:cNvPr id="65" name="Google Shape;65;g10561225514_0_113"/>
          <p:cNvSpPr/>
          <p:nvPr/>
        </p:nvSpPr>
        <p:spPr>
          <a:xfrm>
            <a:off x="0" y="152280"/>
            <a:ext cx="1446600" cy="1550100"/>
          </a:xfrm>
          <a:prstGeom prst="rect">
            <a:avLst/>
          </a:prstGeom>
          <a:solidFill>
            <a:schemeClr val="lt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6" name="Google Shape;66;g10561225514_0_113"/>
          <p:cNvPicPr preferRelativeResize="0"/>
          <p:nvPr/>
        </p:nvPicPr>
        <p:blipFill rotWithShape="1">
          <a:blip r:embed="rId2">
            <a:alphaModFix/>
          </a:blip>
          <a:srcRect b="0" l="0" r="0" t="0"/>
          <a:stretch/>
        </p:blipFill>
        <p:spPr>
          <a:xfrm>
            <a:off x="179640" y="138600"/>
            <a:ext cx="867240" cy="970560"/>
          </a:xfrm>
          <a:prstGeom prst="rect">
            <a:avLst/>
          </a:prstGeom>
          <a:noFill/>
          <a:ln>
            <a:noFill/>
          </a:ln>
        </p:spPr>
      </p:pic>
      <p:pic>
        <p:nvPicPr>
          <p:cNvPr id="67" name="Google Shape;67;g10561225514_0_113"/>
          <p:cNvPicPr preferRelativeResize="0"/>
          <p:nvPr/>
        </p:nvPicPr>
        <p:blipFill rotWithShape="1">
          <a:blip r:embed="rId3">
            <a:alphaModFix/>
          </a:blip>
          <a:srcRect b="0" l="0" r="0" t="0"/>
          <a:stretch/>
        </p:blipFill>
        <p:spPr>
          <a:xfrm>
            <a:off x="2702520" y="103320"/>
            <a:ext cx="1619640" cy="989280"/>
          </a:xfrm>
          <a:prstGeom prst="rect">
            <a:avLst/>
          </a:prstGeom>
          <a:noFill/>
          <a:ln>
            <a:noFill/>
          </a:ln>
        </p:spPr>
      </p:pic>
      <p:pic>
        <p:nvPicPr>
          <p:cNvPr id="68" name="Google Shape;68;g10561225514_0_113"/>
          <p:cNvPicPr preferRelativeResize="0"/>
          <p:nvPr/>
        </p:nvPicPr>
        <p:blipFill rotWithShape="1">
          <a:blip r:embed="rId4">
            <a:alphaModFix/>
          </a:blip>
          <a:srcRect b="0" l="0" r="0" t="0"/>
          <a:stretch/>
        </p:blipFill>
        <p:spPr>
          <a:xfrm>
            <a:off x="4323600" y="106560"/>
            <a:ext cx="1618560" cy="987120"/>
          </a:xfrm>
          <a:prstGeom prst="rect">
            <a:avLst/>
          </a:prstGeom>
          <a:noFill/>
          <a:ln>
            <a:noFill/>
          </a:ln>
        </p:spPr>
      </p:pic>
      <p:pic>
        <p:nvPicPr>
          <p:cNvPr id="69" name="Google Shape;69;g10561225514_0_113"/>
          <p:cNvPicPr preferRelativeResize="0"/>
          <p:nvPr/>
        </p:nvPicPr>
        <p:blipFill rotWithShape="1">
          <a:blip r:embed="rId5">
            <a:alphaModFix/>
          </a:blip>
          <a:srcRect b="0" l="0" r="0" t="0"/>
          <a:stretch/>
        </p:blipFill>
        <p:spPr>
          <a:xfrm>
            <a:off x="5923800" y="117000"/>
            <a:ext cx="1618560" cy="988560"/>
          </a:xfrm>
          <a:prstGeom prst="rect">
            <a:avLst/>
          </a:prstGeom>
          <a:noFill/>
          <a:ln>
            <a:noFill/>
          </a:ln>
        </p:spPr>
      </p:pic>
      <p:pic>
        <p:nvPicPr>
          <p:cNvPr id="70" name="Google Shape;70;g10561225514_0_113"/>
          <p:cNvPicPr preferRelativeResize="0"/>
          <p:nvPr/>
        </p:nvPicPr>
        <p:blipFill rotWithShape="1">
          <a:blip r:embed="rId6">
            <a:alphaModFix/>
          </a:blip>
          <a:srcRect b="0" l="0" r="0" t="0"/>
          <a:stretch/>
        </p:blipFill>
        <p:spPr>
          <a:xfrm>
            <a:off x="7524000" y="111960"/>
            <a:ext cx="1618560" cy="988560"/>
          </a:xfrm>
          <a:prstGeom prst="rect">
            <a:avLst/>
          </a:prstGeom>
          <a:noFill/>
          <a:ln>
            <a:noFill/>
          </a:ln>
        </p:spPr>
      </p:pic>
      <p:pic>
        <p:nvPicPr>
          <p:cNvPr id="71" name="Google Shape;71;g10561225514_0_113"/>
          <p:cNvPicPr preferRelativeResize="0"/>
          <p:nvPr/>
        </p:nvPicPr>
        <p:blipFill rotWithShape="1">
          <a:blip r:embed="rId7">
            <a:alphaModFix/>
          </a:blip>
          <a:srcRect b="0" l="0" r="0" t="0"/>
          <a:stretch/>
        </p:blipFill>
        <p:spPr>
          <a:xfrm>
            <a:off x="1219320" y="102240"/>
            <a:ext cx="1618560" cy="988560"/>
          </a:xfrm>
          <a:prstGeom prst="rect">
            <a:avLst/>
          </a:prstGeom>
          <a:noFill/>
          <a:ln>
            <a:noFill/>
          </a:ln>
        </p:spPr>
      </p:pic>
      <p:pic>
        <p:nvPicPr>
          <p:cNvPr id="72" name="Google Shape;72;g10561225514_0_113"/>
          <p:cNvPicPr preferRelativeResize="0"/>
          <p:nvPr/>
        </p:nvPicPr>
        <p:blipFill rotWithShape="1">
          <a:blip r:embed="rId8">
            <a:alphaModFix/>
          </a:blip>
          <a:srcRect b="0" l="0" r="0" t="0"/>
          <a:stretch/>
        </p:blipFill>
        <p:spPr>
          <a:xfrm>
            <a:off x="7530120" y="1600200"/>
            <a:ext cx="1598760" cy="5125680"/>
          </a:xfrm>
          <a:prstGeom prst="rect">
            <a:avLst/>
          </a:prstGeom>
          <a:noFill/>
          <a:ln>
            <a:noFill/>
          </a:ln>
        </p:spPr>
      </p:pic>
      <p:sp>
        <p:nvSpPr>
          <p:cNvPr id="73" name="Google Shape;73;g10561225514_0_113"/>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4" name="Google Shape;74;g10561225514_0_113"/>
          <p:cNvSpPr txBox="1"/>
          <p:nvPr>
            <p:ph idx="1" type="body"/>
          </p:nvPr>
        </p:nvSpPr>
        <p:spPr>
          <a:xfrm>
            <a:off x="457200" y="1604520"/>
            <a:ext cx="8229300" cy="3977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
          <p:cNvSpPr/>
          <p:nvPr/>
        </p:nvSpPr>
        <p:spPr>
          <a:xfrm>
            <a:off x="267480" y="1891800"/>
            <a:ext cx="8298720" cy="1130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3600" u="none" cap="none" strike="noStrike">
                <a:solidFill>
                  <a:srgbClr val="FF0000"/>
                </a:solidFill>
                <a:latin typeface="Trebuchet MS"/>
                <a:ea typeface="Trebuchet MS"/>
                <a:cs typeface="Trebuchet MS"/>
                <a:sym typeface="Trebuchet MS"/>
              </a:rPr>
              <a:t>Final Mini Project Demonstration</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lang="en-IN" sz="2250">
                <a:solidFill>
                  <a:srgbClr val="FF0000"/>
                </a:solidFill>
                <a:highlight>
                  <a:srgbClr val="FFFFFF"/>
                </a:highlight>
                <a:latin typeface="Roboto"/>
                <a:ea typeface="Roboto"/>
                <a:cs typeface="Roboto"/>
                <a:sym typeface="Roboto"/>
              </a:rPr>
              <a:t>UE19CS306D</a:t>
            </a:r>
            <a:endParaRPr b="0" i="0" sz="24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26" name="Google Shape;126;p1"/>
          <p:cNvSpPr/>
          <p:nvPr/>
        </p:nvSpPr>
        <p:spPr>
          <a:xfrm>
            <a:off x="411480" y="3528000"/>
            <a:ext cx="8456040" cy="2103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i="0" lang="en-IN" sz="2000" u="none" cap="none" strike="noStrike">
                <a:solidFill>
                  <a:schemeClr val="dk1"/>
                </a:solidFill>
                <a:latin typeface="Trebuchet MS"/>
                <a:ea typeface="Trebuchet MS"/>
                <a:cs typeface="Trebuchet MS"/>
                <a:sym typeface="Trebuchet MS"/>
              </a:rPr>
              <a:t>Project Title     : </a:t>
            </a:r>
            <a:r>
              <a:rPr lang="en-IN" sz="2000">
                <a:solidFill>
                  <a:schemeClr val="dk1"/>
                </a:solidFill>
                <a:latin typeface="Trebuchet MS"/>
                <a:ea typeface="Trebuchet MS"/>
                <a:cs typeface="Trebuchet MS"/>
                <a:sym typeface="Trebuchet MS"/>
              </a:rPr>
              <a:t>Feature Extraction for</a:t>
            </a:r>
            <a:r>
              <a:rPr i="0" lang="en-IN" sz="2000" u="none" cap="none" strike="noStrike">
                <a:solidFill>
                  <a:schemeClr val="dk1"/>
                </a:solidFill>
                <a:latin typeface="Trebuchet MS"/>
                <a:ea typeface="Trebuchet MS"/>
                <a:cs typeface="Trebuchet MS"/>
                <a:sym typeface="Trebuchet MS"/>
              </a:rPr>
              <a:t> Paraphrase Detection in a Low</a:t>
            </a:r>
            <a:r>
              <a:rPr lang="en-IN" sz="2000">
                <a:solidFill>
                  <a:schemeClr val="dk1"/>
                </a:solidFill>
                <a:latin typeface="Trebuchet MS"/>
                <a:ea typeface="Trebuchet MS"/>
                <a:cs typeface="Trebuchet MS"/>
                <a:sym typeface="Trebuchet MS"/>
              </a:rPr>
              <a:t> </a:t>
            </a:r>
            <a:r>
              <a:rPr i="0" lang="en-IN" sz="2000" u="none" cap="none" strike="noStrike">
                <a:solidFill>
                  <a:schemeClr val="dk1"/>
                </a:solidFill>
                <a:latin typeface="Trebuchet MS"/>
                <a:ea typeface="Trebuchet MS"/>
                <a:cs typeface="Trebuchet MS"/>
                <a:sym typeface="Trebuchet MS"/>
              </a:rPr>
              <a:t>Resourced Language : </a:t>
            </a:r>
            <a:r>
              <a:rPr lang="en-IN" sz="2000">
                <a:solidFill>
                  <a:schemeClr val="dk1"/>
                </a:solidFill>
                <a:latin typeface="Trebuchet MS"/>
                <a:ea typeface="Trebuchet MS"/>
                <a:cs typeface="Trebuchet MS"/>
                <a:sym typeface="Trebuchet MS"/>
              </a:rPr>
              <a:t>K</a:t>
            </a:r>
            <a:r>
              <a:rPr i="0" lang="en-IN" sz="2000" u="none" cap="none" strike="noStrike">
                <a:solidFill>
                  <a:schemeClr val="dk1"/>
                </a:solidFill>
                <a:latin typeface="Trebuchet MS"/>
                <a:ea typeface="Trebuchet MS"/>
                <a:cs typeface="Trebuchet MS"/>
                <a:sym typeface="Trebuchet MS"/>
              </a:rPr>
              <a:t>annada</a:t>
            </a:r>
            <a:endParaRPr i="0" sz="2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IN" sz="2000" u="none" cap="none" strike="noStrike">
                <a:solidFill>
                  <a:schemeClr val="dk1"/>
                </a:solidFill>
                <a:latin typeface="Trebuchet MS"/>
                <a:ea typeface="Trebuchet MS"/>
                <a:cs typeface="Trebuchet MS"/>
                <a:sym typeface="Trebuchet MS"/>
              </a:rPr>
              <a:t>     </a:t>
            </a:r>
            <a:endParaRPr i="0" sz="2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IN" sz="2000" u="none" cap="none" strike="noStrike">
                <a:solidFill>
                  <a:schemeClr val="dk1"/>
                </a:solidFill>
                <a:latin typeface="Trebuchet MS"/>
                <a:ea typeface="Trebuchet MS"/>
                <a:cs typeface="Trebuchet MS"/>
                <a:sym typeface="Trebuchet MS"/>
              </a:rPr>
              <a:t>Project Guide	:  Prof. </a:t>
            </a:r>
            <a:r>
              <a:rPr lang="en-IN" sz="2000">
                <a:solidFill>
                  <a:schemeClr val="dk1"/>
                </a:solidFill>
                <a:latin typeface="Trebuchet MS"/>
                <a:ea typeface="Trebuchet MS"/>
                <a:cs typeface="Trebuchet MS"/>
                <a:sym typeface="Trebuchet MS"/>
              </a:rPr>
              <a:t>Mamatha H R</a:t>
            </a:r>
            <a:r>
              <a:rPr i="0" lang="en-IN" sz="2000" u="none" cap="none" strike="noStrike">
                <a:solidFill>
                  <a:schemeClr val="dk1"/>
                </a:solidFill>
                <a:latin typeface="Trebuchet MS"/>
                <a:ea typeface="Trebuchet MS"/>
                <a:cs typeface="Trebuchet MS"/>
                <a:sym typeface="Trebuchet MS"/>
              </a:rPr>
              <a:t>         </a:t>
            </a:r>
            <a:endParaRPr i="0" sz="2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IN" sz="2000" u="none" cap="none" strike="noStrike">
                <a:solidFill>
                  <a:schemeClr val="dk1"/>
                </a:solidFill>
                <a:latin typeface="Trebuchet MS"/>
                <a:ea typeface="Trebuchet MS"/>
                <a:cs typeface="Trebuchet MS"/>
                <a:sym typeface="Trebuchet MS"/>
              </a:rPr>
              <a:t>Project Team 	:  </a:t>
            </a:r>
            <a:r>
              <a:rPr lang="en-IN" sz="2000">
                <a:solidFill>
                  <a:schemeClr val="dk1"/>
                </a:solidFill>
                <a:latin typeface="Trebuchet MS"/>
                <a:ea typeface="Trebuchet MS"/>
                <a:cs typeface="Trebuchet MS"/>
                <a:sym typeface="Trebuchet MS"/>
              </a:rPr>
              <a:t>Anagha H M       (PES1UG19CS057)</a:t>
            </a:r>
            <a:endParaRPr sz="20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IN" sz="2000">
                <a:solidFill>
                  <a:schemeClr val="dk1"/>
                </a:solidFill>
                <a:latin typeface="Trebuchet MS"/>
                <a:ea typeface="Trebuchet MS"/>
                <a:cs typeface="Trebuchet MS"/>
                <a:sym typeface="Trebuchet MS"/>
              </a:rPr>
              <a:t>			         Karthik Sairam   </a:t>
            </a:r>
            <a:r>
              <a:rPr lang="en-IN" sz="2000">
                <a:solidFill>
                  <a:schemeClr val="dk1"/>
                </a:solidFill>
                <a:latin typeface="Trebuchet MS"/>
                <a:ea typeface="Trebuchet MS"/>
                <a:cs typeface="Trebuchet MS"/>
                <a:sym typeface="Trebuchet MS"/>
              </a:rPr>
              <a:t>(PES1UG19CS210)</a:t>
            </a:r>
            <a:endParaRPr sz="20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i="0" sz="2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0561225514_0_25"/>
          <p:cNvSpPr/>
          <p:nvPr/>
        </p:nvSpPr>
        <p:spPr>
          <a:xfrm>
            <a:off x="1371600" y="1143000"/>
            <a:ext cx="7770300" cy="4596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Features of the created dataset</a:t>
            </a:r>
            <a:endParaRPr b="0" i="0" sz="1800" u="none" cap="none" strike="noStrike">
              <a:solidFill>
                <a:srgbClr val="000000"/>
              </a:solidFill>
              <a:latin typeface="Arial"/>
              <a:ea typeface="Arial"/>
              <a:cs typeface="Arial"/>
              <a:sym typeface="Arial"/>
            </a:endParaRPr>
          </a:p>
        </p:txBody>
      </p:sp>
      <p:sp>
        <p:nvSpPr>
          <p:cNvPr id="185" name="Google Shape;185;g10561225514_0_25"/>
          <p:cNvSpPr/>
          <p:nvPr/>
        </p:nvSpPr>
        <p:spPr>
          <a:xfrm>
            <a:off x="315300" y="1780325"/>
            <a:ext cx="8513400" cy="4609800"/>
          </a:xfrm>
          <a:prstGeom prst="rect">
            <a:avLst/>
          </a:prstGeom>
          <a:noFill/>
          <a:ln>
            <a:noFill/>
          </a:ln>
        </p:spPr>
        <p:txBody>
          <a:bodyPr anchorCtr="0" anchor="t" bIns="45000" lIns="90000" spcFirstLastPara="1" rIns="90000" wrap="square" tIns="45000">
            <a:noAutofit/>
          </a:bodyPr>
          <a:lstStyle/>
          <a:p>
            <a:pPr indent="-355600" lvl="0" marL="457200" marR="0" rtl="0" algn="just">
              <a:lnSpc>
                <a:spcPct val="100000"/>
              </a:lnSpc>
              <a:spcBef>
                <a:spcPts val="0"/>
              </a:spcBef>
              <a:spcAft>
                <a:spcPts val="0"/>
              </a:spcAft>
              <a:buSzPts val="2000"/>
              <a:buFont typeface="Trebuchet MS"/>
              <a:buAutoNum type="arabicPeriod"/>
            </a:pPr>
            <a:r>
              <a:rPr lang="en-IN" sz="2000">
                <a:latin typeface="Trebuchet MS"/>
                <a:ea typeface="Trebuchet MS"/>
                <a:cs typeface="Trebuchet MS"/>
                <a:sym typeface="Trebuchet MS"/>
              </a:rPr>
              <a:t>Finding an appropriate dataset is indeed challenging due to :</a:t>
            </a:r>
            <a:endParaRPr sz="2000">
              <a:latin typeface="Trebuchet MS"/>
              <a:ea typeface="Trebuchet MS"/>
              <a:cs typeface="Trebuchet MS"/>
              <a:sym typeface="Trebuchet MS"/>
            </a:endParaRPr>
          </a:p>
          <a:p>
            <a:pPr indent="-355600" lvl="1" marL="914400" marR="0" rtl="0" algn="just">
              <a:lnSpc>
                <a:spcPct val="100000"/>
              </a:lnSpc>
              <a:spcBef>
                <a:spcPts val="0"/>
              </a:spcBef>
              <a:spcAft>
                <a:spcPts val="0"/>
              </a:spcAft>
              <a:buSzPts val="2000"/>
              <a:buFont typeface="Trebuchet MS"/>
              <a:buAutoNum type="alphaLcPeriod"/>
            </a:pPr>
            <a:r>
              <a:rPr lang="en-IN" sz="2000">
                <a:latin typeface="Trebuchet MS"/>
                <a:ea typeface="Trebuchet MS"/>
                <a:cs typeface="Trebuchet MS"/>
                <a:sym typeface="Trebuchet MS"/>
              </a:rPr>
              <a:t>Lack of meaningful datasets in the Kannada language</a:t>
            </a:r>
            <a:endParaRPr sz="2000">
              <a:latin typeface="Trebuchet MS"/>
              <a:ea typeface="Trebuchet MS"/>
              <a:cs typeface="Trebuchet MS"/>
              <a:sym typeface="Trebuchet MS"/>
            </a:endParaRPr>
          </a:p>
          <a:p>
            <a:pPr indent="-355600" lvl="1" marL="914400" marR="0" rtl="0" algn="just">
              <a:lnSpc>
                <a:spcPct val="100000"/>
              </a:lnSpc>
              <a:spcBef>
                <a:spcPts val="0"/>
              </a:spcBef>
              <a:spcAft>
                <a:spcPts val="0"/>
              </a:spcAft>
              <a:buSzPts val="2000"/>
              <a:buFont typeface="Trebuchet MS"/>
              <a:buAutoNum type="alphaLcPeriod"/>
            </a:pPr>
            <a:r>
              <a:rPr lang="en-IN" sz="2000">
                <a:latin typeface="Trebuchet MS"/>
                <a:ea typeface="Trebuchet MS"/>
                <a:cs typeface="Trebuchet MS"/>
                <a:sym typeface="Trebuchet MS"/>
              </a:rPr>
              <a:t>Lack of datasets containing the </a:t>
            </a:r>
            <a:r>
              <a:rPr lang="en-IN" sz="2000">
                <a:latin typeface="Trebuchet MS"/>
                <a:ea typeface="Trebuchet MS"/>
                <a:cs typeface="Trebuchet MS"/>
                <a:sym typeface="Trebuchet MS"/>
              </a:rPr>
              <a:t>structure</a:t>
            </a:r>
            <a:r>
              <a:rPr lang="en-IN" sz="2000">
                <a:latin typeface="Trebuchet MS"/>
                <a:ea typeface="Trebuchet MS"/>
                <a:cs typeface="Trebuchet MS"/>
                <a:sym typeface="Trebuchet MS"/>
              </a:rPr>
              <a:t> appropriate for our project</a:t>
            </a:r>
            <a:endParaRPr sz="2000">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latin typeface="Trebuchet MS"/>
              <a:ea typeface="Trebuchet MS"/>
              <a:cs typeface="Trebuchet MS"/>
              <a:sym typeface="Trebuchet MS"/>
            </a:endParaRPr>
          </a:p>
          <a:p>
            <a:pPr indent="-355600" lvl="0" marL="457200" marR="0" rtl="0" algn="just">
              <a:lnSpc>
                <a:spcPct val="100000"/>
              </a:lnSpc>
              <a:spcBef>
                <a:spcPts val="0"/>
              </a:spcBef>
              <a:spcAft>
                <a:spcPts val="0"/>
              </a:spcAft>
              <a:buSzPts val="2000"/>
              <a:buFont typeface="Trebuchet MS"/>
              <a:buAutoNum type="arabicPeriod"/>
            </a:pPr>
            <a:r>
              <a:rPr lang="en-IN" sz="2000">
                <a:latin typeface="Trebuchet MS"/>
                <a:ea typeface="Trebuchet MS"/>
                <a:cs typeface="Trebuchet MS"/>
                <a:sym typeface="Trebuchet MS"/>
              </a:rPr>
              <a:t>Hence, a dataset was created for the sole purpose of this project. This contained data points in the Kannada language, and the </a:t>
            </a:r>
            <a:r>
              <a:rPr lang="en-IN" sz="2000">
                <a:latin typeface="Trebuchet MS"/>
                <a:ea typeface="Trebuchet MS"/>
                <a:cs typeface="Trebuchet MS"/>
                <a:sym typeface="Trebuchet MS"/>
              </a:rPr>
              <a:t>following</a:t>
            </a:r>
            <a:r>
              <a:rPr lang="en-IN" sz="2000">
                <a:latin typeface="Trebuchet MS"/>
                <a:ea typeface="Trebuchet MS"/>
                <a:cs typeface="Trebuchet MS"/>
                <a:sym typeface="Trebuchet MS"/>
              </a:rPr>
              <a:t> features:</a:t>
            </a:r>
            <a:endParaRPr sz="2000">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000">
              <a:latin typeface="Trebuchet MS"/>
              <a:ea typeface="Trebuchet MS"/>
              <a:cs typeface="Trebuchet MS"/>
              <a:sym typeface="Trebuchet MS"/>
            </a:endParaRPr>
          </a:p>
          <a:p>
            <a:pPr indent="-355600" lvl="1" marL="914400" marR="0" rtl="0" algn="just">
              <a:lnSpc>
                <a:spcPct val="100000"/>
              </a:lnSpc>
              <a:spcBef>
                <a:spcPts val="0"/>
              </a:spcBef>
              <a:spcAft>
                <a:spcPts val="0"/>
              </a:spcAft>
              <a:buSzPts val="2000"/>
              <a:buFont typeface="Trebuchet MS"/>
              <a:buAutoNum type="alphaLcPeriod"/>
            </a:pPr>
            <a:r>
              <a:rPr lang="en-IN" sz="2000">
                <a:latin typeface="Trebuchet MS"/>
                <a:ea typeface="Trebuchet MS"/>
                <a:cs typeface="Trebuchet MS"/>
                <a:sym typeface="Trebuchet MS"/>
              </a:rPr>
              <a:t>Over 600 data points</a:t>
            </a:r>
            <a:endParaRPr sz="2000">
              <a:latin typeface="Trebuchet MS"/>
              <a:ea typeface="Trebuchet MS"/>
              <a:cs typeface="Trebuchet MS"/>
              <a:sym typeface="Trebuchet MS"/>
            </a:endParaRPr>
          </a:p>
          <a:p>
            <a:pPr indent="-355600" lvl="1" marL="914400" marR="0" rtl="0" algn="just">
              <a:lnSpc>
                <a:spcPct val="100000"/>
              </a:lnSpc>
              <a:spcBef>
                <a:spcPts val="0"/>
              </a:spcBef>
              <a:spcAft>
                <a:spcPts val="0"/>
              </a:spcAft>
              <a:buSzPts val="2000"/>
              <a:buFont typeface="Trebuchet MS"/>
              <a:buAutoNum type="alphaLcPeriod"/>
            </a:pPr>
            <a:r>
              <a:rPr lang="en-IN" sz="2000">
                <a:latin typeface="Trebuchet MS"/>
                <a:ea typeface="Trebuchet MS"/>
                <a:cs typeface="Trebuchet MS"/>
                <a:sym typeface="Trebuchet MS"/>
              </a:rPr>
              <a:t>Over 1200 sentence in Kannada</a:t>
            </a:r>
            <a:endParaRPr sz="2000">
              <a:latin typeface="Trebuchet MS"/>
              <a:ea typeface="Trebuchet MS"/>
              <a:cs typeface="Trebuchet MS"/>
              <a:sym typeface="Trebuchet MS"/>
            </a:endParaRPr>
          </a:p>
          <a:p>
            <a:pPr indent="-355600" lvl="1" marL="914400" marR="0" rtl="0" algn="just">
              <a:lnSpc>
                <a:spcPct val="100000"/>
              </a:lnSpc>
              <a:spcBef>
                <a:spcPts val="0"/>
              </a:spcBef>
              <a:spcAft>
                <a:spcPts val="0"/>
              </a:spcAft>
              <a:buSzPts val="2000"/>
              <a:buFont typeface="Trebuchet MS"/>
              <a:buAutoNum type="alphaLcPeriod"/>
            </a:pPr>
            <a:r>
              <a:rPr lang="en-IN" sz="2000">
                <a:latin typeface="Trebuchet MS"/>
                <a:ea typeface="Trebuchet MS"/>
                <a:cs typeface="Trebuchet MS"/>
                <a:sym typeface="Trebuchet MS"/>
              </a:rPr>
              <a:t>2 Columns, each containing a sentence pool. For a given row, the sentences from the 2 pools might/might not be paraphrases of each other (variedness).</a:t>
            </a:r>
            <a:endParaRPr sz="2000">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0561225514_0_9"/>
          <p:cNvSpPr/>
          <p:nvPr/>
        </p:nvSpPr>
        <p:spPr>
          <a:xfrm>
            <a:off x="388725" y="2039125"/>
            <a:ext cx="2329200" cy="42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sz="2500">
                <a:latin typeface="Trebuchet MS"/>
                <a:ea typeface="Trebuchet MS"/>
                <a:cs typeface="Trebuchet MS"/>
                <a:sym typeface="Trebuchet MS"/>
              </a:rPr>
              <a:t>2.  Cleaning of       </a:t>
            </a:r>
            <a:endParaRPr sz="2500">
              <a:latin typeface="Trebuchet MS"/>
              <a:ea typeface="Trebuchet MS"/>
              <a:cs typeface="Trebuchet MS"/>
              <a:sym typeface="Trebuchet MS"/>
            </a:endParaRPr>
          </a:p>
          <a:p>
            <a:pPr indent="0" lvl="0" marL="0" rtl="0" algn="l">
              <a:spcBef>
                <a:spcPts val="0"/>
              </a:spcBef>
              <a:spcAft>
                <a:spcPts val="0"/>
              </a:spcAft>
              <a:buNone/>
            </a:pPr>
            <a:r>
              <a:rPr lang="en-IN" sz="2500">
                <a:latin typeface="Trebuchet MS"/>
                <a:ea typeface="Trebuchet MS"/>
                <a:cs typeface="Trebuchet MS"/>
                <a:sym typeface="Trebuchet MS"/>
              </a:rPr>
              <a:t>     the dataset</a:t>
            </a:r>
            <a:endParaRPr sz="2500">
              <a:latin typeface="Trebuchet MS"/>
              <a:ea typeface="Trebuchet MS"/>
              <a:cs typeface="Trebuchet MS"/>
              <a:sym typeface="Trebuchet MS"/>
            </a:endParaRPr>
          </a:p>
        </p:txBody>
      </p:sp>
      <p:pic>
        <p:nvPicPr>
          <p:cNvPr id="191" name="Google Shape;191;g10561225514_0_9"/>
          <p:cNvPicPr preferRelativeResize="0"/>
          <p:nvPr/>
        </p:nvPicPr>
        <p:blipFill rotWithShape="1">
          <a:blip r:embed="rId3">
            <a:alphaModFix/>
          </a:blip>
          <a:srcRect b="0" l="3797" r="1738" t="0"/>
          <a:stretch/>
        </p:blipFill>
        <p:spPr>
          <a:xfrm>
            <a:off x="2863425" y="2492025"/>
            <a:ext cx="6280574" cy="933450"/>
          </a:xfrm>
          <a:prstGeom prst="rect">
            <a:avLst/>
          </a:prstGeom>
          <a:noFill/>
          <a:ln>
            <a:noFill/>
          </a:ln>
        </p:spPr>
      </p:pic>
      <p:pic>
        <p:nvPicPr>
          <p:cNvPr id="192" name="Google Shape;192;g10561225514_0_9"/>
          <p:cNvPicPr preferRelativeResize="0"/>
          <p:nvPr/>
        </p:nvPicPr>
        <p:blipFill>
          <a:blip r:embed="rId4">
            <a:alphaModFix/>
          </a:blip>
          <a:stretch>
            <a:fillRect/>
          </a:stretch>
        </p:blipFill>
        <p:spPr>
          <a:xfrm>
            <a:off x="2943075" y="3870350"/>
            <a:ext cx="6121276" cy="5753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0561225514_0_13"/>
          <p:cNvSpPr/>
          <p:nvPr/>
        </p:nvSpPr>
        <p:spPr>
          <a:xfrm>
            <a:off x="340200" y="1699450"/>
            <a:ext cx="2329200" cy="28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sz="2500">
                <a:latin typeface="Trebuchet MS"/>
                <a:ea typeface="Trebuchet MS"/>
                <a:cs typeface="Trebuchet MS"/>
                <a:sym typeface="Trebuchet MS"/>
              </a:rPr>
              <a:t>3. Feature    </a:t>
            </a:r>
            <a:endParaRPr sz="2500">
              <a:latin typeface="Trebuchet MS"/>
              <a:ea typeface="Trebuchet MS"/>
              <a:cs typeface="Trebuchet MS"/>
              <a:sym typeface="Trebuchet MS"/>
            </a:endParaRPr>
          </a:p>
          <a:p>
            <a:pPr indent="0" lvl="0" marL="0" rtl="0" algn="l">
              <a:spcBef>
                <a:spcPts val="0"/>
              </a:spcBef>
              <a:spcAft>
                <a:spcPts val="0"/>
              </a:spcAft>
              <a:buNone/>
            </a:pPr>
            <a:r>
              <a:rPr lang="en-IN" sz="2500">
                <a:latin typeface="Trebuchet MS"/>
                <a:ea typeface="Trebuchet MS"/>
                <a:cs typeface="Trebuchet MS"/>
                <a:sym typeface="Trebuchet MS"/>
              </a:rPr>
              <a:t>    Extraction</a:t>
            </a:r>
            <a:endParaRPr sz="2500">
              <a:latin typeface="Trebuchet MS"/>
              <a:ea typeface="Trebuchet MS"/>
              <a:cs typeface="Trebuchet MS"/>
              <a:sym typeface="Trebuchet MS"/>
            </a:endParaRPr>
          </a:p>
        </p:txBody>
      </p:sp>
      <p:pic>
        <p:nvPicPr>
          <p:cNvPr id="198" name="Google Shape;198;g10561225514_0_13"/>
          <p:cNvPicPr preferRelativeResize="0"/>
          <p:nvPr/>
        </p:nvPicPr>
        <p:blipFill>
          <a:blip r:embed="rId3">
            <a:alphaModFix/>
          </a:blip>
          <a:stretch>
            <a:fillRect/>
          </a:stretch>
        </p:blipFill>
        <p:spPr>
          <a:xfrm>
            <a:off x="244188" y="4907700"/>
            <a:ext cx="8655624" cy="786875"/>
          </a:xfrm>
          <a:prstGeom prst="rect">
            <a:avLst/>
          </a:prstGeom>
          <a:noFill/>
          <a:ln>
            <a:noFill/>
          </a:ln>
        </p:spPr>
      </p:pic>
      <p:sp>
        <p:nvSpPr>
          <p:cNvPr id="199" name="Google Shape;199;g10561225514_0_13"/>
          <p:cNvSpPr txBox="1"/>
          <p:nvPr/>
        </p:nvSpPr>
        <p:spPr>
          <a:xfrm>
            <a:off x="3138375" y="1845025"/>
            <a:ext cx="5564100" cy="17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Trebuchet MS"/>
                <a:ea typeface="Trebuchet MS"/>
                <a:cs typeface="Trebuchet MS"/>
                <a:sym typeface="Trebuchet MS"/>
              </a:rPr>
              <a:t>This involves tokenization and stemming. </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AutoNum type="arabicPeriod"/>
            </a:pPr>
            <a:r>
              <a:rPr lang="en-IN" sz="2000">
                <a:latin typeface="Trebuchet MS"/>
                <a:ea typeface="Trebuchet MS"/>
                <a:cs typeface="Trebuchet MS"/>
                <a:sym typeface="Trebuchet MS"/>
              </a:rPr>
              <a:t>Tokenization can be done </a:t>
            </a:r>
            <a:r>
              <a:rPr lang="en-IN" sz="2000">
                <a:latin typeface="Trebuchet MS"/>
                <a:ea typeface="Trebuchet MS"/>
                <a:cs typeface="Trebuchet MS"/>
                <a:sym typeface="Trebuchet MS"/>
              </a:rPr>
              <a:t>successfully</a:t>
            </a:r>
            <a:r>
              <a:rPr lang="en-IN" sz="2000">
                <a:latin typeface="Trebuchet MS"/>
                <a:ea typeface="Trebuchet MS"/>
                <a:cs typeface="Trebuchet MS"/>
                <a:sym typeface="Trebuchet MS"/>
              </a:rPr>
              <a:t>, and is </a:t>
            </a:r>
            <a:r>
              <a:rPr lang="en-IN" sz="2000">
                <a:latin typeface="Trebuchet MS"/>
                <a:ea typeface="Trebuchet MS"/>
                <a:cs typeface="Trebuchet MS"/>
                <a:sym typeface="Trebuchet MS"/>
              </a:rPr>
              <a:t>discussed</a:t>
            </a:r>
            <a:r>
              <a:rPr lang="en-IN" sz="2000">
                <a:latin typeface="Trebuchet MS"/>
                <a:ea typeface="Trebuchet MS"/>
                <a:cs typeface="Trebuchet MS"/>
                <a:sym typeface="Trebuchet MS"/>
              </a:rPr>
              <a:t> in later slides.</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AutoNum type="arabicPeriod"/>
            </a:pPr>
            <a:r>
              <a:rPr lang="en-IN" sz="2000">
                <a:latin typeface="Trebuchet MS"/>
                <a:ea typeface="Trebuchet MS"/>
                <a:cs typeface="Trebuchet MS"/>
                <a:sym typeface="Trebuchet MS"/>
              </a:rPr>
              <a:t>Stemming is an integral part of feature extraction, and is discussed later.</a:t>
            </a:r>
            <a:endParaRPr sz="2000">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
          <p:cNvSpPr/>
          <p:nvPr/>
        </p:nvSpPr>
        <p:spPr>
          <a:xfrm>
            <a:off x="1523880" y="1581120"/>
            <a:ext cx="7617960" cy="3456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1371600" y="1143000"/>
            <a:ext cx="7770240" cy="45972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Technologies Used</a:t>
            </a:r>
            <a:endParaRPr b="0" i="0" sz="1800" u="none" cap="none" strike="noStrike">
              <a:solidFill>
                <a:srgbClr val="000000"/>
              </a:solidFill>
              <a:latin typeface="Arial"/>
              <a:ea typeface="Arial"/>
              <a:cs typeface="Arial"/>
              <a:sym typeface="Arial"/>
            </a:endParaRPr>
          </a:p>
        </p:txBody>
      </p:sp>
      <p:sp>
        <p:nvSpPr>
          <p:cNvPr id="207" name="Google Shape;207;p5"/>
          <p:cNvSpPr/>
          <p:nvPr/>
        </p:nvSpPr>
        <p:spPr>
          <a:xfrm>
            <a:off x="897550" y="1900875"/>
            <a:ext cx="7200900" cy="3903000"/>
          </a:xfrm>
          <a:prstGeom prst="rect">
            <a:avLst/>
          </a:prstGeom>
          <a:noFill/>
          <a:ln>
            <a:noFill/>
          </a:ln>
        </p:spPr>
        <p:txBody>
          <a:bodyPr anchorCtr="0" anchor="t" bIns="45000" lIns="90000" spcFirstLastPara="1" rIns="90000" wrap="square" tIns="45000">
            <a:noAutofit/>
          </a:bodyPr>
          <a:lstStyle/>
          <a:p>
            <a:pPr indent="0" lvl="0" marL="457200" marR="0" rtl="0" algn="just">
              <a:lnSpc>
                <a:spcPct val="100000"/>
              </a:lnSpc>
              <a:spcBef>
                <a:spcPts val="0"/>
              </a:spcBef>
              <a:spcAft>
                <a:spcPts val="0"/>
              </a:spcAft>
              <a:buNone/>
            </a:pPr>
            <a:r>
              <a:t/>
            </a:r>
            <a:endParaRPr sz="2000">
              <a:solidFill>
                <a:srgbClr val="000000"/>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000">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solidFill>
                <a:srgbClr val="000000"/>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rgbClr val="000000"/>
              </a:buClr>
              <a:buSzPts val="2000"/>
              <a:buChar char="●"/>
            </a:pPr>
            <a:r>
              <a:rPr lang="en-IN" sz="2000">
                <a:solidFill>
                  <a:srgbClr val="000000"/>
                </a:solidFill>
                <a:latin typeface="Trebuchet MS"/>
                <a:ea typeface="Trebuchet MS"/>
                <a:cs typeface="Trebuchet MS"/>
                <a:sym typeface="Trebuchet MS"/>
              </a:rPr>
              <a:t>Python 3.8</a:t>
            </a:r>
            <a:endParaRPr sz="2000">
              <a:solidFill>
                <a:srgbClr val="000000"/>
              </a:solidFill>
              <a:latin typeface="Trebuchet MS"/>
              <a:ea typeface="Trebuchet MS"/>
              <a:cs typeface="Trebuchet MS"/>
              <a:sym typeface="Trebuchet MS"/>
            </a:endParaRPr>
          </a:p>
          <a:p>
            <a:pPr indent="-355600" lvl="1" marL="914400" marR="0" rtl="0" algn="just">
              <a:lnSpc>
                <a:spcPct val="100000"/>
              </a:lnSpc>
              <a:spcBef>
                <a:spcPts val="0"/>
              </a:spcBef>
              <a:spcAft>
                <a:spcPts val="0"/>
              </a:spcAft>
              <a:buClr>
                <a:srgbClr val="000000"/>
              </a:buClr>
              <a:buSzPts val="2000"/>
              <a:buChar char="○"/>
            </a:pPr>
            <a:r>
              <a:rPr lang="en-IN" sz="2000">
                <a:solidFill>
                  <a:srgbClr val="000000"/>
                </a:solidFill>
                <a:latin typeface="Trebuchet MS"/>
                <a:ea typeface="Trebuchet MS"/>
                <a:cs typeface="Trebuchet MS"/>
                <a:sym typeface="Trebuchet MS"/>
              </a:rPr>
              <a:t>Pandas</a:t>
            </a:r>
            <a:endParaRPr sz="2000">
              <a:solidFill>
                <a:srgbClr val="000000"/>
              </a:solidFill>
              <a:latin typeface="Trebuchet MS"/>
              <a:ea typeface="Trebuchet MS"/>
              <a:cs typeface="Trebuchet MS"/>
              <a:sym typeface="Trebuchet MS"/>
            </a:endParaRPr>
          </a:p>
          <a:p>
            <a:pPr indent="-355600" lvl="1" marL="914400" marR="0" rtl="0" algn="just">
              <a:lnSpc>
                <a:spcPct val="100000"/>
              </a:lnSpc>
              <a:spcBef>
                <a:spcPts val="0"/>
              </a:spcBef>
              <a:spcAft>
                <a:spcPts val="0"/>
              </a:spcAft>
              <a:buClr>
                <a:srgbClr val="000000"/>
              </a:buClr>
              <a:buSzPts val="2000"/>
              <a:buChar char="○"/>
            </a:pPr>
            <a:r>
              <a:rPr lang="en-IN" sz="2000">
                <a:solidFill>
                  <a:srgbClr val="000000"/>
                </a:solidFill>
                <a:latin typeface="Trebuchet MS"/>
                <a:ea typeface="Trebuchet MS"/>
                <a:cs typeface="Trebuchet MS"/>
                <a:sym typeface="Trebuchet MS"/>
              </a:rPr>
              <a:t>Numpy</a:t>
            </a:r>
            <a:endParaRPr sz="2000">
              <a:solidFill>
                <a:srgbClr val="000000"/>
              </a:solidFill>
              <a:latin typeface="Trebuchet MS"/>
              <a:ea typeface="Trebuchet MS"/>
              <a:cs typeface="Trebuchet MS"/>
              <a:sym typeface="Trebuchet MS"/>
            </a:endParaRPr>
          </a:p>
          <a:p>
            <a:pPr indent="-355600" lvl="1" marL="914400" marR="0" rtl="0" algn="just">
              <a:lnSpc>
                <a:spcPct val="100000"/>
              </a:lnSpc>
              <a:spcBef>
                <a:spcPts val="0"/>
              </a:spcBef>
              <a:spcAft>
                <a:spcPts val="0"/>
              </a:spcAft>
              <a:buSzPts val="2000"/>
              <a:buFont typeface="Trebuchet MS"/>
              <a:buChar char="○"/>
            </a:pPr>
            <a:r>
              <a:rPr lang="en-IN" sz="2000">
                <a:latin typeface="Trebuchet MS"/>
                <a:ea typeface="Trebuchet MS"/>
                <a:cs typeface="Trebuchet MS"/>
                <a:sym typeface="Trebuchet MS"/>
              </a:rPr>
              <a:t>Regex</a:t>
            </a:r>
            <a:endParaRPr sz="2000">
              <a:latin typeface="Trebuchet MS"/>
              <a:ea typeface="Trebuchet MS"/>
              <a:cs typeface="Trebuchet MS"/>
              <a:sym typeface="Trebuchet MS"/>
            </a:endParaRPr>
          </a:p>
          <a:p>
            <a:pPr indent="-355600" lvl="0" marL="457200" marR="0" rtl="0" algn="just">
              <a:lnSpc>
                <a:spcPct val="100000"/>
              </a:lnSpc>
              <a:spcBef>
                <a:spcPts val="0"/>
              </a:spcBef>
              <a:spcAft>
                <a:spcPts val="0"/>
              </a:spcAft>
              <a:buClr>
                <a:srgbClr val="000000"/>
              </a:buClr>
              <a:buSzPts val="2000"/>
              <a:buChar char="●"/>
            </a:pPr>
            <a:r>
              <a:rPr lang="en-IN" sz="2000">
                <a:latin typeface="Trebuchet MS"/>
                <a:ea typeface="Trebuchet MS"/>
                <a:cs typeface="Trebuchet MS"/>
                <a:sym typeface="Trebuchet MS"/>
              </a:rPr>
              <a:t>I</a:t>
            </a:r>
            <a:r>
              <a:rPr lang="en-IN" sz="2000">
                <a:solidFill>
                  <a:srgbClr val="000000"/>
                </a:solidFill>
                <a:latin typeface="Trebuchet MS"/>
                <a:ea typeface="Trebuchet MS"/>
                <a:cs typeface="Trebuchet MS"/>
                <a:sym typeface="Trebuchet MS"/>
              </a:rPr>
              <a:t>NLTK (Indian Natural Language Toolkit)</a:t>
            </a:r>
            <a:endParaRPr sz="2000">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6"/>
          <p:cNvSpPr/>
          <p:nvPr/>
        </p:nvSpPr>
        <p:spPr>
          <a:xfrm>
            <a:off x="1523880" y="1581120"/>
            <a:ext cx="7617960" cy="3456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1371600" y="1143000"/>
            <a:ext cx="7770240" cy="45972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Research Questions</a:t>
            </a:r>
            <a:endParaRPr b="0" i="0" sz="1800" u="none" cap="none" strike="noStrike">
              <a:solidFill>
                <a:srgbClr val="000000"/>
              </a:solidFill>
              <a:latin typeface="Arial"/>
              <a:ea typeface="Arial"/>
              <a:cs typeface="Arial"/>
              <a:sym typeface="Arial"/>
            </a:endParaRPr>
          </a:p>
        </p:txBody>
      </p:sp>
      <p:sp>
        <p:nvSpPr>
          <p:cNvPr id="215" name="Google Shape;215;p6"/>
          <p:cNvSpPr/>
          <p:nvPr/>
        </p:nvSpPr>
        <p:spPr>
          <a:xfrm>
            <a:off x="315300" y="1780325"/>
            <a:ext cx="8513400" cy="4609800"/>
          </a:xfrm>
          <a:prstGeom prst="rect">
            <a:avLst/>
          </a:prstGeom>
          <a:noFill/>
          <a:ln>
            <a:noFill/>
          </a:ln>
        </p:spPr>
        <p:txBody>
          <a:bodyPr anchorCtr="0" anchor="t" bIns="45000" lIns="90000" spcFirstLastPara="1" rIns="90000" wrap="square" tIns="45000">
            <a:noAutofit/>
          </a:bodyPr>
          <a:lstStyle/>
          <a:p>
            <a:pPr indent="-355600" lvl="0" marL="457200" marR="0" rtl="0" algn="just">
              <a:lnSpc>
                <a:spcPct val="100000"/>
              </a:lnSpc>
              <a:spcBef>
                <a:spcPts val="0"/>
              </a:spcBef>
              <a:spcAft>
                <a:spcPts val="0"/>
              </a:spcAft>
              <a:buSzPts val="2000"/>
              <a:buFont typeface="Trebuchet MS"/>
              <a:buAutoNum type="arabicParenR"/>
            </a:pPr>
            <a:r>
              <a:rPr lang="en-IN" sz="2000">
                <a:latin typeface="Trebuchet MS"/>
                <a:ea typeface="Trebuchet MS"/>
                <a:cs typeface="Trebuchet MS"/>
                <a:sym typeface="Trebuchet MS"/>
              </a:rPr>
              <a:t>Why it is tougher to tokenize the words in Kannada?</a:t>
            </a:r>
            <a:endParaRPr sz="2000">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latin typeface="Trebuchet MS"/>
              <a:ea typeface="Trebuchet MS"/>
              <a:cs typeface="Trebuchet MS"/>
              <a:sym typeface="Trebuchet MS"/>
            </a:endParaRPr>
          </a:p>
          <a:p>
            <a:pPr indent="-355600" lvl="0" marL="457200" marR="0" rtl="0" algn="just">
              <a:lnSpc>
                <a:spcPct val="100000"/>
              </a:lnSpc>
              <a:spcBef>
                <a:spcPts val="0"/>
              </a:spcBef>
              <a:spcAft>
                <a:spcPts val="0"/>
              </a:spcAft>
              <a:buSzPts val="2000"/>
              <a:buFont typeface="Trebuchet MS"/>
              <a:buChar char="●"/>
            </a:pPr>
            <a:r>
              <a:rPr lang="en-IN" sz="2000">
                <a:latin typeface="Trebuchet MS"/>
                <a:ea typeface="Trebuchet MS"/>
                <a:cs typeface="Trebuchet MS"/>
                <a:sym typeface="Trebuchet MS"/>
              </a:rPr>
              <a:t>English translation of “ in him “ = </a:t>
            </a:r>
            <a:r>
              <a:rPr lang="en-IN" sz="2000">
                <a:solidFill>
                  <a:srgbClr val="202124"/>
                </a:solidFill>
                <a:highlight>
                  <a:srgbClr val="F8F9FA"/>
                </a:highlight>
                <a:latin typeface="Trebuchet MS"/>
                <a:ea typeface="Trebuchet MS"/>
                <a:cs typeface="Trebuchet MS"/>
                <a:sym typeface="Trebuchet MS"/>
              </a:rPr>
              <a:t>ಅವನಲ್ಲಿ</a:t>
            </a:r>
            <a:endParaRPr sz="2000">
              <a:solidFill>
                <a:srgbClr val="202124"/>
              </a:solidFill>
              <a:highlight>
                <a:srgbClr val="F8F9FA"/>
              </a:highlight>
              <a:latin typeface="Trebuchet MS"/>
              <a:ea typeface="Trebuchet MS"/>
              <a:cs typeface="Trebuchet MS"/>
              <a:sym typeface="Trebuchet MS"/>
            </a:endParaRPr>
          </a:p>
          <a:p>
            <a:pPr indent="-355600" lvl="0" marL="457200" marR="0" rtl="0" algn="just">
              <a:lnSpc>
                <a:spcPct val="100000"/>
              </a:lnSpc>
              <a:spcBef>
                <a:spcPts val="0"/>
              </a:spcBef>
              <a:spcAft>
                <a:spcPts val="0"/>
              </a:spcAft>
              <a:buSzPts val="2000"/>
              <a:buFont typeface="Trebuchet MS"/>
              <a:buChar char="●"/>
            </a:pPr>
            <a:r>
              <a:rPr lang="en-IN" sz="2000">
                <a:latin typeface="Trebuchet MS"/>
                <a:ea typeface="Trebuchet MS"/>
                <a:cs typeface="Trebuchet MS"/>
                <a:sym typeface="Trebuchet MS"/>
              </a:rPr>
              <a:t>The observation:</a:t>
            </a:r>
            <a:endParaRPr sz="2000">
              <a:latin typeface="Trebuchet MS"/>
              <a:ea typeface="Trebuchet MS"/>
              <a:cs typeface="Trebuchet MS"/>
              <a:sym typeface="Trebuchet MS"/>
            </a:endParaRPr>
          </a:p>
          <a:p>
            <a:pPr indent="-355600" lvl="1" marL="914400" marR="0" rtl="0" algn="just">
              <a:lnSpc>
                <a:spcPct val="100000"/>
              </a:lnSpc>
              <a:spcBef>
                <a:spcPts val="0"/>
              </a:spcBef>
              <a:spcAft>
                <a:spcPts val="0"/>
              </a:spcAft>
              <a:buSzPts val="2000"/>
              <a:buFont typeface="Trebuchet MS"/>
              <a:buChar char="○"/>
            </a:pPr>
            <a:r>
              <a:rPr lang="en-IN" sz="2000">
                <a:latin typeface="Trebuchet MS"/>
                <a:ea typeface="Trebuchet MS"/>
                <a:cs typeface="Trebuchet MS"/>
                <a:sym typeface="Trebuchet MS"/>
              </a:rPr>
              <a:t>The same two words are syntactically written as one word in Kannada</a:t>
            </a:r>
            <a:endParaRPr sz="2000">
              <a:latin typeface="Trebuchet MS"/>
              <a:ea typeface="Trebuchet MS"/>
              <a:cs typeface="Trebuchet MS"/>
              <a:sym typeface="Trebuchet MS"/>
            </a:endParaRPr>
          </a:p>
          <a:p>
            <a:pPr indent="-355600" lvl="1" marL="914400" marR="0" rtl="0" algn="just">
              <a:lnSpc>
                <a:spcPct val="100000"/>
              </a:lnSpc>
              <a:spcBef>
                <a:spcPts val="0"/>
              </a:spcBef>
              <a:spcAft>
                <a:spcPts val="0"/>
              </a:spcAft>
              <a:buSzPts val="2000"/>
              <a:buFont typeface="Trebuchet MS"/>
              <a:buChar char="○"/>
            </a:pPr>
            <a:r>
              <a:rPr lang="en-IN" sz="2000">
                <a:latin typeface="Trebuchet MS"/>
                <a:ea typeface="Trebuchet MS"/>
                <a:cs typeface="Trebuchet MS"/>
                <a:sym typeface="Trebuchet MS"/>
              </a:rPr>
              <a:t>We have complex grammar that a language like English, such as :</a:t>
            </a:r>
            <a:endParaRPr sz="2000">
              <a:latin typeface="Trebuchet MS"/>
              <a:ea typeface="Trebuchet MS"/>
              <a:cs typeface="Trebuchet MS"/>
              <a:sym typeface="Trebuchet MS"/>
            </a:endParaRPr>
          </a:p>
          <a:p>
            <a:pPr indent="-355600" lvl="2" marL="1371600" marR="0" rtl="0" algn="just">
              <a:lnSpc>
                <a:spcPct val="100000"/>
              </a:lnSpc>
              <a:spcBef>
                <a:spcPts val="0"/>
              </a:spcBef>
              <a:spcAft>
                <a:spcPts val="0"/>
              </a:spcAft>
              <a:buSzPts val="2000"/>
              <a:buFont typeface="Trebuchet MS"/>
              <a:buChar char="■"/>
            </a:pPr>
            <a:r>
              <a:rPr lang="en-IN" sz="2000">
                <a:latin typeface="Trebuchet MS"/>
                <a:ea typeface="Trebuchet MS"/>
                <a:cs typeface="Trebuchet MS"/>
                <a:sym typeface="Trebuchet MS"/>
              </a:rPr>
              <a:t>Sandhi</a:t>
            </a:r>
            <a:endParaRPr sz="2000">
              <a:latin typeface="Trebuchet MS"/>
              <a:ea typeface="Trebuchet MS"/>
              <a:cs typeface="Trebuchet MS"/>
              <a:sym typeface="Trebuchet MS"/>
            </a:endParaRPr>
          </a:p>
          <a:p>
            <a:pPr indent="-355600" lvl="2" marL="1371600" marR="0" rtl="0" algn="just">
              <a:lnSpc>
                <a:spcPct val="100000"/>
              </a:lnSpc>
              <a:spcBef>
                <a:spcPts val="0"/>
              </a:spcBef>
              <a:spcAft>
                <a:spcPts val="0"/>
              </a:spcAft>
              <a:buSzPts val="2000"/>
              <a:buFont typeface="Trebuchet MS"/>
              <a:buChar char="■"/>
            </a:pPr>
            <a:r>
              <a:rPr lang="en-IN" sz="2000">
                <a:latin typeface="Trebuchet MS"/>
                <a:ea typeface="Trebuchet MS"/>
                <a:cs typeface="Trebuchet MS"/>
                <a:sym typeface="Trebuchet MS"/>
              </a:rPr>
              <a:t>Vibhakti Prathyaya</a:t>
            </a:r>
            <a:endParaRPr sz="2000">
              <a:latin typeface="Trebuchet MS"/>
              <a:ea typeface="Trebuchet MS"/>
              <a:cs typeface="Trebuchet MS"/>
              <a:sym typeface="Trebuchet MS"/>
            </a:endParaRPr>
          </a:p>
          <a:p>
            <a:pPr indent="-355600" lvl="2" marL="1371600" marR="0" rtl="0" algn="just">
              <a:lnSpc>
                <a:spcPct val="100000"/>
              </a:lnSpc>
              <a:spcBef>
                <a:spcPts val="0"/>
              </a:spcBef>
              <a:spcAft>
                <a:spcPts val="0"/>
              </a:spcAft>
              <a:buSzPts val="2000"/>
              <a:buFont typeface="Trebuchet MS"/>
              <a:buChar char="■"/>
            </a:pPr>
            <a:r>
              <a:rPr lang="en-IN" sz="2000">
                <a:latin typeface="Trebuchet MS"/>
                <a:ea typeface="Trebuchet MS"/>
                <a:cs typeface="Trebuchet MS"/>
                <a:sym typeface="Trebuchet MS"/>
              </a:rPr>
              <a:t>Samasa</a:t>
            </a:r>
            <a:endParaRPr sz="2000">
              <a:latin typeface="Trebuchet MS"/>
              <a:ea typeface="Trebuchet MS"/>
              <a:cs typeface="Trebuchet MS"/>
              <a:sym typeface="Trebuchet MS"/>
            </a:endParaRPr>
          </a:p>
          <a:p>
            <a:pPr indent="-355600" lvl="0" marL="457200" marR="0" rtl="0" algn="just">
              <a:lnSpc>
                <a:spcPct val="100000"/>
              </a:lnSpc>
              <a:spcBef>
                <a:spcPts val="0"/>
              </a:spcBef>
              <a:spcAft>
                <a:spcPts val="0"/>
              </a:spcAft>
              <a:buSzPts val="2000"/>
              <a:buFont typeface="Trebuchet MS"/>
              <a:buChar char="●"/>
            </a:pPr>
            <a:r>
              <a:rPr lang="en-IN" sz="2000">
                <a:latin typeface="Trebuchet MS"/>
                <a:ea typeface="Trebuchet MS"/>
                <a:cs typeface="Trebuchet MS"/>
                <a:sym typeface="Trebuchet MS"/>
              </a:rPr>
              <a:t>We need to implement in such a way so as to handle such special cases of the Kannada language.</a:t>
            </a:r>
            <a:endParaRPr sz="2000">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0561225514_0_32"/>
          <p:cNvSpPr/>
          <p:nvPr/>
        </p:nvSpPr>
        <p:spPr>
          <a:xfrm>
            <a:off x="1523880" y="1581120"/>
            <a:ext cx="7617900" cy="345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0561225514_0_32"/>
          <p:cNvSpPr/>
          <p:nvPr/>
        </p:nvSpPr>
        <p:spPr>
          <a:xfrm>
            <a:off x="1371600" y="1143000"/>
            <a:ext cx="7770300" cy="4596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Research Questions</a:t>
            </a:r>
            <a:endParaRPr b="0" i="0" sz="1800" u="none" cap="none" strike="noStrike">
              <a:solidFill>
                <a:srgbClr val="000000"/>
              </a:solidFill>
              <a:latin typeface="Arial"/>
              <a:ea typeface="Arial"/>
              <a:cs typeface="Arial"/>
              <a:sym typeface="Arial"/>
            </a:endParaRPr>
          </a:p>
        </p:txBody>
      </p:sp>
      <p:sp>
        <p:nvSpPr>
          <p:cNvPr id="223" name="Google Shape;223;g10561225514_0_32"/>
          <p:cNvSpPr/>
          <p:nvPr/>
        </p:nvSpPr>
        <p:spPr>
          <a:xfrm>
            <a:off x="315300" y="1780325"/>
            <a:ext cx="8513400" cy="46098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lang="en-IN" sz="2000">
                <a:latin typeface="Trebuchet MS"/>
                <a:ea typeface="Trebuchet MS"/>
                <a:cs typeface="Trebuchet MS"/>
                <a:sym typeface="Trebuchet MS"/>
              </a:rPr>
              <a:t>2)  How can stemming be implemented? Is it necessary?</a:t>
            </a:r>
            <a:endParaRPr sz="2000">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latin typeface="Trebuchet MS"/>
              <a:ea typeface="Trebuchet MS"/>
              <a:cs typeface="Trebuchet MS"/>
              <a:sym typeface="Trebuchet MS"/>
            </a:endParaRPr>
          </a:p>
          <a:p>
            <a:pPr indent="-355600" lvl="0" marL="457200" marR="0" rtl="0" algn="just">
              <a:lnSpc>
                <a:spcPct val="100000"/>
              </a:lnSpc>
              <a:spcBef>
                <a:spcPts val="0"/>
              </a:spcBef>
              <a:spcAft>
                <a:spcPts val="0"/>
              </a:spcAft>
              <a:buSzPts val="2000"/>
              <a:buFont typeface="Trebuchet MS"/>
              <a:buChar char="●"/>
            </a:pPr>
            <a:r>
              <a:rPr lang="en-IN" sz="2000">
                <a:latin typeface="Trebuchet MS"/>
                <a:ea typeface="Trebuchet MS"/>
                <a:cs typeface="Trebuchet MS"/>
                <a:sym typeface="Trebuchet MS"/>
              </a:rPr>
              <a:t>Stemming is an integral part of “most” NLP tasks </a:t>
            </a:r>
            <a:endParaRPr sz="2000">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latin typeface="Trebuchet MS"/>
              <a:ea typeface="Trebuchet MS"/>
              <a:cs typeface="Trebuchet MS"/>
              <a:sym typeface="Trebuchet MS"/>
            </a:endParaRPr>
          </a:p>
          <a:p>
            <a:pPr indent="-355600" lvl="0" marL="457200" marR="0" rtl="0" algn="just">
              <a:lnSpc>
                <a:spcPct val="100000"/>
              </a:lnSpc>
              <a:spcBef>
                <a:spcPts val="0"/>
              </a:spcBef>
              <a:spcAft>
                <a:spcPts val="0"/>
              </a:spcAft>
              <a:buSzPts val="2000"/>
              <a:buFont typeface="Trebuchet MS"/>
              <a:buChar char="●"/>
            </a:pPr>
            <a:r>
              <a:rPr lang="en-IN" sz="2000">
                <a:latin typeface="Trebuchet MS"/>
                <a:ea typeface="Trebuchet MS"/>
                <a:cs typeface="Trebuchet MS"/>
                <a:sym typeface="Trebuchet MS"/>
              </a:rPr>
              <a:t>If a document exists with &gt; 10,000 words, probability of having tokens from the same root word is high.</a:t>
            </a:r>
            <a:endParaRPr sz="2000">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latin typeface="Trebuchet MS"/>
              <a:ea typeface="Trebuchet MS"/>
              <a:cs typeface="Trebuchet MS"/>
              <a:sym typeface="Trebuchet MS"/>
            </a:endParaRPr>
          </a:p>
          <a:p>
            <a:pPr indent="-355600" lvl="0" marL="457200" marR="0" rtl="0" algn="just">
              <a:lnSpc>
                <a:spcPct val="100000"/>
              </a:lnSpc>
              <a:spcBef>
                <a:spcPts val="0"/>
              </a:spcBef>
              <a:spcAft>
                <a:spcPts val="0"/>
              </a:spcAft>
              <a:buSzPts val="2000"/>
              <a:buFont typeface="Trebuchet MS"/>
              <a:buChar char="●"/>
            </a:pPr>
            <a:r>
              <a:rPr lang="en-IN" sz="2000">
                <a:latin typeface="Trebuchet MS"/>
                <a:ea typeface="Trebuchet MS"/>
                <a:cs typeface="Trebuchet MS"/>
                <a:sym typeface="Trebuchet MS"/>
              </a:rPr>
              <a:t>But, paraphrase detection works on just two sentences.</a:t>
            </a:r>
            <a:endParaRPr sz="2000">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latin typeface="Trebuchet MS"/>
              <a:ea typeface="Trebuchet MS"/>
              <a:cs typeface="Trebuchet MS"/>
              <a:sym typeface="Trebuchet MS"/>
            </a:endParaRPr>
          </a:p>
          <a:p>
            <a:pPr indent="-355600" lvl="0" marL="457200" marR="0" rtl="0" algn="just">
              <a:lnSpc>
                <a:spcPct val="100000"/>
              </a:lnSpc>
              <a:spcBef>
                <a:spcPts val="0"/>
              </a:spcBef>
              <a:spcAft>
                <a:spcPts val="0"/>
              </a:spcAft>
              <a:buSzPts val="2000"/>
              <a:buFont typeface="Trebuchet MS"/>
              <a:buChar char="●"/>
            </a:pPr>
            <a:r>
              <a:rPr lang="en-IN" sz="2000">
                <a:latin typeface="Trebuchet MS"/>
                <a:ea typeface="Trebuchet MS"/>
                <a:cs typeface="Trebuchet MS"/>
                <a:sym typeface="Trebuchet MS"/>
              </a:rPr>
              <a:t>What is probability of having same stems in those 2 sentences?</a:t>
            </a:r>
            <a:endParaRPr sz="2000">
              <a:latin typeface="Trebuchet MS"/>
              <a:ea typeface="Trebuchet MS"/>
              <a:cs typeface="Trebuchet MS"/>
              <a:sym typeface="Trebuchet MS"/>
            </a:endParaRPr>
          </a:p>
          <a:p>
            <a:pPr indent="-355600" lvl="1" marL="914400" marR="0" rtl="0" algn="just">
              <a:lnSpc>
                <a:spcPct val="100000"/>
              </a:lnSpc>
              <a:spcBef>
                <a:spcPts val="0"/>
              </a:spcBef>
              <a:spcAft>
                <a:spcPts val="0"/>
              </a:spcAft>
              <a:buSzPts val="2000"/>
              <a:buFont typeface="Trebuchet MS"/>
              <a:buChar char="○"/>
            </a:pPr>
            <a:r>
              <a:rPr lang="en-IN" sz="2000">
                <a:latin typeface="Trebuchet MS"/>
                <a:ea typeface="Trebuchet MS"/>
                <a:cs typeface="Trebuchet MS"/>
                <a:sym typeface="Trebuchet MS"/>
              </a:rPr>
              <a:t>Very Less and</a:t>
            </a:r>
            <a:endParaRPr sz="2000">
              <a:latin typeface="Trebuchet MS"/>
              <a:ea typeface="Trebuchet MS"/>
              <a:cs typeface="Trebuchet MS"/>
              <a:sym typeface="Trebuchet MS"/>
            </a:endParaRPr>
          </a:p>
          <a:p>
            <a:pPr indent="-355600" lvl="1" marL="914400" marR="0" rtl="0" algn="just">
              <a:lnSpc>
                <a:spcPct val="100000"/>
              </a:lnSpc>
              <a:spcBef>
                <a:spcPts val="0"/>
              </a:spcBef>
              <a:spcAft>
                <a:spcPts val="0"/>
              </a:spcAft>
              <a:buSzPts val="2000"/>
              <a:buFont typeface="Trebuchet MS"/>
              <a:buChar char="○"/>
            </a:pPr>
            <a:r>
              <a:rPr lang="en-IN" sz="2000">
                <a:latin typeface="Trebuchet MS"/>
                <a:ea typeface="Trebuchet MS"/>
                <a:cs typeface="Trebuchet MS"/>
                <a:sym typeface="Trebuchet MS"/>
              </a:rPr>
              <a:t>Negligible</a:t>
            </a:r>
            <a:endParaRPr sz="2000">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0561225514_0_2"/>
          <p:cNvSpPr txBox="1"/>
          <p:nvPr/>
        </p:nvSpPr>
        <p:spPr>
          <a:xfrm>
            <a:off x="146100" y="1117175"/>
            <a:ext cx="8831400" cy="55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IN" sz="2400">
                <a:solidFill>
                  <a:srgbClr val="FF0000"/>
                </a:solidFill>
                <a:latin typeface="Trebuchet MS"/>
                <a:ea typeface="Trebuchet MS"/>
                <a:cs typeface="Trebuchet MS"/>
                <a:sym typeface="Trebuchet MS"/>
              </a:rPr>
              <a:t>Algorithm</a:t>
            </a:r>
            <a:endParaRPr sz="2400">
              <a:solidFill>
                <a:srgbClr val="FF0000"/>
              </a:solidFill>
              <a:latin typeface="Trebuchet MS"/>
              <a:ea typeface="Trebuchet MS"/>
              <a:cs typeface="Trebuchet MS"/>
              <a:sym typeface="Trebuchet MS"/>
            </a:endParaRPr>
          </a:p>
        </p:txBody>
      </p:sp>
      <p:sp>
        <p:nvSpPr>
          <p:cNvPr id="229" name="Google Shape;229;g10561225514_0_2"/>
          <p:cNvSpPr txBox="1"/>
          <p:nvPr/>
        </p:nvSpPr>
        <p:spPr>
          <a:xfrm>
            <a:off x="162275" y="1699450"/>
            <a:ext cx="8718000" cy="414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Trebuchet MS"/>
                <a:ea typeface="Trebuchet MS"/>
                <a:cs typeface="Trebuchet MS"/>
                <a:sym typeface="Trebuchet MS"/>
              </a:rPr>
              <a:t>A general approach to applying the feature extraction:</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AutoNum type="arabicPeriod"/>
            </a:pPr>
            <a:r>
              <a:rPr lang="en-IN" sz="2000">
                <a:latin typeface="Trebuchet MS"/>
                <a:ea typeface="Trebuchet MS"/>
                <a:cs typeface="Trebuchet MS"/>
                <a:sym typeface="Trebuchet MS"/>
              </a:rPr>
              <a:t>Begin</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AutoNum type="arabicPeriod"/>
            </a:pPr>
            <a:r>
              <a:rPr lang="en-IN" sz="2000">
                <a:latin typeface="Trebuchet MS"/>
                <a:ea typeface="Trebuchet MS"/>
                <a:cs typeface="Trebuchet MS"/>
                <a:sym typeface="Trebuchet MS"/>
              </a:rPr>
              <a:t>For every </a:t>
            </a:r>
            <a:r>
              <a:rPr lang="en-IN" sz="2000">
                <a:latin typeface="Trebuchet MS"/>
                <a:ea typeface="Trebuchet MS"/>
                <a:cs typeface="Trebuchet MS"/>
                <a:sym typeface="Trebuchet MS"/>
              </a:rPr>
              <a:t>sentence</a:t>
            </a:r>
            <a:r>
              <a:rPr lang="en-IN" sz="2000">
                <a:latin typeface="Trebuchet MS"/>
                <a:ea typeface="Trebuchet MS"/>
                <a:cs typeface="Trebuchet MS"/>
                <a:sym typeface="Trebuchet MS"/>
              </a:rPr>
              <a:t> Si in sentence pool S, do</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AutoNum type="arabicPeriod"/>
            </a:pPr>
            <a:r>
              <a:rPr lang="en-IN" sz="2000">
                <a:latin typeface="Trebuchet MS"/>
                <a:ea typeface="Trebuchet MS"/>
                <a:cs typeface="Trebuchet MS"/>
                <a:sym typeface="Trebuchet MS"/>
              </a:rPr>
              <a:t>Tokenize each word in Si such that tokens are both:</a:t>
            </a:r>
            <a:endParaRPr sz="2000">
              <a:latin typeface="Trebuchet MS"/>
              <a:ea typeface="Trebuchet MS"/>
              <a:cs typeface="Trebuchet MS"/>
              <a:sym typeface="Trebuchet MS"/>
            </a:endParaRPr>
          </a:p>
          <a:p>
            <a:pPr indent="-355600" lvl="1" marL="914400" rtl="0" algn="l">
              <a:spcBef>
                <a:spcPts val="0"/>
              </a:spcBef>
              <a:spcAft>
                <a:spcPts val="0"/>
              </a:spcAft>
              <a:buSzPts val="2000"/>
              <a:buFont typeface="Trebuchet MS"/>
              <a:buAutoNum type="alphaLcPeriod"/>
            </a:pPr>
            <a:r>
              <a:rPr lang="en-IN" sz="2000">
                <a:latin typeface="Trebuchet MS"/>
                <a:ea typeface="Trebuchet MS"/>
                <a:cs typeface="Trebuchet MS"/>
                <a:sym typeface="Trebuchet MS"/>
              </a:rPr>
              <a:t>Word-based and</a:t>
            </a:r>
            <a:endParaRPr sz="2000">
              <a:latin typeface="Trebuchet MS"/>
              <a:ea typeface="Trebuchet MS"/>
              <a:cs typeface="Trebuchet MS"/>
              <a:sym typeface="Trebuchet MS"/>
            </a:endParaRPr>
          </a:p>
          <a:p>
            <a:pPr indent="-355600" lvl="1" marL="914400" rtl="0" algn="l">
              <a:spcBef>
                <a:spcPts val="0"/>
              </a:spcBef>
              <a:spcAft>
                <a:spcPts val="0"/>
              </a:spcAft>
              <a:buSzPts val="2000"/>
              <a:buFont typeface="Trebuchet MS"/>
              <a:buAutoNum type="alphaLcPeriod"/>
            </a:pPr>
            <a:r>
              <a:rPr lang="en-IN" sz="2000">
                <a:latin typeface="Trebuchet MS"/>
                <a:ea typeface="Trebuchet MS"/>
                <a:cs typeface="Trebuchet MS"/>
                <a:sym typeface="Trebuchet MS"/>
              </a:rPr>
              <a:t>Syntactic-based</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AutoNum type="arabicPeriod"/>
            </a:pPr>
            <a:r>
              <a:rPr lang="en-IN" sz="2000">
                <a:latin typeface="Trebuchet MS"/>
                <a:ea typeface="Trebuchet MS"/>
                <a:cs typeface="Trebuchet MS"/>
                <a:sym typeface="Trebuchet MS"/>
              </a:rPr>
              <a:t>Repeat Steps 2 and 3 for all sentence pools </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AutoNum type="arabicPeriod"/>
            </a:pPr>
            <a:r>
              <a:rPr lang="en-IN" sz="2000">
                <a:latin typeface="Trebuchet MS"/>
                <a:ea typeface="Trebuchet MS"/>
                <a:cs typeface="Trebuchet MS"/>
                <a:sym typeface="Trebuchet MS"/>
              </a:rPr>
              <a:t>End</a:t>
            </a:r>
            <a:endParaRPr sz="2000">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05545d31ba_0_29"/>
          <p:cNvSpPr/>
          <p:nvPr/>
        </p:nvSpPr>
        <p:spPr>
          <a:xfrm>
            <a:off x="1523880" y="1581120"/>
            <a:ext cx="7617900" cy="342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105545d31ba_0_29"/>
          <p:cNvSpPr/>
          <p:nvPr/>
        </p:nvSpPr>
        <p:spPr>
          <a:xfrm>
            <a:off x="2666880" y="1143000"/>
            <a:ext cx="6474900" cy="4593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References</a:t>
            </a:r>
            <a:endParaRPr b="0" i="0" sz="1800" u="none" cap="none" strike="noStrike">
              <a:solidFill>
                <a:srgbClr val="000000"/>
              </a:solidFill>
              <a:latin typeface="Arial"/>
              <a:ea typeface="Arial"/>
              <a:cs typeface="Arial"/>
              <a:sym typeface="Arial"/>
            </a:endParaRPr>
          </a:p>
        </p:txBody>
      </p:sp>
      <p:sp>
        <p:nvSpPr>
          <p:cNvPr id="236" name="Google Shape;236;g105545d31ba_0_29"/>
          <p:cNvSpPr txBox="1"/>
          <p:nvPr/>
        </p:nvSpPr>
        <p:spPr>
          <a:xfrm>
            <a:off x="195700" y="1477175"/>
            <a:ext cx="8507400" cy="541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Trebuchet MS"/>
                <a:ea typeface="Trebuchet MS"/>
                <a:cs typeface="Trebuchet MS"/>
                <a:sym typeface="Trebuchet MS"/>
              </a:rPr>
              <a:t>[1] </a:t>
            </a:r>
            <a:r>
              <a:rPr lang="en-IN" sz="2000">
                <a:solidFill>
                  <a:srgbClr val="000000"/>
                </a:solidFill>
                <a:latin typeface="Trebuchet MS"/>
                <a:ea typeface="Trebuchet MS"/>
                <a:cs typeface="Trebuchet MS"/>
                <a:sym typeface="Trebuchet MS"/>
              </a:rPr>
              <a:t>Sarkar, Sandip &amp; Saha, Saurav &amp; Bentham, Jereemi &amp; Pakray, Dr. Partha &amp; Gelbukh, Alexander. (2016). NLP-NITMZ@DPIL-FIRE2016:Language Independent Paraphrases Detection. </a:t>
            </a:r>
            <a:endParaRPr sz="2000">
              <a:solidFill>
                <a:srgbClr val="000000"/>
              </a:solidFill>
              <a:latin typeface="Trebuchet MS"/>
              <a:ea typeface="Trebuchet MS"/>
              <a:cs typeface="Trebuchet MS"/>
              <a:sym typeface="Trebuchet MS"/>
            </a:endParaRPr>
          </a:p>
          <a:p>
            <a:pPr indent="0" lvl="0" marL="0" rtl="0" algn="l">
              <a:spcBef>
                <a:spcPts val="0"/>
              </a:spcBef>
              <a:spcAft>
                <a:spcPts val="0"/>
              </a:spcAft>
              <a:buNone/>
            </a:pPr>
            <a:r>
              <a:rPr lang="en-IN" sz="2000">
                <a:latin typeface="Trebuchet MS"/>
                <a:ea typeface="Trebuchet MS"/>
                <a:cs typeface="Trebuchet MS"/>
                <a:sym typeface="Trebuchet MS"/>
              </a:rPr>
              <a:t>[2] </a:t>
            </a:r>
            <a:r>
              <a:rPr lang="en-IN" sz="2000">
                <a:solidFill>
                  <a:srgbClr val="000000"/>
                </a:solidFill>
                <a:latin typeface="Trebuchet MS"/>
                <a:ea typeface="Trebuchet MS"/>
                <a:cs typeface="Trebuchet MS"/>
                <a:sym typeface="Trebuchet MS"/>
              </a:rPr>
              <a:t>Srivastava, Shruti &amp; Govilkar, Sharvari. (2017). A Survey on Paraphrase Detection Techniques for Indian Regional Languages. International Journal of Computer Applications. 163. 42-47. 10.5120/ijca2017913757. </a:t>
            </a:r>
            <a:endParaRPr sz="2000">
              <a:solidFill>
                <a:srgbClr val="000000"/>
              </a:solidFill>
              <a:latin typeface="Trebuchet MS"/>
              <a:ea typeface="Trebuchet MS"/>
              <a:cs typeface="Trebuchet MS"/>
              <a:sym typeface="Trebuchet MS"/>
            </a:endParaRPr>
          </a:p>
          <a:p>
            <a:pPr indent="0" lvl="0" marL="0" rtl="0" algn="l">
              <a:spcBef>
                <a:spcPts val="0"/>
              </a:spcBef>
              <a:spcAft>
                <a:spcPts val="0"/>
              </a:spcAft>
              <a:buNone/>
            </a:pPr>
            <a:r>
              <a:rPr lang="en-IN" sz="2000">
                <a:latin typeface="Trebuchet MS"/>
                <a:ea typeface="Trebuchet MS"/>
                <a:cs typeface="Trebuchet MS"/>
                <a:sym typeface="Trebuchet MS"/>
              </a:rPr>
              <a:t>[3] </a:t>
            </a:r>
            <a:r>
              <a:rPr lang="en-IN" sz="2000">
                <a:solidFill>
                  <a:srgbClr val="000000"/>
                </a:solidFill>
                <a:latin typeface="Trebuchet MS"/>
                <a:ea typeface="Trebuchet MS"/>
                <a:cs typeface="Trebuchet MS"/>
                <a:sym typeface="Trebuchet MS"/>
              </a:rPr>
              <a:t>Sánchez-Vega, F., Villatoro-Tello, E., Montes-y-Gómez, M. et al. Paraphrase plagiarism identification with character-level features. Pattern Anal Applic 22, 669–681 (2019). https://doi.org/10.1007/s10044-017-0674-z</a:t>
            </a:r>
            <a:endParaRPr sz="2000">
              <a:solidFill>
                <a:srgbClr val="000000"/>
              </a:solidFill>
              <a:latin typeface="Trebuchet MS"/>
              <a:ea typeface="Trebuchet MS"/>
              <a:cs typeface="Trebuchet MS"/>
              <a:sym typeface="Trebuchet MS"/>
            </a:endParaRPr>
          </a:p>
          <a:p>
            <a:pPr indent="0" lvl="0" marL="0" rtl="0" algn="l">
              <a:spcBef>
                <a:spcPts val="0"/>
              </a:spcBef>
              <a:spcAft>
                <a:spcPts val="0"/>
              </a:spcAft>
              <a:buNone/>
            </a:pPr>
            <a:r>
              <a:rPr lang="en-IN" sz="2000">
                <a:latin typeface="Trebuchet MS"/>
                <a:ea typeface="Trebuchet MS"/>
                <a:cs typeface="Trebuchet MS"/>
                <a:sym typeface="Trebuchet MS"/>
              </a:rPr>
              <a:t>[4] </a:t>
            </a:r>
            <a:r>
              <a:rPr lang="en-IN" sz="2000">
                <a:solidFill>
                  <a:srgbClr val="000000"/>
                </a:solidFill>
                <a:latin typeface="Trebuchet MS"/>
                <a:ea typeface="Trebuchet MS"/>
                <a:cs typeface="Trebuchet MS"/>
                <a:sym typeface="Trebuchet MS"/>
              </a:rPr>
              <a:t>Koleva, N., Andrea Horbach, Alexis Palmer, Simon Ostermann and Manfred Pinkal. “Paraphrase Detection for Short Answer Scoring.” (2014).</a:t>
            </a:r>
            <a:endParaRPr sz="20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sz="20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sz="2000">
              <a:solidFill>
                <a:srgbClr val="000000"/>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05545d31ba_0_36"/>
          <p:cNvSpPr/>
          <p:nvPr/>
        </p:nvSpPr>
        <p:spPr>
          <a:xfrm>
            <a:off x="1523880" y="1581120"/>
            <a:ext cx="7617900" cy="342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105545d31ba_0_36"/>
          <p:cNvSpPr/>
          <p:nvPr/>
        </p:nvSpPr>
        <p:spPr>
          <a:xfrm>
            <a:off x="2666880" y="1143000"/>
            <a:ext cx="6474900" cy="459300"/>
          </a:xfrm>
          <a:prstGeom prst="rect">
            <a:avLst/>
          </a:prstGeom>
          <a:noFill/>
          <a:ln>
            <a:noFill/>
          </a:ln>
        </p:spPr>
        <p:txBody>
          <a:bodyPr anchorCtr="0" anchor="t" bIns="45000" lIns="90000" spcFirstLastPara="1" rIns="90000" wrap="square" tIns="45000">
            <a:noAutofit/>
          </a:bodyPr>
          <a:lstStyle/>
          <a:p>
            <a:pPr indent="0" lvl="0" marL="0" rtl="0" algn="r">
              <a:spcBef>
                <a:spcPts val="0"/>
              </a:spcBef>
              <a:spcAft>
                <a:spcPts val="0"/>
              </a:spcAft>
              <a:buClr>
                <a:schemeClr val="dk1"/>
              </a:buClr>
              <a:buFont typeface="Arial"/>
              <a:buNone/>
            </a:pPr>
            <a:r>
              <a:rPr lang="en-IN" sz="2400">
                <a:solidFill>
                  <a:srgbClr val="FF0000"/>
                </a:solidFill>
                <a:latin typeface="Trebuchet MS"/>
                <a:ea typeface="Trebuchet MS"/>
                <a:cs typeface="Trebuchet MS"/>
                <a:sym typeface="Trebuchet MS"/>
              </a:rPr>
              <a:t>References</a:t>
            </a:r>
            <a:endParaRPr sz="1800">
              <a:solidFill>
                <a:schemeClr val="dk1"/>
              </a:solidFill>
            </a:endParaRPr>
          </a:p>
          <a:p>
            <a:pPr indent="0" lvl="0" marL="0" marR="0" rtl="0" algn="r">
              <a:lnSpc>
                <a:spcPct val="100000"/>
              </a:lnSpc>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243" name="Google Shape;243;g105545d31ba_0_36"/>
          <p:cNvSpPr txBox="1"/>
          <p:nvPr/>
        </p:nvSpPr>
        <p:spPr>
          <a:xfrm>
            <a:off x="87200" y="1477175"/>
            <a:ext cx="85290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Trebuchet MS"/>
                <a:ea typeface="Trebuchet MS"/>
                <a:cs typeface="Trebuchet MS"/>
                <a:sym typeface="Trebuchet MS"/>
              </a:rPr>
              <a:t>[5] </a:t>
            </a:r>
            <a:r>
              <a:rPr lang="en-IN" sz="2000">
                <a:latin typeface="Trebuchet MS"/>
                <a:ea typeface="Trebuchet MS"/>
                <a:cs typeface="Trebuchet MS"/>
                <a:sym typeface="Trebuchet MS"/>
              </a:rPr>
              <a:t>Koleva, N., Andrea Horbach, Alexis Palmer, Simon Ostermann and Manfred Pinkal. “Paraphrase Detection for Short Answer Scoring.” (2014).</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Trebuchet MS"/>
              <a:ea typeface="Trebuchet MS"/>
              <a:cs typeface="Trebuchet MS"/>
              <a:sym typeface="Trebuchet MS"/>
            </a:endParaRPr>
          </a:p>
          <a:p>
            <a:pPr indent="0" lvl="0" marL="0" rtl="0" algn="l">
              <a:spcBef>
                <a:spcPts val="0"/>
              </a:spcBef>
              <a:spcAft>
                <a:spcPts val="0"/>
              </a:spcAft>
              <a:buNone/>
            </a:pPr>
            <a:r>
              <a:rPr lang="en-IN" sz="2000">
                <a:latin typeface="Trebuchet MS"/>
                <a:ea typeface="Trebuchet MS"/>
                <a:cs typeface="Trebuchet MS"/>
                <a:sym typeface="Trebuchet MS"/>
              </a:rPr>
              <a:t>[6] </a:t>
            </a:r>
            <a:r>
              <a:rPr lang="en-IN" sz="2000">
                <a:solidFill>
                  <a:srgbClr val="000000"/>
                </a:solidFill>
                <a:latin typeface="Trebuchet MS"/>
                <a:ea typeface="Trebuchet MS"/>
                <a:cs typeface="Trebuchet MS"/>
                <a:sym typeface="Trebuchet MS"/>
              </a:rPr>
              <a:t>Magnolini, Simone. (2014). A survey on paraphrase recognition. CEUR Workshop Proceedings. 1334. 33-41. </a:t>
            </a:r>
            <a:endParaRPr sz="20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sz="2000">
              <a:solidFill>
                <a:srgbClr val="000000"/>
              </a:solidFill>
              <a:latin typeface="Trebuchet MS"/>
              <a:ea typeface="Trebuchet MS"/>
              <a:cs typeface="Trebuchet MS"/>
              <a:sym typeface="Trebuchet MS"/>
            </a:endParaRPr>
          </a:p>
          <a:p>
            <a:pPr indent="0" lvl="0" marL="0" rtl="0" algn="l">
              <a:spcBef>
                <a:spcPts val="0"/>
              </a:spcBef>
              <a:spcAft>
                <a:spcPts val="0"/>
              </a:spcAft>
              <a:buNone/>
            </a:pPr>
            <a:r>
              <a:rPr lang="en-IN" sz="2000">
                <a:latin typeface="Trebuchet MS"/>
                <a:ea typeface="Trebuchet MS"/>
                <a:cs typeface="Trebuchet MS"/>
                <a:sym typeface="Trebuchet MS"/>
              </a:rPr>
              <a:t>[7] </a:t>
            </a:r>
            <a:r>
              <a:rPr lang="en-IN" sz="2000">
                <a:latin typeface="Trebuchet MS"/>
                <a:ea typeface="Trebuchet MS"/>
                <a:cs typeface="Trebuchet MS"/>
                <a:sym typeface="Trebuchet MS"/>
              </a:rPr>
              <a:t>Kanjirangat, Vani &amp; Gupta, Deepa. (2016). ASE@DPIL-FIRE2016: Hindi Paraphrase Detection using Natural Language Processing Techniques &amp; Semantic Similarity Computations. </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Trebuchet MS"/>
              <a:ea typeface="Trebuchet MS"/>
              <a:cs typeface="Trebuchet MS"/>
              <a:sym typeface="Trebuchet MS"/>
            </a:endParaRPr>
          </a:p>
          <a:p>
            <a:pPr indent="0" lvl="0" marL="0" rtl="0" algn="l">
              <a:spcBef>
                <a:spcPts val="0"/>
              </a:spcBef>
              <a:spcAft>
                <a:spcPts val="0"/>
              </a:spcAft>
              <a:buNone/>
            </a:pPr>
            <a:r>
              <a:rPr lang="en-IN" sz="2000">
                <a:latin typeface="Trebuchet MS"/>
                <a:ea typeface="Trebuchet MS"/>
                <a:cs typeface="Trebuchet MS"/>
                <a:sym typeface="Trebuchet MS"/>
              </a:rPr>
              <a:t>[8] Bhargava, Rupal &amp; Baoni, Anushka &amp; Jain, Harshit &amp; Sharma, Yashvardhan. (2016). BITS_PILANI@DPIL-FIRE2016:Paraphrase Detection in Hindi Language using Syntactic Features of Phrase. </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05545d31ba_0_42"/>
          <p:cNvSpPr/>
          <p:nvPr/>
        </p:nvSpPr>
        <p:spPr>
          <a:xfrm>
            <a:off x="1523880" y="1581120"/>
            <a:ext cx="7617900" cy="342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05545d31ba_0_42"/>
          <p:cNvSpPr/>
          <p:nvPr/>
        </p:nvSpPr>
        <p:spPr>
          <a:xfrm>
            <a:off x="2666880" y="1143000"/>
            <a:ext cx="6474900" cy="459300"/>
          </a:xfrm>
          <a:prstGeom prst="rect">
            <a:avLst/>
          </a:prstGeom>
          <a:noFill/>
          <a:ln>
            <a:noFill/>
          </a:ln>
        </p:spPr>
        <p:txBody>
          <a:bodyPr anchorCtr="0" anchor="t" bIns="45000" lIns="90000" spcFirstLastPara="1" rIns="90000" wrap="square" tIns="45000">
            <a:noAutofit/>
          </a:bodyPr>
          <a:lstStyle/>
          <a:p>
            <a:pPr indent="0" lvl="0" marL="0" rtl="0" algn="r">
              <a:spcBef>
                <a:spcPts val="0"/>
              </a:spcBef>
              <a:spcAft>
                <a:spcPts val="0"/>
              </a:spcAft>
              <a:buClr>
                <a:schemeClr val="dk1"/>
              </a:buClr>
              <a:buFont typeface="Arial"/>
              <a:buNone/>
            </a:pPr>
            <a:r>
              <a:rPr lang="en-IN" sz="2400">
                <a:solidFill>
                  <a:srgbClr val="FF0000"/>
                </a:solidFill>
                <a:latin typeface="Trebuchet MS"/>
                <a:ea typeface="Trebuchet MS"/>
                <a:cs typeface="Trebuchet MS"/>
                <a:sym typeface="Trebuchet MS"/>
              </a:rPr>
              <a:t>References</a:t>
            </a:r>
            <a:endParaRPr sz="1800">
              <a:solidFill>
                <a:schemeClr val="dk1"/>
              </a:solidFill>
            </a:endParaRPr>
          </a:p>
          <a:p>
            <a:pPr indent="0" lvl="0" marL="0" marR="0" rtl="0" algn="r">
              <a:lnSpc>
                <a:spcPct val="100000"/>
              </a:lnSpc>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250" name="Google Shape;250;g105545d31ba_0_42"/>
          <p:cNvSpPr txBox="1"/>
          <p:nvPr/>
        </p:nvSpPr>
        <p:spPr>
          <a:xfrm>
            <a:off x="145075" y="1758450"/>
            <a:ext cx="81375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n-IN" sz="2000">
                <a:latin typeface="Trebuchet MS"/>
                <a:ea typeface="Trebuchet MS"/>
                <a:cs typeface="Trebuchet MS"/>
                <a:sym typeface="Trebuchet MS"/>
              </a:rPr>
              <a:t>[9] </a:t>
            </a:r>
            <a:r>
              <a:rPr lang="en-IN" sz="2000">
                <a:solidFill>
                  <a:srgbClr val="000000"/>
                </a:solidFill>
                <a:latin typeface="Trebuchet MS"/>
                <a:ea typeface="Trebuchet MS"/>
                <a:cs typeface="Trebuchet MS"/>
                <a:sym typeface="Trebuchet MS"/>
              </a:rPr>
              <a:t>P. Vigneshvaran, E. Jayabalan and A. V. Kathiravan, "An Eccentric Approach for Paraphrase Detection Using Semantic Matching and Support Vector Machine," 2014 International Conference on Intelligent Computing Applications, 2014, pp. 431-434, doi: 10.1109/ICICA.2014.94.</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IN" sz="2000">
                <a:latin typeface="Trebuchet MS"/>
                <a:ea typeface="Trebuchet MS"/>
                <a:cs typeface="Trebuchet MS"/>
                <a:sym typeface="Trebuchet MS"/>
              </a:rPr>
              <a:t>[10] </a:t>
            </a:r>
            <a:r>
              <a:rPr lang="en-IN" sz="2000">
                <a:latin typeface="Trebuchet MS"/>
                <a:ea typeface="Trebuchet MS"/>
                <a:cs typeface="Trebuchet MS"/>
                <a:sym typeface="Trebuchet MS"/>
              </a:rPr>
              <a:t>A. A. Aziz, E. C. Diamal and R. Ilyas, "Paraphrase Detection Using Manhattan's Recurrent Neural Networks and Long Short-Term Memory," 2019 6th International Conference on Electrical Engineering, Computer Science and Informatics (EECSI), 2019, pp. 432-437, doi: 10.23919/EECSI48112.2019.8976951.</a:t>
            </a:r>
            <a:endParaRPr sz="20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p:nvPr/>
        </p:nvSpPr>
        <p:spPr>
          <a:xfrm>
            <a:off x="1523880" y="1581120"/>
            <a:ext cx="7617960" cy="342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2666880" y="1143000"/>
            <a:ext cx="6474960" cy="45936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Project Abstract and Scope </a:t>
            </a:r>
            <a:endParaRPr b="0" i="0" sz="1800" u="none" cap="none" strike="noStrike">
              <a:solidFill>
                <a:srgbClr val="000000"/>
              </a:solidFill>
              <a:latin typeface="Arial"/>
              <a:ea typeface="Arial"/>
              <a:cs typeface="Arial"/>
              <a:sym typeface="Arial"/>
            </a:endParaRPr>
          </a:p>
        </p:txBody>
      </p:sp>
      <p:sp>
        <p:nvSpPr>
          <p:cNvPr id="133" name="Google Shape;133;p2"/>
          <p:cNvSpPr/>
          <p:nvPr/>
        </p:nvSpPr>
        <p:spPr>
          <a:xfrm>
            <a:off x="949575" y="1339200"/>
            <a:ext cx="7346100" cy="4722000"/>
          </a:xfrm>
          <a:prstGeom prst="rect">
            <a:avLst/>
          </a:prstGeom>
          <a:noFill/>
          <a:ln>
            <a:noFill/>
          </a:ln>
        </p:spPr>
        <p:txBody>
          <a:bodyPr anchorCtr="0" anchor="ctr" bIns="45000" lIns="90000" spcFirstLastPara="1" rIns="90000" wrap="square" tIns="45000">
            <a:noAutofit/>
          </a:bodyPr>
          <a:lstStyle/>
          <a:p>
            <a:pPr indent="0" lvl="0" marL="0" rtl="0" algn="just">
              <a:spcBef>
                <a:spcPts val="480"/>
              </a:spcBef>
              <a:spcAft>
                <a:spcPts val="0"/>
              </a:spcAft>
              <a:buNone/>
            </a:pPr>
            <a:r>
              <a:rPr lang="en-IN" sz="2000">
                <a:solidFill>
                  <a:schemeClr val="dk1"/>
                </a:solidFill>
                <a:latin typeface="Trebuchet MS"/>
                <a:ea typeface="Trebuchet MS"/>
                <a:cs typeface="Trebuchet MS"/>
                <a:sym typeface="Trebuchet MS"/>
              </a:rPr>
              <a:t>Paraphrase detection is a Natural Language Processing classification problem. The main goal of paraphrase identification is to find if two phrases of different lengths are synonymous. This is done by finding the similarity between the given two paraphrases. This paper attempts to preprocess and extract the necessary features required to perform paraphrase detection in Kannada. This is the first few steps done before proceeding to paraphrase identification.</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7"/>
          <p:cNvSpPr/>
          <p:nvPr/>
        </p:nvSpPr>
        <p:spPr>
          <a:xfrm>
            <a:off x="1523880" y="1581120"/>
            <a:ext cx="7617960" cy="3456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804500" y="3292725"/>
            <a:ext cx="7770300" cy="459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3300" u="none" cap="none" strike="noStrike">
                <a:solidFill>
                  <a:srgbClr val="FF0000"/>
                </a:solidFill>
                <a:latin typeface="Trebuchet MS"/>
                <a:ea typeface="Trebuchet MS"/>
                <a:cs typeface="Trebuchet MS"/>
                <a:sym typeface="Trebuchet MS"/>
              </a:rPr>
              <a:t>Project Demo</a:t>
            </a:r>
            <a:endParaRPr b="0" i="0" sz="27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056124222a_0_0"/>
          <p:cNvSpPr/>
          <p:nvPr/>
        </p:nvSpPr>
        <p:spPr>
          <a:xfrm>
            <a:off x="1523880" y="1581120"/>
            <a:ext cx="7617900" cy="345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1056124222a_0_0"/>
          <p:cNvSpPr/>
          <p:nvPr/>
        </p:nvSpPr>
        <p:spPr>
          <a:xfrm>
            <a:off x="804500" y="3292725"/>
            <a:ext cx="7770300" cy="459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lang="en-IN" sz="3300">
                <a:solidFill>
                  <a:srgbClr val="FF0000"/>
                </a:solidFill>
                <a:latin typeface="Trebuchet MS"/>
                <a:ea typeface="Trebuchet MS"/>
                <a:cs typeface="Trebuchet MS"/>
                <a:sym typeface="Trebuchet MS"/>
              </a:rPr>
              <a:t>Queries</a:t>
            </a:r>
            <a:endParaRPr b="0" i="0" sz="27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8"/>
          <p:cNvSpPr/>
          <p:nvPr/>
        </p:nvSpPr>
        <p:spPr>
          <a:xfrm>
            <a:off x="2847600" y="3352680"/>
            <a:ext cx="2921760" cy="705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000" u="none" cap="none" strike="noStrike">
                <a:solidFill>
                  <a:srgbClr val="FF0000"/>
                </a:solidFill>
                <a:latin typeface="Trebuchet MS"/>
                <a:ea typeface="Trebuchet MS"/>
                <a:cs typeface="Trebuchet MS"/>
                <a:sym typeface="Trebuchet MS"/>
              </a:rPr>
              <a:t>Thank You</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0561225514_0_172"/>
          <p:cNvSpPr/>
          <p:nvPr/>
        </p:nvSpPr>
        <p:spPr>
          <a:xfrm>
            <a:off x="2666880" y="1143000"/>
            <a:ext cx="6474900" cy="4593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Literature Survey </a:t>
            </a:r>
            <a:endParaRPr b="0" i="0" sz="1800" u="none" cap="none" strike="noStrike">
              <a:solidFill>
                <a:srgbClr val="000000"/>
              </a:solidFill>
              <a:latin typeface="Arial"/>
              <a:ea typeface="Arial"/>
              <a:cs typeface="Arial"/>
              <a:sym typeface="Arial"/>
            </a:endParaRPr>
          </a:p>
        </p:txBody>
      </p:sp>
      <p:graphicFrame>
        <p:nvGraphicFramePr>
          <p:cNvPr id="139" name="Google Shape;139;g10561225514_0_172"/>
          <p:cNvGraphicFramePr/>
          <p:nvPr/>
        </p:nvGraphicFramePr>
        <p:xfrm>
          <a:off x="192300" y="1602300"/>
          <a:ext cx="3000000" cy="3000000"/>
        </p:xfrm>
        <a:graphic>
          <a:graphicData uri="http://schemas.openxmlformats.org/drawingml/2006/table">
            <a:tbl>
              <a:tblPr>
                <a:noFill/>
                <a:tableStyleId>{C0932F05-39D6-4C9C-9643-102C948BF006}</a:tableStyleId>
              </a:tblPr>
              <a:tblGrid>
                <a:gridCol w="2247175"/>
                <a:gridCol w="3064875"/>
                <a:gridCol w="2827500"/>
              </a:tblGrid>
              <a:tr h="427100">
                <a:tc>
                  <a:txBody>
                    <a:bodyPr/>
                    <a:lstStyle/>
                    <a:p>
                      <a:pPr indent="0" lvl="0" marL="0" rtl="0" algn="l">
                        <a:spcBef>
                          <a:spcPts val="0"/>
                        </a:spcBef>
                        <a:spcAft>
                          <a:spcPts val="0"/>
                        </a:spcAft>
                        <a:buNone/>
                      </a:pPr>
                      <a:r>
                        <a:t/>
                      </a:r>
                      <a:endParaRPr sz="15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solidFill>
                            <a:srgbClr val="FF0000"/>
                          </a:solidFill>
                          <a:latin typeface="Trebuchet MS"/>
                          <a:ea typeface="Trebuchet MS"/>
                          <a:cs typeface="Trebuchet MS"/>
                          <a:sym typeface="Trebuchet MS"/>
                        </a:rPr>
                        <a:t>Paper 1</a:t>
                      </a:r>
                      <a:endParaRPr sz="15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solidFill>
                            <a:srgbClr val="FF0000"/>
                          </a:solidFill>
                          <a:latin typeface="Trebuchet MS"/>
                          <a:ea typeface="Trebuchet MS"/>
                          <a:cs typeface="Trebuchet MS"/>
                          <a:sym typeface="Trebuchet MS"/>
                        </a:rPr>
                        <a:t>Paper 2</a:t>
                      </a:r>
                      <a:endParaRPr sz="1500">
                        <a:solidFill>
                          <a:srgbClr val="FF0000"/>
                        </a:solidFill>
                        <a:latin typeface="Trebuchet MS"/>
                        <a:ea typeface="Trebuchet MS"/>
                        <a:cs typeface="Trebuchet MS"/>
                        <a:sym typeface="Trebuchet MS"/>
                      </a:endParaRPr>
                    </a:p>
                  </a:txBody>
                  <a:tcPr marT="91425" marB="91425" marR="91425" marL="91425"/>
                </a:tc>
              </a:tr>
              <a:tr h="667325">
                <a:tc>
                  <a:txBody>
                    <a:bodyPr/>
                    <a:lstStyle/>
                    <a:p>
                      <a:pPr indent="0" lvl="0" marL="0" rtl="0" algn="l">
                        <a:spcBef>
                          <a:spcPts val="0"/>
                        </a:spcBef>
                        <a:spcAft>
                          <a:spcPts val="0"/>
                        </a:spcAft>
                        <a:buNone/>
                      </a:pPr>
                      <a:r>
                        <a:rPr lang="en-IN" sz="1500">
                          <a:solidFill>
                            <a:srgbClr val="FF0000"/>
                          </a:solidFill>
                          <a:latin typeface="Trebuchet MS"/>
                          <a:ea typeface="Trebuchet MS"/>
                          <a:cs typeface="Trebuchet MS"/>
                          <a:sym typeface="Trebuchet MS"/>
                        </a:rPr>
                        <a:t>Title</a:t>
                      </a:r>
                      <a:endParaRPr sz="15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A Survey on Paraphrase Detection Techniques for Indian Regional Languages</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Detection of paraphrases for Devanagari languages using support vector machine</a:t>
                      </a:r>
                      <a:endParaRPr sz="1500">
                        <a:latin typeface="Trebuchet MS"/>
                        <a:ea typeface="Trebuchet MS"/>
                        <a:cs typeface="Trebuchet MS"/>
                        <a:sym typeface="Trebuchet MS"/>
                      </a:endParaRPr>
                    </a:p>
                  </a:txBody>
                  <a:tcPr marT="91425" marB="91425" marR="91425" marL="91425"/>
                </a:tc>
              </a:tr>
              <a:tr h="617775">
                <a:tc>
                  <a:txBody>
                    <a:bodyPr/>
                    <a:lstStyle/>
                    <a:p>
                      <a:pPr indent="0" lvl="0" marL="0" rtl="0" algn="l">
                        <a:spcBef>
                          <a:spcPts val="0"/>
                        </a:spcBef>
                        <a:spcAft>
                          <a:spcPts val="0"/>
                        </a:spcAft>
                        <a:buNone/>
                      </a:pPr>
                      <a:r>
                        <a:rPr lang="en-IN" sz="1500">
                          <a:solidFill>
                            <a:srgbClr val="FF0000"/>
                          </a:solidFill>
                          <a:latin typeface="Trebuchet MS"/>
                          <a:ea typeface="Trebuchet MS"/>
                          <a:cs typeface="Trebuchet MS"/>
                          <a:sym typeface="Trebuchet MS"/>
                        </a:rPr>
                        <a:t>Authors</a:t>
                      </a:r>
                      <a:endParaRPr sz="15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Srivastava, Shruti &amp; Govilkar, Sharvari</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D. S. Bhole and S. S. Patil</a:t>
                      </a:r>
                      <a:endParaRPr sz="1500">
                        <a:latin typeface="Trebuchet MS"/>
                        <a:ea typeface="Trebuchet MS"/>
                        <a:cs typeface="Trebuchet MS"/>
                        <a:sym typeface="Trebuchet MS"/>
                      </a:endParaRPr>
                    </a:p>
                  </a:txBody>
                  <a:tcPr marT="91425" marB="91425" marR="91425" marL="91425"/>
                </a:tc>
              </a:tr>
              <a:tr h="347650">
                <a:tc>
                  <a:txBody>
                    <a:bodyPr/>
                    <a:lstStyle/>
                    <a:p>
                      <a:pPr indent="0" lvl="0" marL="0" rtl="0" algn="l">
                        <a:spcBef>
                          <a:spcPts val="0"/>
                        </a:spcBef>
                        <a:spcAft>
                          <a:spcPts val="0"/>
                        </a:spcAft>
                        <a:buNone/>
                      </a:pPr>
                      <a:r>
                        <a:rPr lang="en-IN" sz="1500">
                          <a:solidFill>
                            <a:srgbClr val="FF0000"/>
                          </a:solidFill>
                          <a:latin typeface="Trebuchet MS"/>
                          <a:ea typeface="Trebuchet MS"/>
                          <a:cs typeface="Trebuchet MS"/>
                          <a:sym typeface="Trebuchet MS"/>
                        </a:rPr>
                        <a:t>Year of Publishing</a:t>
                      </a:r>
                      <a:endParaRPr sz="15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400"/>
                        </a:spcBef>
                        <a:spcAft>
                          <a:spcPts val="0"/>
                        </a:spcAft>
                        <a:buClr>
                          <a:schemeClr val="dk1"/>
                        </a:buClr>
                        <a:buSzPts val="1100"/>
                        <a:buFont typeface="Arial"/>
                        <a:buNone/>
                      </a:pPr>
                      <a:r>
                        <a:rPr lang="en-IN" sz="1500">
                          <a:solidFill>
                            <a:schemeClr val="dk1"/>
                          </a:solidFill>
                          <a:latin typeface="Trebuchet MS"/>
                          <a:ea typeface="Trebuchet MS"/>
                          <a:cs typeface="Trebuchet MS"/>
                          <a:sym typeface="Trebuchet MS"/>
                        </a:rPr>
                        <a:t>2017</a:t>
                      </a:r>
                      <a:endParaRPr sz="1500">
                        <a:solidFill>
                          <a:schemeClr val="dk1"/>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2018</a:t>
                      </a:r>
                      <a:endParaRPr sz="1500">
                        <a:latin typeface="Trebuchet MS"/>
                        <a:ea typeface="Trebuchet MS"/>
                        <a:cs typeface="Trebuchet MS"/>
                        <a:sym typeface="Trebuchet MS"/>
                      </a:endParaRPr>
                    </a:p>
                  </a:txBody>
                  <a:tcPr marT="91425" marB="91425" marR="91425" marL="91425"/>
                </a:tc>
              </a:tr>
              <a:tr h="1271725">
                <a:tc>
                  <a:txBody>
                    <a:bodyPr/>
                    <a:lstStyle/>
                    <a:p>
                      <a:pPr indent="0" lvl="0" marL="0" rtl="0" algn="l">
                        <a:spcBef>
                          <a:spcPts val="0"/>
                        </a:spcBef>
                        <a:spcAft>
                          <a:spcPts val="0"/>
                        </a:spcAft>
                        <a:buNone/>
                      </a:pPr>
                      <a:r>
                        <a:rPr lang="en-IN" sz="1500">
                          <a:solidFill>
                            <a:srgbClr val="FF0000"/>
                          </a:solidFill>
                          <a:latin typeface="Trebuchet MS"/>
                          <a:ea typeface="Trebuchet MS"/>
                          <a:cs typeface="Trebuchet MS"/>
                          <a:sym typeface="Trebuchet MS"/>
                        </a:rPr>
                        <a:t>Inferences</a:t>
                      </a:r>
                      <a:endParaRPr sz="15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400"/>
                        </a:spcBef>
                        <a:spcAft>
                          <a:spcPts val="0"/>
                        </a:spcAft>
                        <a:buNone/>
                      </a:pPr>
                      <a:r>
                        <a:rPr lang="en-IN" sz="1500">
                          <a:solidFill>
                            <a:schemeClr val="dk1"/>
                          </a:solidFill>
                          <a:latin typeface="Trebuchet MS"/>
                          <a:ea typeface="Trebuchet MS"/>
                          <a:cs typeface="Trebuchet MS"/>
                          <a:sym typeface="Trebuchet MS"/>
                        </a:rPr>
                        <a:t>Explains the approach of NLP in English, and provides information on different Paraphrase detection techniques and Similarity Metrics used in NLP.</a:t>
                      </a:r>
                      <a:endParaRPr sz="1500">
                        <a:solidFill>
                          <a:schemeClr val="dk1"/>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Details about the feature extraction po of paraphrase detection, including Tokenization, Stop-word elimination, Stemming </a:t>
                      </a:r>
                      <a:endParaRPr sz="1500">
                        <a:latin typeface="Trebuchet MS"/>
                        <a:ea typeface="Trebuchet MS"/>
                        <a:cs typeface="Trebuchet MS"/>
                        <a:sym typeface="Trebuchet MS"/>
                      </a:endParaRPr>
                    </a:p>
                  </a:txBody>
                  <a:tcPr marT="91425" marB="91425" marR="91425" marL="91425"/>
                </a:tc>
              </a:tr>
              <a:tr h="1379150">
                <a:tc>
                  <a:txBody>
                    <a:bodyPr/>
                    <a:lstStyle/>
                    <a:p>
                      <a:pPr indent="0" lvl="0" marL="0" rtl="0" algn="l">
                        <a:spcBef>
                          <a:spcPts val="0"/>
                        </a:spcBef>
                        <a:spcAft>
                          <a:spcPts val="0"/>
                        </a:spcAft>
                        <a:buNone/>
                      </a:pPr>
                      <a:r>
                        <a:rPr lang="en-IN" sz="1500">
                          <a:solidFill>
                            <a:srgbClr val="FF0000"/>
                          </a:solidFill>
                          <a:latin typeface="Trebuchet MS"/>
                          <a:ea typeface="Trebuchet MS"/>
                          <a:cs typeface="Trebuchet MS"/>
                          <a:sym typeface="Trebuchet MS"/>
                        </a:rPr>
                        <a:t>Shortcomings</a:t>
                      </a:r>
                      <a:endParaRPr sz="15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The scope is limited to English only, hence significant changes have to be made to implement a model in a low resourced language like Kannada.</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Done for Hindi and Marathi, and since Kannada is significantly grammatically complicated than hindi, a more robust model is required to classify paraphrases.</a:t>
                      </a:r>
                      <a:endParaRPr sz="1500">
                        <a:latin typeface="Trebuchet MS"/>
                        <a:ea typeface="Trebuchet MS"/>
                        <a:cs typeface="Trebuchet MS"/>
                        <a:sym typeface="Trebuchet MS"/>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056124222a_0_13"/>
          <p:cNvSpPr/>
          <p:nvPr/>
        </p:nvSpPr>
        <p:spPr>
          <a:xfrm>
            <a:off x="2666880" y="1143000"/>
            <a:ext cx="6474900" cy="4593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Literature Survey </a:t>
            </a:r>
            <a:endParaRPr b="0" i="0" sz="1800" u="none" cap="none" strike="noStrike">
              <a:solidFill>
                <a:srgbClr val="000000"/>
              </a:solidFill>
              <a:latin typeface="Arial"/>
              <a:ea typeface="Arial"/>
              <a:cs typeface="Arial"/>
              <a:sym typeface="Arial"/>
            </a:endParaRPr>
          </a:p>
        </p:txBody>
      </p:sp>
      <p:graphicFrame>
        <p:nvGraphicFramePr>
          <p:cNvPr id="145" name="Google Shape;145;g1056124222a_0_13"/>
          <p:cNvGraphicFramePr/>
          <p:nvPr/>
        </p:nvGraphicFramePr>
        <p:xfrm>
          <a:off x="192300" y="1602300"/>
          <a:ext cx="3000000" cy="3000000"/>
        </p:xfrm>
        <a:graphic>
          <a:graphicData uri="http://schemas.openxmlformats.org/drawingml/2006/table">
            <a:tbl>
              <a:tblPr>
                <a:noFill/>
                <a:tableStyleId>{C0932F05-39D6-4C9C-9643-102C948BF006}</a:tableStyleId>
              </a:tblPr>
              <a:tblGrid>
                <a:gridCol w="2247175"/>
                <a:gridCol w="3064875"/>
                <a:gridCol w="2827500"/>
              </a:tblGrid>
              <a:tr h="427100">
                <a:tc>
                  <a:txBody>
                    <a:bodyPr/>
                    <a:lstStyle/>
                    <a:p>
                      <a:pPr indent="0" lvl="0" marL="0" rtl="0" algn="l">
                        <a:spcBef>
                          <a:spcPts val="0"/>
                        </a:spcBef>
                        <a:spcAft>
                          <a:spcPts val="0"/>
                        </a:spcAft>
                        <a:buNone/>
                      </a:pPr>
                      <a:r>
                        <a:t/>
                      </a:r>
                      <a:endParaRPr sz="13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300">
                          <a:solidFill>
                            <a:srgbClr val="FF0000"/>
                          </a:solidFill>
                          <a:latin typeface="Trebuchet MS"/>
                          <a:ea typeface="Trebuchet MS"/>
                          <a:cs typeface="Trebuchet MS"/>
                          <a:sym typeface="Trebuchet MS"/>
                        </a:rPr>
                        <a:t>Paper 3</a:t>
                      </a:r>
                      <a:endParaRPr sz="13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300">
                          <a:solidFill>
                            <a:srgbClr val="FF0000"/>
                          </a:solidFill>
                          <a:latin typeface="Trebuchet MS"/>
                          <a:ea typeface="Trebuchet MS"/>
                          <a:cs typeface="Trebuchet MS"/>
                          <a:sym typeface="Trebuchet MS"/>
                        </a:rPr>
                        <a:t>Paper 4</a:t>
                      </a:r>
                      <a:endParaRPr sz="1300">
                        <a:solidFill>
                          <a:srgbClr val="FF0000"/>
                        </a:solidFill>
                        <a:latin typeface="Trebuchet MS"/>
                        <a:ea typeface="Trebuchet MS"/>
                        <a:cs typeface="Trebuchet MS"/>
                        <a:sym typeface="Trebuchet MS"/>
                      </a:endParaRPr>
                    </a:p>
                  </a:txBody>
                  <a:tcPr marT="91425" marB="91425" marR="91425" marL="91425"/>
                </a:tc>
              </a:tr>
              <a:tr h="667325">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Title</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Paraphrase plagiarism identification with character‐level features</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Paraphrase Detection for Short Answer Scoring</a:t>
                      </a:r>
                      <a:endParaRPr sz="1500">
                        <a:latin typeface="Trebuchet MS"/>
                        <a:ea typeface="Trebuchet MS"/>
                        <a:cs typeface="Trebuchet MS"/>
                        <a:sym typeface="Trebuchet MS"/>
                      </a:endParaRPr>
                    </a:p>
                  </a:txBody>
                  <a:tcPr marT="91425" marB="91425" marR="91425" marL="91425"/>
                </a:tc>
              </a:tr>
              <a:tr h="617775">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Authors</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Sánchez-Vega, F., Villatoro-Tello, E., Montes-y-Gómez, M</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Koleva, N., Andrea Horbach, Alexis Palmer, Simon Ostermann and Manfred Pinkal.</a:t>
                      </a:r>
                      <a:endParaRPr sz="1500">
                        <a:latin typeface="Trebuchet MS"/>
                        <a:ea typeface="Trebuchet MS"/>
                        <a:cs typeface="Trebuchet MS"/>
                        <a:sym typeface="Trebuchet MS"/>
                      </a:endParaRPr>
                    </a:p>
                  </a:txBody>
                  <a:tcPr marT="91425" marB="91425" marR="91425" marL="91425"/>
                </a:tc>
              </a:tr>
              <a:tr h="490900">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Year of Publishing</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2019</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2014</a:t>
                      </a:r>
                      <a:endParaRPr sz="1500">
                        <a:latin typeface="Trebuchet MS"/>
                        <a:ea typeface="Trebuchet MS"/>
                        <a:cs typeface="Trebuchet MS"/>
                        <a:sym typeface="Trebuchet MS"/>
                      </a:endParaRPr>
                    </a:p>
                  </a:txBody>
                  <a:tcPr marT="91425" marB="91425" marR="91425" marL="91425"/>
                </a:tc>
              </a:tr>
              <a:tr h="1379150">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Inferences</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Proposed a model that extracts 6 features for paraphrase detection. Also proposed method for corpus creation.</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Two methods - Basic and Chunk phrased ; uni and bi directional. Also extracts 5 features.</a:t>
                      </a:r>
                      <a:endParaRPr sz="1500">
                        <a:latin typeface="Trebuchet MS"/>
                        <a:ea typeface="Trebuchet MS"/>
                        <a:cs typeface="Trebuchet MS"/>
                        <a:sym typeface="Trebuchet MS"/>
                      </a:endParaRPr>
                    </a:p>
                  </a:txBody>
                  <a:tcPr marT="91425" marB="91425" marR="91425" marL="91425"/>
                </a:tc>
              </a:tr>
              <a:tr h="614225">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Shortcomings</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Talks only about specific application implementation.</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Done in German.</a:t>
                      </a:r>
                      <a:endParaRPr sz="1500">
                        <a:latin typeface="Trebuchet MS"/>
                        <a:ea typeface="Trebuchet MS"/>
                        <a:cs typeface="Trebuchet MS"/>
                        <a:sym typeface="Trebuchet MS"/>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0561225514_0_191"/>
          <p:cNvSpPr/>
          <p:nvPr/>
        </p:nvSpPr>
        <p:spPr>
          <a:xfrm>
            <a:off x="2666880" y="1143000"/>
            <a:ext cx="6474900" cy="4593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Literature Survey </a:t>
            </a:r>
            <a:endParaRPr b="0" i="0" sz="1800" u="none" cap="none" strike="noStrike">
              <a:solidFill>
                <a:srgbClr val="000000"/>
              </a:solidFill>
              <a:latin typeface="Arial"/>
              <a:ea typeface="Arial"/>
              <a:cs typeface="Arial"/>
              <a:sym typeface="Arial"/>
            </a:endParaRPr>
          </a:p>
        </p:txBody>
      </p:sp>
      <p:graphicFrame>
        <p:nvGraphicFramePr>
          <p:cNvPr id="151" name="Google Shape;151;g10561225514_0_191"/>
          <p:cNvGraphicFramePr/>
          <p:nvPr/>
        </p:nvGraphicFramePr>
        <p:xfrm>
          <a:off x="192300" y="1602300"/>
          <a:ext cx="3000000" cy="3000000"/>
        </p:xfrm>
        <a:graphic>
          <a:graphicData uri="http://schemas.openxmlformats.org/drawingml/2006/table">
            <a:tbl>
              <a:tblPr>
                <a:noFill/>
                <a:tableStyleId>{C0932F05-39D6-4C9C-9643-102C948BF006}</a:tableStyleId>
              </a:tblPr>
              <a:tblGrid>
                <a:gridCol w="2247175"/>
                <a:gridCol w="3064875"/>
                <a:gridCol w="2827500"/>
              </a:tblGrid>
              <a:tr h="427100">
                <a:tc>
                  <a:txBody>
                    <a:bodyPr/>
                    <a:lstStyle/>
                    <a:p>
                      <a:pPr indent="0" lvl="0" marL="0" rtl="0" algn="l">
                        <a:spcBef>
                          <a:spcPts val="0"/>
                        </a:spcBef>
                        <a:spcAft>
                          <a:spcPts val="0"/>
                        </a:spcAft>
                        <a:buNone/>
                      </a:pPr>
                      <a:r>
                        <a:t/>
                      </a:r>
                      <a:endParaRPr sz="13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300">
                          <a:solidFill>
                            <a:srgbClr val="FF0000"/>
                          </a:solidFill>
                          <a:latin typeface="Trebuchet MS"/>
                          <a:ea typeface="Trebuchet MS"/>
                          <a:cs typeface="Trebuchet MS"/>
                          <a:sym typeface="Trebuchet MS"/>
                        </a:rPr>
                        <a:t>Paper 5</a:t>
                      </a:r>
                      <a:endParaRPr sz="13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300">
                          <a:solidFill>
                            <a:srgbClr val="FF0000"/>
                          </a:solidFill>
                          <a:latin typeface="Trebuchet MS"/>
                          <a:ea typeface="Trebuchet MS"/>
                          <a:cs typeface="Trebuchet MS"/>
                          <a:sym typeface="Trebuchet MS"/>
                        </a:rPr>
                        <a:t>Paper 6</a:t>
                      </a:r>
                      <a:endParaRPr sz="1300">
                        <a:solidFill>
                          <a:srgbClr val="FF0000"/>
                        </a:solidFill>
                        <a:latin typeface="Trebuchet MS"/>
                        <a:ea typeface="Trebuchet MS"/>
                        <a:cs typeface="Trebuchet MS"/>
                        <a:sym typeface="Trebuchet MS"/>
                      </a:endParaRPr>
                    </a:p>
                  </a:txBody>
                  <a:tcPr marT="91425" marB="91425" marR="91425" marL="91425"/>
                </a:tc>
              </a:tr>
              <a:tr h="667325">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Title</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500">
                          <a:solidFill>
                            <a:schemeClr val="dk1"/>
                          </a:solidFill>
                          <a:latin typeface="Trebuchet MS"/>
                          <a:ea typeface="Trebuchet MS"/>
                          <a:cs typeface="Trebuchet MS"/>
                          <a:sym typeface="Trebuchet MS"/>
                        </a:rPr>
                        <a:t> A survey on paraphrase recognition. </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Hindi Paraphrase Detection using Natural Language Processing Techniques &amp; Semantic Similarity Computations</a:t>
                      </a:r>
                      <a:endParaRPr sz="1500">
                        <a:latin typeface="Trebuchet MS"/>
                        <a:ea typeface="Trebuchet MS"/>
                        <a:cs typeface="Trebuchet MS"/>
                        <a:sym typeface="Trebuchet MS"/>
                      </a:endParaRPr>
                    </a:p>
                  </a:txBody>
                  <a:tcPr marT="91425" marB="91425" marR="91425" marL="91425"/>
                </a:tc>
              </a:tr>
              <a:tr h="617775">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Authors</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Magnolini, Simone</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Kanjirangat, Vani &amp; Gupta, Deepa</a:t>
                      </a:r>
                      <a:endParaRPr sz="1500">
                        <a:latin typeface="Trebuchet MS"/>
                        <a:ea typeface="Trebuchet MS"/>
                        <a:cs typeface="Trebuchet MS"/>
                        <a:sym typeface="Trebuchet MS"/>
                      </a:endParaRPr>
                    </a:p>
                  </a:txBody>
                  <a:tcPr marT="91425" marB="91425" marR="91425" marL="91425"/>
                </a:tc>
              </a:tr>
              <a:tr h="490900">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Year of Publishing</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2014</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2016</a:t>
                      </a:r>
                      <a:endParaRPr sz="1500">
                        <a:latin typeface="Trebuchet MS"/>
                        <a:ea typeface="Trebuchet MS"/>
                        <a:cs typeface="Trebuchet MS"/>
                        <a:sym typeface="Trebuchet MS"/>
                      </a:endParaRPr>
                    </a:p>
                  </a:txBody>
                  <a:tcPr marT="91425" marB="91425" marR="91425" marL="91425"/>
                </a:tc>
              </a:tr>
              <a:tr h="1379150">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Inferences</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Defines Paraphrasing and explains different algorithms/approaches. Comparison between different approaches is given </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Tagging, pruning, stop word removal and stemming</a:t>
                      </a:r>
                      <a:endParaRPr sz="1500">
                        <a:latin typeface="Trebuchet MS"/>
                        <a:ea typeface="Trebuchet MS"/>
                        <a:cs typeface="Trebuchet MS"/>
                        <a:sym typeface="Trebuchet MS"/>
                      </a:endParaRPr>
                    </a:p>
                  </a:txBody>
                  <a:tcPr marT="91425" marB="91425" marR="91425" marL="91425"/>
                </a:tc>
              </a:tr>
              <a:tr h="772475">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Shortcomings</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Doesn’t give the exact procedure for doing paraphrase identification.</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a:t>
                      </a:r>
                      <a:endParaRPr sz="1500">
                        <a:latin typeface="Trebuchet MS"/>
                        <a:ea typeface="Trebuchet MS"/>
                        <a:cs typeface="Trebuchet MS"/>
                        <a:sym typeface="Trebuchet MS"/>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0561225514_0_196"/>
          <p:cNvSpPr/>
          <p:nvPr/>
        </p:nvSpPr>
        <p:spPr>
          <a:xfrm>
            <a:off x="2666880" y="1143000"/>
            <a:ext cx="6474900" cy="4593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Literature Survey </a:t>
            </a:r>
            <a:endParaRPr b="0" i="0" sz="1800" u="none" cap="none" strike="noStrike">
              <a:solidFill>
                <a:srgbClr val="000000"/>
              </a:solidFill>
              <a:latin typeface="Arial"/>
              <a:ea typeface="Arial"/>
              <a:cs typeface="Arial"/>
              <a:sym typeface="Arial"/>
            </a:endParaRPr>
          </a:p>
        </p:txBody>
      </p:sp>
      <p:graphicFrame>
        <p:nvGraphicFramePr>
          <p:cNvPr id="157" name="Google Shape;157;g10561225514_0_196"/>
          <p:cNvGraphicFramePr/>
          <p:nvPr/>
        </p:nvGraphicFramePr>
        <p:xfrm>
          <a:off x="192300" y="1602300"/>
          <a:ext cx="3000000" cy="3000000"/>
        </p:xfrm>
        <a:graphic>
          <a:graphicData uri="http://schemas.openxmlformats.org/drawingml/2006/table">
            <a:tbl>
              <a:tblPr>
                <a:noFill/>
                <a:tableStyleId>{C0932F05-39D6-4C9C-9643-102C948BF006}</a:tableStyleId>
              </a:tblPr>
              <a:tblGrid>
                <a:gridCol w="2247175"/>
                <a:gridCol w="3064875"/>
                <a:gridCol w="2827500"/>
              </a:tblGrid>
              <a:tr h="427100">
                <a:tc>
                  <a:txBody>
                    <a:bodyPr/>
                    <a:lstStyle/>
                    <a:p>
                      <a:pPr indent="0" lvl="0" marL="0" rtl="0" algn="l">
                        <a:spcBef>
                          <a:spcPts val="0"/>
                        </a:spcBef>
                        <a:spcAft>
                          <a:spcPts val="0"/>
                        </a:spcAft>
                        <a:buNone/>
                      </a:pPr>
                      <a:r>
                        <a:t/>
                      </a:r>
                      <a:endParaRPr sz="13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300">
                          <a:solidFill>
                            <a:srgbClr val="FF0000"/>
                          </a:solidFill>
                          <a:latin typeface="Trebuchet MS"/>
                          <a:ea typeface="Trebuchet MS"/>
                          <a:cs typeface="Trebuchet MS"/>
                          <a:sym typeface="Trebuchet MS"/>
                        </a:rPr>
                        <a:t>Paper 7</a:t>
                      </a:r>
                      <a:endParaRPr sz="13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300">
                          <a:solidFill>
                            <a:srgbClr val="FF0000"/>
                          </a:solidFill>
                          <a:latin typeface="Trebuchet MS"/>
                          <a:ea typeface="Trebuchet MS"/>
                          <a:cs typeface="Trebuchet MS"/>
                          <a:sym typeface="Trebuchet MS"/>
                        </a:rPr>
                        <a:t>Paper 8</a:t>
                      </a:r>
                      <a:endParaRPr sz="1300">
                        <a:solidFill>
                          <a:srgbClr val="FF0000"/>
                        </a:solidFill>
                        <a:latin typeface="Trebuchet MS"/>
                        <a:ea typeface="Trebuchet MS"/>
                        <a:cs typeface="Trebuchet MS"/>
                        <a:sym typeface="Trebuchet MS"/>
                      </a:endParaRPr>
                    </a:p>
                  </a:txBody>
                  <a:tcPr marT="91425" marB="91425" marR="91425" marL="91425"/>
                </a:tc>
              </a:tr>
              <a:tr h="667325">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Title</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Paraphrase Detection in Hindi Language using Syntactic Features of Phrase</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An Eccentric Approach for Paraphrase Detection Using Semantic Matching and Support Vector Machine</a:t>
                      </a:r>
                      <a:endParaRPr sz="1500">
                        <a:latin typeface="Trebuchet MS"/>
                        <a:ea typeface="Trebuchet MS"/>
                        <a:cs typeface="Trebuchet MS"/>
                        <a:sym typeface="Trebuchet MS"/>
                      </a:endParaRPr>
                    </a:p>
                  </a:txBody>
                  <a:tcPr marT="91425" marB="91425" marR="91425" marL="91425"/>
                </a:tc>
              </a:tr>
              <a:tr h="617775">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Authors</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Bhargava, Rupal &amp; Baoni, Anushka &amp; Jain, Harshit &amp; Sharma, Yashvardhan</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P. Vigneshvaran, E. Jayabalan and A. V. Kathiravan</a:t>
                      </a:r>
                      <a:endParaRPr sz="1500">
                        <a:latin typeface="Trebuchet MS"/>
                        <a:ea typeface="Trebuchet MS"/>
                        <a:cs typeface="Trebuchet MS"/>
                        <a:sym typeface="Trebuchet MS"/>
                      </a:endParaRPr>
                    </a:p>
                  </a:txBody>
                  <a:tcPr marT="91425" marB="91425" marR="91425" marL="91425"/>
                </a:tc>
              </a:tr>
              <a:tr h="490900">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Year of Publishing</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2016</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2014</a:t>
                      </a:r>
                      <a:endParaRPr sz="1500">
                        <a:latin typeface="Trebuchet MS"/>
                        <a:ea typeface="Trebuchet MS"/>
                        <a:cs typeface="Trebuchet MS"/>
                        <a:sym typeface="Trebuchet MS"/>
                      </a:endParaRPr>
                    </a:p>
                  </a:txBody>
                  <a:tcPr marT="91425" marB="91425" marR="91425" marL="91425"/>
                </a:tc>
              </a:tr>
              <a:tr h="1330250">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Inferences</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Stemming and Soundex core used. Error analysis and classifier comparison already done</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500">
                          <a:latin typeface="Trebuchet MS"/>
                          <a:ea typeface="Trebuchet MS"/>
                          <a:cs typeface="Trebuchet MS"/>
                          <a:sym typeface="Trebuchet MS"/>
                        </a:rPr>
                        <a:t>The approach specified here is Tokenization, POS Tagging, Token Match, Token Count.</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1500">
                          <a:latin typeface="Trebuchet MS"/>
                          <a:ea typeface="Trebuchet MS"/>
                          <a:cs typeface="Trebuchet MS"/>
                          <a:sym typeface="Trebuchet MS"/>
                        </a:rPr>
                        <a:t>The features extracted are thus fed to the SVM.</a:t>
                      </a:r>
                      <a:endParaRPr sz="1500">
                        <a:latin typeface="Trebuchet MS"/>
                        <a:ea typeface="Trebuchet MS"/>
                        <a:cs typeface="Trebuchet MS"/>
                        <a:sym typeface="Trebuchet MS"/>
                      </a:endParaRPr>
                    </a:p>
                  </a:txBody>
                  <a:tcPr marT="91425" marB="91425" marR="91425" marL="91425"/>
                </a:tc>
              </a:tr>
              <a:tr h="812050">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Shortcomings</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We can inherently use the best classifier but this is done only for hindi</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a:t>
                      </a:r>
                      <a:endParaRPr sz="1500">
                        <a:latin typeface="Trebuchet MS"/>
                        <a:ea typeface="Trebuchet MS"/>
                        <a:cs typeface="Trebuchet MS"/>
                        <a:sym typeface="Trebuchet MS"/>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0561225514_0_201"/>
          <p:cNvSpPr/>
          <p:nvPr/>
        </p:nvSpPr>
        <p:spPr>
          <a:xfrm>
            <a:off x="2666880" y="1143000"/>
            <a:ext cx="6474900" cy="4593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Literature Survey </a:t>
            </a:r>
            <a:endParaRPr b="0" i="0" sz="1800" u="none" cap="none" strike="noStrike">
              <a:solidFill>
                <a:srgbClr val="000000"/>
              </a:solidFill>
              <a:latin typeface="Arial"/>
              <a:ea typeface="Arial"/>
              <a:cs typeface="Arial"/>
              <a:sym typeface="Arial"/>
            </a:endParaRPr>
          </a:p>
        </p:txBody>
      </p:sp>
      <p:graphicFrame>
        <p:nvGraphicFramePr>
          <p:cNvPr id="163" name="Google Shape;163;g10561225514_0_201"/>
          <p:cNvGraphicFramePr/>
          <p:nvPr/>
        </p:nvGraphicFramePr>
        <p:xfrm>
          <a:off x="192300" y="1602300"/>
          <a:ext cx="3000000" cy="3000000"/>
        </p:xfrm>
        <a:graphic>
          <a:graphicData uri="http://schemas.openxmlformats.org/drawingml/2006/table">
            <a:tbl>
              <a:tblPr>
                <a:noFill/>
                <a:tableStyleId>{C0932F05-39D6-4C9C-9643-102C948BF006}</a:tableStyleId>
              </a:tblPr>
              <a:tblGrid>
                <a:gridCol w="2247175"/>
                <a:gridCol w="2867025"/>
                <a:gridCol w="3078100"/>
              </a:tblGrid>
              <a:tr h="427100">
                <a:tc>
                  <a:txBody>
                    <a:bodyPr/>
                    <a:lstStyle/>
                    <a:p>
                      <a:pPr indent="0" lvl="0" marL="0" rtl="0" algn="l">
                        <a:spcBef>
                          <a:spcPts val="0"/>
                        </a:spcBef>
                        <a:spcAft>
                          <a:spcPts val="0"/>
                        </a:spcAft>
                        <a:buNone/>
                      </a:pPr>
                      <a:r>
                        <a:t/>
                      </a:r>
                      <a:endParaRPr sz="13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300">
                          <a:solidFill>
                            <a:srgbClr val="FF0000"/>
                          </a:solidFill>
                          <a:latin typeface="Trebuchet MS"/>
                          <a:ea typeface="Trebuchet MS"/>
                          <a:cs typeface="Trebuchet MS"/>
                          <a:sym typeface="Trebuchet MS"/>
                        </a:rPr>
                        <a:t>Paper 9</a:t>
                      </a:r>
                      <a:endParaRPr sz="13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300">
                          <a:solidFill>
                            <a:srgbClr val="FF0000"/>
                          </a:solidFill>
                          <a:latin typeface="Trebuchet MS"/>
                          <a:ea typeface="Trebuchet MS"/>
                          <a:cs typeface="Trebuchet MS"/>
                          <a:sym typeface="Trebuchet MS"/>
                        </a:rPr>
                        <a:t>Paper 10</a:t>
                      </a:r>
                      <a:endParaRPr sz="1300">
                        <a:solidFill>
                          <a:srgbClr val="FF0000"/>
                        </a:solidFill>
                        <a:latin typeface="Trebuchet MS"/>
                        <a:ea typeface="Trebuchet MS"/>
                        <a:cs typeface="Trebuchet MS"/>
                        <a:sym typeface="Trebuchet MS"/>
                      </a:endParaRPr>
                    </a:p>
                  </a:txBody>
                  <a:tcPr marT="91425" marB="91425" marR="91425" marL="91425"/>
                </a:tc>
              </a:tr>
              <a:tr h="667325">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Title</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Paraphrase Detection Using Manhattan's Recurrent Neural Networks and Long Short-Term Memory</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500">
                          <a:latin typeface="Trebuchet MS"/>
                          <a:ea typeface="Trebuchet MS"/>
                          <a:cs typeface="Trebuchet MS"/>
                          <a:sym typeface="Trebuchet MS"/>
                        </a:rPr>
                        <a:t>A Paraphrase and Semantic Similarity Detection System for User Generated Short-Text Content on  Microblogs</a:t>
                      </a:r>
                      <a:endParaRPr sz="1500">
                        <a:latin typeface="Trebuchet MS"/>
                        <a:ea typeface="Trebuchet MS"/>
                        <a:cs typeface="Trebuchet MS"/>
                        <a:sym typeface="Trebuchet MS"/>
                      </a:endParaRPr>
                    </a:p>
                  </a:txBody>
                  <a:tcPr marT="91425" marB="91425" marR="91425" marL="91425"/>
                </a:tc>
              </a:tr>
              <a:tr h="617775">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Authors</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A. A. Aziz, E. C. Diamal and R. Ilyas</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Kuntal Dey, Ritvik Shrivastava, Saroj Kaushik</a:t>
                      </a:r>
                      <a:endParaRPr sz="1500">
                        <a:latin typeface="Trebuchet MS"/>
                        <a:ea typeface="Trebuchet MS"/>
                        <a:cs typeface="Trebuchet MS"/>
                        <a:sym typeface="Trebuchet MS"/>
                      </a:endParaRPr>
                    </a:p>
                  </a:txBody>
                  <a:tcPr marT="91425" marB="91425" marR="91425" marL="91425"/>
                </a:tc>
              </a:tr>
              <a:tr h="294800">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Year of Publishing</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2019</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2016</a:t>
                      </a:r>
                      <a:endParaRPr sz="1500">
                        <a:latin typeface="Trebuchet MS"/>
                        <a:ea typeface="Trebuchet MS"/>
                        <a:cs typeface="Trebuchet MS"/>
                        <a:sym typeface="Trebuchet MS"/>
                      </a:endParaRPr>
                    </a:p>
                  </a:txBody>
                  <a:tcPr marT="91425" marB="91425" marR="91425" marL="91425"/>
                </a:tc>
              </a:tr>
              <a:tr h="1343450">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Inferences</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Converts word to vector. Creates a matrix. </a:t>
                      </a:r>
                      <a:r>
                        <a:rPr lang="en-IN" sz="1500">
                          <a:latin typeface="Trebuchet MS"/>
                          <a:ea typeface="Trebuchet MS"/>
                          <a:cs typeface="Trebuchet MS"/>
                          <a:sym typeface="Trebuchet MS"/>
                        </a:rPr>
                        <a:t>Manhattan</a:t>
                      </a:r>
                      <a:r>
                        <a:rPr lang="en-IN" sz="1500">
                          <a:latin typeface="Trebuchet MS"/>
                          <a:ea typeface="Trebuchet MS"/>
                          <a:cs typeface="Trebuchet MS"/>
                          <a:sym typeface="Trebuchet MS"/>
                        </a:rPr>
                        <a:t> LSTM offers an approach to common sentence similarity problems. Uses a Siamese Neural Network. </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Topic phrase is removed, normalization is performed, boundary correction is done , cleaning and synonym, hypernym are performed</a:t>
                      </a:r>
                      <a:endParaRPr sz="1500">
                        <a:latin typeface="Trebuchet MS"/>
                        <a:ea typeface="Trebuchet MS"/>
                        <a:cs typeface="Trebuchet MS"/>
                        <a:sym typeface="Trebuchet MS"/>
                      </a:endParaRPr>
                    </a:p>
                  </a:txBody>
                  <a:tcPr marT="91425" marB="91425" marR="91425" marL="91425"/>
                </a:tc>
              </a:tr>
              <a:tr h="574650">
                <a:tc>
                  <a:txBody>
                    <a:bodyPr/>
                    <a:lstStyle/>
                    <a:p>
                      <a:pPr indent="0" lvl="0" marL="0" rtl="0" algn="l">
                        <a:spcBef>
                          <a:spcPts val="0"/>
                        </a:spcBef>
                        <a:spcAft>
                          <a:spcPts val="0"/>
                        </a:spcAft>
                        <a:buNone/>
                      </a:pPr>
                      <a:r>
                        <a:rPr lang="en-IN" sz="1600">
                          <a:solidFill>
                            <a:srgbClr val="FF0000"/>
                          </a:solidFill>
                          <a:latin typeface="Trebuchet MS"/>
                          <a:ea typeface="Trebuchet MS"/>
                          <a:cs typeface="Trebuchet MS"/>
                          <a:sym typeface="Trebuchet MS"/>
                        </a:rPr>
                        <a:t>Shortcomings</a:t>
                      </a:r>
                      <a:endParaRPr sz="16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Extensive process. Training data is huge.</a:t>
                      </a:r>
                      <a:endParaRPr sz="15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500">
                          <a:latin typeface="Trebuchet MS"/>
                          <a:ea typeface="Trebuchet MS"/>
                          <a:cs typeface="Trebuchet MS"/>
                          <a:sym typeface="Trebuchet MS"/>
                        </a:rPr>
                        <a:t>Used traditional classifier. Deep learning would have enabled usage of more features.</a:t>
                      </a:r>
                      <a:endParaRPr sz="1500">
                        <a:latin typeface="Trebuchet MS"/>
                        <a:ea typeface="Trebuchet MS"/>
                        <a:cs typeface="Trebuchet MS"/>
                        <a:sym typeface="Trebuchet MS"/>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0561225514_0_106"/>
          <p:cNvSpPr/>
          <p:nvPr/>
        </p:nvSpPr>
        <p:spPr>
          <a:xfrm>
            <a:off x="1523880" y="1581120"/>
            <a:ext cx="7618800" cy="3480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10561225514_0_106"/>
          <p:cNvSpPr/>
          <p:nvPr/>
        </p:nvSpPr>
        <p:spPr>
          <a:xfrm>
            <a:off x="2666880" y="1143000"/>
            <a:ext cx="6475800" cy="455100"/>
          </a:xfrm>
          <a:prstGeom prst="rect">
            <a:avLst/>
          </a:prstGeom>
          <a:noFill/>
          <a:ln>
            <a:noFill/>
          </a:ln>
        </p:spPr>
        <p:txBody>
          <a:bodyPr anchorCtr="0" anchor="t" bIns="45000" lIns="90000" spcFirstLastPara="1" rIns="90000" wrap="square" tIns="45000">
            <a:noAutofit/>
          </a:bodyPr>
          <a:lstStyle/>
          <a:p>
            <a:pPr indent="-341279" lvl="0" marL="342719"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Project Requirements</a:t>
            </a:r>
            <a:endParaRPr b="0" i="0" sz="1800" u="none" cap="none" strike="noStrike">
              <a:solidFill>
                <a:srgbClr val="000000"/>
              </a:solidFill>
              <a:latin typeface="Arial"/>
              <a:ea typeface="Arial"/>
              <a:cs typeface="Arial"/>
              <a:sym typeface="Arial"/>
            </a:endParaRPr>
          </a:p>
        </p:txBody>
      </p:sp>
      <p:graphicFrame>
        <p:nvGraphicFramePr>
          <p:cNvPr id="171" name="Google Shape;171;g10561225514_0_106"/>
          <p:cNvGraphicFramePr/>
          <p:nvPr/>
        </p:nvGraphicFramePr>
        <p:xfrm>
          <a:off x="799375" y="2270475"/>
          <a:ext cx="3000000" cy="3000000"/>
        </p:xfrm>
        <a:graphic>
          <a:graphicData uri="http://schemas.openxmlformats.org/drawingml/2006/table">
            <a:tbl>
              <a:tblPr>
                <a:noFill/>
                <a:tableStyleId>{C0932F05-39D6-4C9C-9643-102C948BF006}</a:tableStyleId>
              </a:tblPr>
              <a:tblGrid>
                <a:gridCol w="1476625"/>
                <a:gridCol w="2900975"/>
                <a:gridCol w="2861400"/>
              </a:tblGrid>
              <a:tr h="381000">
                <a:tc>
                  <a:txBody>
                    <a:bodyPr/>
                    <a:lstStyle/>
                    <a:p>
                      <a:pPr indent="0" lvl="0" marL="0" rtl="0" algn="l">
                        <a:spcBef>
                          <a:spcPts val="0"/>
                        </a:spcBef>
                        <a:spcAft>
                          <a:spcPts val="0"/>
                        </a:spcAft>
                        <a:buNone/>
                      </a:pPr>
                      <a:r>
                        <a:rPr lang="en-IN" sz="2000">
                          <a:solidFill>
                            <a:srgbClr val="FF0000"/>
                          </a:solidFill>
                          <a:latin typeface="Trebuchet MS"/>
                          <a:ea typeface="Trebuchet MS"/>
                          <a:cs typeface="Trebuchet MS"/>
                          <a:sym typeface="Trebuchet MS"/>
                        </a:rPr>
                        <a:t>SL. No</a:t>
                      </a:r>
                      <a:endParaRPr sz="20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2000">
                          <a:solidFill>
                            <a:srgbClr val="FF0000"/>
                          </a:solidFill>
                          <a:latin typeface="Trebuchet MS"/>
                          <a:ea typeface="Trebuchet MS"/>
                          <a:cs typeface="Trebuchet MS"/>
                          <a:sym typeface="Trebuchet MS"/>
                        </a:rPr>
                        <a:t>Functional Requirements</a:t>
                      </a:r>
                      <a:endParaRPr sz="2000">
                        <a:solidFill>
                          <a:srgbClr val="FF0000"/>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2000">
                          <a:solidFill>
                            <a:srgbClr val="FF0000"/>
                          </a:solidFill>
                          <a:latin typeface="Trebuchet MS"/>
                          <a:ea typeface="Trebuchet MS"/>
                          <a:cs typeface="Trebuchet MS"/>
                          <a:sym typeface="Trebuchet MS"/>
                        </a:rPr>
                        <a:t>Non-functional Requirements</a:t>
                      </a:r>
                      <a:endParaRPr sz="2000">
                        <a:solidFill>
                          <a:srgbClr val="FF0000"/>
                        </a:solidFill>
                        <a:latin typeface="Trebuchet MS"/>
                        <a:ea typeface="Trebuchet MS"/>
                        <a:cs typeface="Trebuchet MS"/>
                        <a:sym typeface="Trebuchet MS"/>
                      </a:endParaRPr>
                    </a:p>
                  </a:txBody>
                  <a:tcPr marT="91425" marB="91425" marR="91425" marL="91425"/>
                </a:tc>
              </a:tr>
              <a:tr h="381000">
                <a:tc>
                  <a:txBody>
                    <a:bodyPr/>
                    <a:lstStyle/>
                    <a:p>
                      <a:pPr indent="0" lvl="0" marL="0" rtl="0" algn="l">
                        <a:spcBef>
                          <a:spcPts val="0"/>
                        </a:spcBef>
                        <a:spcAft>
                          <a:spcPts val="0"/>
                        </a:spcAft>
                        <a:buNone/>
                      </a:pPr>
                      <a:r>
                        <a:rPr lang="en-IN" sz="2000">
                          <a:latin typeface="Trebuchet MS"/>
                          <a:ea typeface="Trebuchet MS"/>
                          <a:cs typeface="Trebuchet MS"/>
                          <a:sym typeface="Trebuchet MS"/>
                        </a:rPr>
                        <a:t>1</a:t>
                      </a:r>
                      <a:endParaRPr sz="20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2000">
                          <a:latin typeface="Trebuchet MS"/>
                          <a:ea typeface="Trebuchet MS"/>
                          <a:cs typeface="Trebuchet MS"/>
                          <a:sym typeface="Trebuchet MS"/>
                        </a:rPr>
                        <a:t>C</a:t>
                      </a:r>
                      <a:r>
                        <a:rPr lang="en-IN" sz="2000">
                          <a:latin typeface="Trebuchet MS"/>
                          <a:ea typeface="Trebuchet MS"/>
                          <a:cs typeface="Trebuchet MS"/>
                          <a:sym typeface="Trebuchet MS"/>
                        </a:rPr>
                        <a:t>reate an appropriate dataset</a:t>
                      </a:r>
                      <a:endParaRPr sz="20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2000">
                          <a:latin typeface="Trebuchet MS"/>
                          <a:ea typeface="Trebuchet MS"/>
                          <a:cs typeface="Trebuchet MS"/>
                          <a:sym typeface="Trebuchet MS"/>
                        </a:rPr>
                        <a:t>C</a:t>
                      </a:r>
                      <a:r>
                        <a:rPr lang="en-IN" sz="2000">
                          <a:latin typeface="Trebuchet MS"/>
                          <a:ea typeface="Trebuchet MS"/>
                          <a:cs typeface="Trebuchet MS"/>
                          <a:sym typeface="Trebuchet MS"/>
                        </a:rPr>
                        <a:t>lean the sentence pools </a:t>
                      </a:r>
                      <a:endParaRPr sz="2000">
                        <a:latin typeface="Trebuchet MS"/>
                        <a:ea typeface="Trebuchet MS"/>
                        <a:cs typeface="Trebuchet MS"/>
                        <a:sym typeface="Trebuchet MS"/>
                      </a:endParaRPr>
                    </a:p>
                  </a:txBody>
                  <a:tcPr marT="91425" marB="91425" marR="91425" marL="91425"/>
                </a:tc>
              </a:tr>
              <a:tr h="381000">
                <a:tc>
                  <a:txBody>
                    <a:bodyPr/>
                    <a:lstStyle/>
                    <a:p>
                      <a:pPr indent="0" lvl="0" marL="0" rtl="0" algn="l">
                        <a:spcBef>
                          <a:spcPts val="0"/>
                        </a:spcBef>
                        <a:spcAft>
                          <a:spcPts val="0"/>
                        </a:spcAft>
                        <a:buNone/>
                      </a:pPr>
                      <a:r>
                        <a:rPr lang="en-IN" sz="2000">
                          <a:latin typeface="Trebuchet MS"/>
                          <a:ea typeface="Trebuchet MS"/>
                          <a:cs typeface="Trebuchet MS"/>
                          <a:sym typeface="Trebuchet MS"/>
                        </a:rPr>
                        <a:t>2</a:t>
                      </a:r>
                      <a:endParaRPr sz="20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2000">
                          <a:latin typeface="Trebuchet MS"/>
                          <a:ea typeface="Trebuchet MS"/>
                          <a:cs typeface="Trebuchet MS"/>
                          <a:sym typeface="Trebuchet MS"/>
                        </a:rPr>
                        <a:t>I</a:t>
                      </a:r>
                      <a:r>
                        <a:rPr lang="en-IN" sz="2000">
                          <a:latin typeface="Trebuchet MS"/>
                          <a:ea typeface="Trebuchet MS"/>
                          <a:cs typeface="Trebuchet MS"/>
                          <a:sym typeface="Trebuchet MS"/>
                        </a:rPr>
                        <a:t>nput texts in Kannada</a:t>
                      </a:r>
                      <a:endParaRPr sz="20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2000">
                          <a:latin typeface="Trebuchet MS"/>
                          <a:ea typeface="Trebuchet MS"/>
                          <a:cs typeface="Trebuchet MS"/>
                          <a:sym typeface="Trebuchet MS"/>
                        </a:rPr>
                        <a:t>E</a:t>
                      </a:r>
                      <a:r>
                        <a:rPr lang="en-IN" sz="2000">
                          <a:latin typeface="Trebuchet MS"/>
                          <a:ea typeface="Trebuchet MS"/>
                          <a:cs typeface="Trebuchet MS"/>
                          <a:sym typeface="Trebuchet MS"/>
                        </a:rPr>
                        <a:t>xtract the features from the cleaned data</a:t>
                      </a:r>
                      <a:endParaRPr sz="2000">
                        <a:latin typeface="Trebuchet MS"/>
                        <a:ea typeface="Trebuchet MS"/>
                        <a:cs typeface="Trebuchet MS"/>
                        <a:sym typeface="Trebuchet MS"/>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
          <p:cNvSpPr/>
          <p:nvPr/>
        </p:nvSpPr>
        <p:spPr>
          <a:xfrm>
            <a:off x="1523880" y="1581120"/>
            <a:ext cx="7617960" cy="3456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1371600" y="1143000"/>
            <a:ext cx="7770240" cy="45972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Methodology</a:t>
            </a:r>
            <a:endParaRPr b="0" i="0" sz="1800" u="none" cap="none" strike="noStrike">
              <a:solidFill>
                <a:srgbClr val="000000"/>
              </a:solidFill>
              <a:latin typeface="Arial"/>
              <a:ea typeface="Arial"/>
              <a:cs typeface="Arial"/>
              <a:sym typeface="Arial"/>
            </a:endParaRPr>
          </a:p>
        </p:txBody>
      </p:sp>
      <p:sp>
        <p:nvSpPr>
          <p:cNvPr id="178" name="Google Shape;178;p4"/>
          <p:cNvSpPr/>
          <p:nvPr/>
        </p:nvSpPr>
        <p:spPr>
          <a:xfrm>
            <a:off x="388725" y="2039125"/>
            <a:ext cx="2329200" cy="42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7350" lvl="0" marL="457200" rtl="0" algn="l">
              <a:spcBef>
                <a:spcPts val="0"/>
              </a:spcBef>
              <a:spcAft>
                <a:spcPts val="0"/>
              </a:spcAft>
              <a:buSzPts val="2500"/>
              <a:buFont typeface="Trebuchet MS"/>
              <a:buAutoNum type="arabicPeriod"/>
            </a:pPr>
            <a:r>
              <a:rPr lang="en-IN" sz="2500">
                <a:latin typeface="Trebuchet MS"/>
                <a:ea typeface="Trebuchet MS"/>
                <a:cs typeface="Trebuchet MS"/>
                <a:sym typeface="Trebuchet MS"/>
              </a:rPr>
              <a:t>Creation of the dataset</a:t>
            </a:r>
            <a:endParaRPr sz="2500">
              <a:latin typeface="Trebuchet MS"/>
              <a:ea typeface="Trebuchet MS"/>
              <a:cs typeface="Trebuchet MS"/>
              <a:sym typeface="Trebuchet MS"/>
            </a:endParaRPr>
          </a:p>
        </p:txBody>
      </p:sp>
      <p:pic>
        <p:nvPicPr>
          <p:cNvPr id="179" name="Google Shape;179;p4"/>
          <p:cNvPicPr preferRelativeResize="0"/>
          <p:nvPr/>
        </p:nvPicPr>
        <p:blipFill>
          <a:blip r:embed="rId3">
            <a:alphaModFix/>
          </a:blip>
          <a:stretch>
            <a:fillRect/>
          </a:stretch>
        </p:blipFill>
        <p:spPr>
          <a:xfrm>
            <a:off x="2886500" y="2176105"/>
            <a:ext cx="6121276" cy="39638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