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ileron" charset="1" panose="00000500000000000000"/>
      <p:regular r:id="rId10"/>
    </p:embeddedFont>
    <p:embeddedFont>
      <p:font typeface="Aileron Bold" charset="1" panose="00000800000000000000"/>
      <p:regular r:id="rId11"/>
    </p:embeddedFont>
    <p:embeddedFont>
      <p:font typeface="Aileron Italics" charset="1" panose="00000500000000000000"/>
      <p:regular r:id="rId12"/>
    </p:embeddedFont>
    <p:embeddedFont>
      <p:font typeface="Aileron Bold Italics" charset="1" panose="00000800000000000000"/>
      <p:regular r:id="rId13"/>
    </p:embeddedFont>
    <p:embeddedFont>
      <p:font typeface="Aileron Thin" charset="1" panose="00000300000000000000"/>
      <p:regular r:id="rId14"/>
    </p:embeddedFont>
    <p:embeddedFont>
      <p:font typeface="Aileron Thin Italics" charset="1" panose="00000300000000000000"/>
      <p:regular r:id="rId15"/>
    </p:embeddedFont>
    <p:embeddedFont>
      <p:font typeface="Aileron Light" charset="1" panose="00000400000000000000"/>
      <p:regular r:id="rId16"/>
    </p:embeddedFont>
    <p:embeddedFont>
      <p:font typeface="Aileron Light Italics" charset="1" panose="000004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Ultra-Bold Italics" charset="1" panose="00000A00000000000000"/>
      <p:regular r:id="rId19"/>
    </p:embeddedFont>
    <p:embeddedFont>
      <p:font typeface="Aileron Heavy" charset="1" panose="00000A00000000000000"/>
      <p:regular r:id="rId20"/>
    </p:embeddedFont>
    <p:embeddedFont>
      <p:font typeface="Aileron Heavy Italics" charset="1" panose="00000A00000000000000"/>
      <p:regular r:id="rId21"/>
    </p:embeddedFont>
    <p:embeddedFont>
      <p:font typeface="Fira Code" charset="1" panose="020B0809050000020004"/>
      <p:regular r:id="rId22"/>
    </p:embeddedFont>
    <p:embeddedFont>
      <p:font typeface="Fira Code Bold" charset="1" panose="020B0809050000020004"/>
      <p:regular r:id="rId23"/>
    </p:embeddedFont>
    <p:embeddedFont>
      <p:font typeface="Fira Code Light" charset="1" panose="020B0809050000020004"/>
      <p:regular r:id="rId24"/>
    </p:embeddedFont>
    <p:embeddedFont>
      <p:font typeface="Fira Code Semi-Bold" charset="1" panose="020B080905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4791" y="674791"/>
            <a:ext cx="9754872" cy="8937418"/>
            <a:chOff x="0" y="0"/>
            <a:chExt cx="5132970" cy="47217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32970" cy="4721736"/>
            </a:xfrm>
            <a:custGeom>
              <a:avLst/>
              <a:gdLst/>
              <a:ahLst/>
              <a:cxnLst/>
              <a:rect r="r" b="b" t="t" l="l"/>
              <a:pathLst>
                <a:path h="4721736" w="5132970">
                  <a:moveTo>
                    <a:pt x="5008509" y="4721736"/>
                  </a:moveTo>
                  <a:lnTo>
                    <a:pt x="124460" y="4721736"/>
                  </a:lnTo>
                  <a:cubicBezTo>
                    <a:pt x="55880" y="4721736"/>
                    <a:pt x="0" y="4665856"/>
                    <a:pt x="0" y="45972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008510" y="0"/>
                  </a:lnTo>
                  <a:cubicBezTo>
                    <a:pt x="5077090" y="0"/>
                    <a:pt x="5132970" y="55880"/>
                    <a:pt x="5132970" y="124460"/>
                  </a:cubicBezTo>
                  <a:lnTo>
                    <a:pt x="5132970" y="4597276"/>
                  </a:lnTo>
                  <a:cubicBezTo>
                    <a:pt x="5132970" y="4665856"/>
                    <a:pt x="5077090" y="4721736"/>
                    <a:pt x="5008510" y="47217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39422" y="674791"/>
            <a:ext cx="6776803" cy="8937418"/>
            <a:chOff x="0" y="0"/>
            <a:chExt cx="9035738" cy="11916557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035738" cy="11916557"/>
              <a:chOff x="0" y="0"/>
              <a:chExt cx="3565923" cy="4721736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565923" cy="4721736"/>
              </a:xfrm>
              <a:custGeom>
                <a:avLst/>
                <a:gdLst/>
                <a:ahLst/>
                <a:cxnLst/>
                <a:rect r="r" b="b" t="t" l="l"/>
                <a:pathLst>
                  <a:path h="4721736" w="3565923">
                    <a:moveTo>
                      <a:pt x="3441463" y="4721736"/>
                    </a:moveTo>
                    <a:lnTo>
                      <a:pt x="124460" y="4721736"/>
                    </a:lnTo>
                    <a:cubicBezTo>
                      <a:pt x="55880" y="4721736"/>
                      <a:pt x="0" y="4665856"/>
                      <a:pt x="0" y="4597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3441463" y="0"/>
                    </a:lnTo>
                    <a:cubicBezTo>
                      <a:pt x="3510043" y="0"/>
                      <a:pt x="3565923" y="55880"/>
                      <a:pt x="3565923" y="124460"/>
                    </a:cubicBezTo>
                    <a:lnTo>
                      <a:pt x="3565923" y="4597276"/>
                    </a:lnTo>
                    <a:cubicBezTo>
                      <a:pt x="3565923" y="4665856"/>
                      <a:pt x="3510043" y="4721736"/>
                      <a:pt x="3441463" y="472173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421561" y="293730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6" y="0"/>
                  </a:lnTo>
                  <a:lnTo>
                    <a:pt x="356296" y="356297"/>
                  </a:lnTo>
                  <a:lnTo>
                    <a:pt x="0" y="356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16764" y="293730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6" y="0"/>
                  </a:lnTo>
                  <a:lnTo>
                    <a:pt x="356296" y="356297"/>
                  </a:lnTo>
                  <a:lnTo>
                    <a:pt x="0" y="356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8257880" y="293730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7" y="0"/>
                  </a:lnTo>
                  <a:lnTo>
                    <a:pt x="356297" y="356297"/>
                  </a:lnTo>
                  <a:lnTo>
                    <a:pt x="0" y="3562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839422" y="1379322"/>
            <a:ext cx="6754835" cy="7617653"/>
            <a:chOff x="0" y="0"/>
            <a:chExt cx="9006447" cy="10156870"/>
          </a:xfrm>
        </p:grpSpPr>
        <p:pic>
          <p:nvPicPr>
            <p:cNvPr name="Picture 11" id="11"/>
            <p:cNvPicPr>
              <a:picLocks noChangeAspect="true"/>
            </p:cNvPicPr>
            <p:nvPr/>
          </p:nvPicPr>
          <p:blipFill>
            <a:blip r:embed="rId8"/>
            <a:srcRect l="20453" t="0" r="20453" b="0"/>
            <a:stretch>
              <a:fillRect/>
            </a:stretch>
          </p:blipFill>
          <p:spPr>
            <a:xfrm flipH="false" flipV="false">
              <a:off x="0" y="0"/>
              <a:ext cx="9006447" cy="10156870"/>
            </a:xfrm>
            <a:prstGeom prst="rect">
              <a:avLst/>
            </a:prstGeom>
          </p:spPr>
        </p:pic>
      </p:grpSp>
      <p:grpSp>
        <p:nvGrpSpPr>
          <p:cNvPr name="Group 12" id="12"/>
          <p:cNvGrpSpPr/>
          <p:nvPr/>
        </p:nvGrpSpPr>
        <p:grpSpPr>
          <a:xfrm rot="0">
            <a:off x="1283040" y="3705860"/>
            <a:ext cx="4192898" cy="997087"/>
            <a:chOff x="0" y="0"/>
            <a:chExt cx="5590531" cy="1329449"/>
          </a:xfrm>
        </p:grpSpPr>
        <p:sp>
          <p:nvSpPr>
            <p:cNvPr name="AutoShape 13" id="13"/>
            <p:cNvSpPr/>
            <p:nvPr/>
          </p:nvSpPr>
          <p:spPr>
            <a:xfrm rot="0">
              <a:off x="0" y="0"/>
              <a:ext cx="1332893" cy="1329449"/>
            </a:xfrm>
            <a:prstGeom prst="rect">
              <a:avLst/>
            </a:prstGeom>
            <a:solidFill>
              <a:srgbClr val="B8C26C"/>
            </a:solid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45572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P</a:t>
              </a:r>
            </a:p>
          </p:txBody>
        </p:sp>
        <p:sp>
          <p:nvSpPr>
            <p:cNvPr name="AutoShape 15" id="15"/>
            <p:cNvSpPr/>
            <p:nvPr/>
          </p:nvSpPr>
          <p:spPr>
            <a:xfrm rot="0">
              <a:off x="1419213" y="0"/>
              <a:ext cx="1332893" cy="1329449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664785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A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2838425" y="0"/>
              <a:ext cx="1332893" cy="1329449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3083997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R</a:t>
              </a:r>
            </a:p>
          </p:txBody>
        </p:sp>
        <p:sp>
          <p:nvSpPr>
            <p:cNvPr name="AutoShape 19" id="19"/>
            <p:cNvSpPr/>
            <p:nvPr/>
          </p:nvSpPr>
          <p:spPr>
            <a:xfrm rot="0">
              <a:off x="4257638" y="0"/>
              <a:ext cx="1332893" cy="1329449"/>
            </a:xfrm>
            <a:prstGeom prst="rect">
              <a:avLst/>
            </a:prstGeom>
            <a:solidFill>
              <a:srgbClr val="B8C26C"/>
            </a:solid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4503210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628516" y="3705860"/>
            <a:ext cx="4192898" cy="997087"/>
            <a:chOff x="0" y="0"/>
            <a:chExt cx="5590531" cy="1329449"/>
          </a:xfrm>
        </p:grpSpPr>
        <p:sp>
          <p:nvSpPr>
            <p:cNvPr name="AutoShape 22" id="22"/>
            <p:cNvSpPr/>
            <p:nvPr/>
          </p:nvSpPr>
          <p:spPr>
            <a:xfrm rot="0">
              <a:off x="0" y="0"/>
              <a:ext cx="1332893" cy="1329449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245572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L</a:t>
              </a:r>
            </a:p>
          </p:txBody>
        </p:sp>
        <p:sp>
          <p:nvSpPr>
            <p:cNvPr name="AutoShape 24" id="24"/>
            <p:cNvSpPr/>
            <p:nvPr/>
          </p:nvSpPr>
          <p:spPr>
            <a:xfrm rot="0">
              <a:off x="1419213" y="0"/>
              <a:ext cx="1332893" cy="1329449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1664785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L</a:t>
              </a:r>
            </a:p>
          </p:txBody>
        </p:sp>
        <p:sp>
          <p:nvSpPr>
            <p:cNvPr name="AutoShape 26" id="26"/>
            <p:cNvSpPr/>
            <p:nvPr/>
          </p:nvSpPr>
          <p:spPr>
            <a:xfrm rot="0">
              <a:off x="2838425" y="0"/>
              <a:ext cx="1332893" cy="1329449"/>
            </a:xfrm>
            <a:prstGeom prst="rect">
              <a:avLst/>
            </a:prstGeom>
            <a:solidFill>
              <a:srgbClr val="B8C26C"/>
            </a:solid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3083997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E</a:t>
              </a:r>
            </a:p>
          </p:txBody>
        </p:sp>
        <p:sp>
          <p:nvSpPr>
            <p:cNvPr name="AutoShape 28" id="28"/>
            <p:cNvSpPr/>
            <p:nvPr/>
          </p:nvSpPr>
          <p:spPr>
            <a:xfrm rot="0">
              <a:off x="4257638" y="0"/>
              <a:ext cx="1332893" cy="1329449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4503210" y="91310"/>
              <a:ext cx="841749" cy="1132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33"/>
                </a:lnSpc>
              </a:pPr>
              <a:r>
                <a:rPr lang="en-US" sz="5528">
                  <a:solidFill>
                    <a:srgbClr val="000000"/>
                  </a:solidFill>
                  <a:latin typeface="Aileron Ultra-Bold"/>
                </a:rPr>
                <a:t>L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407554" y="4958356"/>
            <a:ext cx="5332088" cy="1010515"/>
            <a:chOff x="0" y="0"/>
            <a:chExt cx="7109451" cy="1347354"/>
          </a:xfrm>
        </p:grpSpPr>
        <p:sp>
          <p:nvSpPr>
            <p:cNvPr name="AutoShape 31" id="31"/>
            <p:cNvSpPr/>
            <p:nvPr/>
          </p:nvSpPr>
          <p:spPr>
            <a:xfrm rot="0">
              <a:off x="0" y="0"/>
              <a:ext cx="1350844" cy="134735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248879" y="92668"/>
              <a:ext cx="853085" cy="1147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3"/>
                </a:lnSpc>
              </a:pPr>
              <a:r>
                <a:rPr lang="en-US" sz="5602">
                  <a:solidFill>
                    <a:srgbClr val="000000"/>
                  </a:solidFill>
                  <a:latin typeface="Aileron Ultra-Bold"/>
                </a:rPr>
                <a:t>S</a:t>
              </a:r>
            </a:p>
          </p:txBody>
        </p:sp>
        <p:sp>
          <p:nvSpPr>
            <p:cNvPr name="AutoShape 33" id="33"/>
            <p:cNvSpPr/>
            <p:nvPr/>
          </p:nvSpPr>
          <p:spPr>
            <a:xfrm rot="0">
              <a:off x="1439652" y="0"/>
              <a:ext cx="1350844" cy="134735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688531" y="92668"/>
              <a:ext cx="853085" cy="1147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3"/>
                </a:lnSpc>
              </a:pPr>
              <a:r>
                <a:rPr lang="en-US" sz="5602">
                  <a:solidFill>
                    <a:srgbClr val="000000"/>
                  </a:solidFill>
                  <a:latin typeface="Aileron Ultra-Bold"/>
                </a:rPr>
                <a:t>U</a:t>
              </a:r>
            </a:p>
          </p:txBody>
        </p:sp>
        <p:sp>
          <p:nvSpPr>
            <p:cNvPr name="AutoShape 35" id="35"/>
            <p:cNvSpPr/>
            <p:nvPr/>
          </p:nvSpPr>
          <p:spPr>
            <a:xfrm rot="0">
              <a:off x="2879303" y="0"/>
              <a:ext cx="1350844" cy="134735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3128183" y="92668"/>
              <a:ext cx="853085" cy="1147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3"/>
                </a:lnSpc>
              </a:pPr>
              <a:r>
                <a:rPr lang="en-US" sz="5602">
                  <a:solidFill>
                    <a:srgbClr val="000000"/>
                  </a:solidFill>
                  <a:latin typeface="Aileron Ultra-Bold"/>
                </a:rPr>
                <a:t>D</a:t>
              </a:r>
            </a:p>
          </p:txBody>
        </p:sp>
        <p:sp>
          <p:nvSpPr>
            <p:cNvPr name="AutoShape 37" id="37"/>
            <p:cNvSpPr/>
            <p:nvPr/>
          </p:nvSpPr>
          <p:spPr>
            <a:xfrm rot="0">
              <a:off x="4318955" y="0"/>
              <a:ext cx="1350844" cy="1347354"/>
            </a:xfrm>
            <a:prstGeom prst="rect">
              <a:avLst/>
            </a:prstGeom>
            <a:solidFill>
              <a:srgbClr val="FFD583"/>
            </a:solid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4567834" y="92668"/>
              <a:ext cx="853085" cy="1147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3"/>
                </a:lnSpc>
              </a:pPr>
              <a:r>
                <a:rPr lang="en-US" sz="5602">
                  <a:solidFill>
                    <a:srgbClr val="000000"/>
                  </a:solidFill>
                  <a:latin typeface="Aileron Ultra-Bold"/>
                </a:rPr>
                <a:t>O</a:t>
              </a:r>
            </a:p>
          </p:txBody>
        </p:sp>
        <p:sp>
          <p:nvSpPr>
            <p:cNvPr name="AutoShape 39" id="39"/>
            <p:cNvSpPr/>
            <p:nvPr/>
          </p:nvSpPr>
          <p:spPr>
            <a:xfrm rot="0">
              <a:off x="5758607" y="0"/>
              <a:ext cx="1350844" cy="134735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6007486" y="92668"/>
              <a:ext cx="853085" cy="1147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3"/>
                </a:lnSpc>
              </a:pPr>
              <a:r>
                <a:rPr lang="en-US" sz="5602">
                  <a:solidFill>
                    <a:srgbClr val="000000"/>
                  </a:solidFill>
                  <a:latin typeface="Aileron Ultra-Bold"/>
                </a:rPr>
                <a:t>K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836346" y="4958356"/>
            <a:ext cx="1013133" cy="1010515"/>
            <a:chOff x="0" y="0"/>
            <a:chExt cx="1350844" cy="1347354"/>
          </a:xfrm>
        </p:grpSpPr>
        <p:sp>
          <p:nvSpPr>
            <p:cNvPr name="AutoShape 42" id="42"/>
            <p:cNvSpPr/>
            <p:nvPr/>
          </p:nvSpPr>
          <p:spPr>
            <a:xfrm rot="0">
              <a:off x="0" y="0"/>
              <a:ext cx="1350844" cy="134735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248879" y="92668"/>
              <a:ext cx="853085" cy="11479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3"/>
                </a:lnSpc>
              </a:pPr>
              <a:r>
                <a:rPr lang="en-US" sz="5602">
                  <a:solidFill>
                    <a:srgbClr val="000000"/>
                  </a:solidFill>
                  <a:latin typeface="Aileron Ultra-Bold"/>
                </a:rPr>
                <a:t>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8C2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511" y="674791"/>
            <a:ext cx="6174733" cy="8937418"/>
            <a:chOff x="0" y="0"/>
            <a:chExt cx="3249117" cy="47217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49117" cy="4721736"/>
            </a:xfrm>
            <a:custGeom>
              <a:avLst/>
              <a:gdLst/>
              <a:ahLst/>
              <a:cxnLst/>
              <a:rect r="r" b="b" t="t" l="l"/>
              <a:pathLst>
                <a:path h="4721736" w="3249117">
                  <a:moveTo>
                    <a:pt x="3124657" y="4721736"/>
                  </a:moveTo>
                  <a:lnTo>
                    <a:pt x="124460" y="4721736"/>
                  </a:lnTo>
                  <a:cubicBezTo>
                    <a:pt x="55880" y="4721736"/>
                    <a:pt x="0" y="4665856"/>
                    <a:pt x="0" y="45972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124657" y="0"/>
                  </a:lnTo>
                  <a:cubicBezTo>
                    <a:pt x="3193237" y="0"/>
                    <a:pt x="3249117" y="55880"/>
                    <a:pt x="3249117" y="124460"/>
                  </a:cubicBezTo>
                  <a:lnTo>
                    <a:pt x="3249117" y="4597276"/>
                  </a:lnTo>
                  <a:cubicBezTo>
                    <a:pt x="3249117" y="4665856"/>
                    <a:pt x="3193237" y="4721736"/>
                    <a:pt x="3124657" y="47217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7262253" y="674791"/>
            <a:ext cx="10354236" cy="8937418"/>
            <a:chOff x="0" y="0"/>
            <a:chExt cx="5448352" cy="47217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448352" cy="4721736"/>
            </a:xfrm>
            <a:custGeom>
              <a:avLst/>
              <a:gdLst/>
              <a:ahLst/>
              <a:cxnLst/>
              <a:rect r="r" b="b" t="t" l="l"/>
              <a:pathLst>
                <a:path h="4721736" w="5448352">
                  <a:moveTo>
                    <a:pt x="5323892" y="4721736"/>
                  </a:moveTo>
                  <a:lnTo>
                    <a:pt x="124460" y="4721736"/>
                  </a:lnTo>
                  <a:cubicBezTo>
                    <a:pt x="55880" y="4721736"/>
                    <a:pt x="0" y="4665856"/>
                    <a:pt x="0" y="45972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23892" y="0"/>
                  </a:lnTo>
                  <a:cubicBezTo>
                    <a:pt x="5392472" y="0"/>
                    <a:pt x="5448352" y="55880"/>
                    <a:pt x="5448352" y="124460"/>
                  </a:cubicBezTo>
                  <a:lnTo>
                    <a:pt x="5448352" y="4597276"/>
                  </a:lnTo>
                  <a:cubicBezTo>
                    <a:pt x="5448352" y="4665856"/>
                    <a:pt x="5392472" y="4721736"/>
                    <a:pt x="5323892" y="472173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717543" y="1028700"/>
            <a:ext cx="4053967" cy="4053950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38837" t="0" r="-38837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834791" y="5135239"/>
            <a:ext cx="5819469" cy="4158057"/>
            <a:chOff x="0" y="0"/>
            <a:chExt cx="7759292" cy="554407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7759292" cy="6646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54"/>
                </a:lnSpc>
              </a:pPr>
              <a:r>
                <a:rPr lang="en-US" sz="2967">
                  <a:solidFill>
                    <a:srgbClr val="000000"/>
                  </a:solidFill>
                  <a:latin typeface="Aileron Ultra-Bold"/>
                </a:rPr>
                <a:t>Rules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95057"/>
              <a:ext cx="7759292" cy="46490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480559" indent="-240280" lvl="1">
                <a:lnSpc>
                  <a:spcPts val="3116"/>
                </a:lnSpc>
                <a:buFont typeface="Arial"/>
                <a:buChar char="•"/>
              </a:pPr>
              <a:r>
                <a:rPr lang="en-US" sz="2225" spc="-77">
                  <a:solidFill>
                    <a:srgbClr val="000000"/>
                  </a:solidFill>
                  <a:latin typeface="Fira Code"/>
                </a:rPr>
                <a:t>Each number must appear exactly once in each row.</a:t>
              </a:r>
            </a:p>
            <a:p>
              <a:pPr marL="480559" indent="-240280" lvl="1">
                <a:lnSpc>
                  <a:spcPts val="3116"/>
                </a:lnSpc>
                <a:buFont typeface="Arial"/>
                <a:buChar char="•"/>
              </a:pPr>
              <a:r>
                <a:rPr lang="en-US" sz="2225" spc="-77">
                  <a:solidFill>
                    <a:srgbClr val="000000"/>
                  </a:solidFill>
                  <a:latin typeface="Fira Code"/>
                </a:rPr>
                <a:t>Each number must appear exactly once in each column.</a:t>
              </a:r>
            </a:p>
            <a:p>
              <a:pPr marL="480559" indent="-240280" lvl="1">
                <a:lnSpc>
                  <a:spcPts val="3116"/>
                </a:lnSpc>
                <a:buFont typeface="Arial"/>
                <a:buChar char="•"/>
              </a:pPr>
              <a:r>
                <a:rPr lang="en-US" sz="2225" spc="-77">
                  <a:solidFill>
                    <a:srgbClr val="000000"/>
                  </a:solidFill>
                  <a:latin typeface="Fira Code"/>
                </a:rPr>
                <a:t>Each number must appear exactly once in each box.</a:t>
              </a:r>
            </a:p>
            <a:p>
              <a:pPr marL="480559" indent="-240280" lvl="1">
                <a:lnSpc>
                  <a:spcPts val="3116"/>
                </a:lnSpc>
                <a:buFont typeface="Arial"/>
                <a:buChar char="•"/>
              </a:pPr>
              <a:r>
                <a:rPr lang="en-US" sz="2225" spc="-77">
                  <a:solidFill>
                    <a:srgbClr val="000000"/>
                  </a:solidFill>
                  <a:latin typeface="Fira Code"/>
                </a:rPr>
                <a:t>The above rules imply no duplicate numbers in any row, column and box.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38092" y="1594793"/>
            <a:ext cx="9802558" cy="7080892"/>
            <a:chOff x="0" y="0"/>
            <a:chExt cx="13070078" cy="944118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76200"/>
              <a:ext cx="13070078" cy="8154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167"/>
                </a:lnSpc>
              </a:pPr>
              <a:r>
                <a:rPr lang="en-US" sz="3690">
                  <a:solidFill>
                    <a:srgbClr val="000000"/>
                  </a:solidFill>
                  <a:latin typeface="Aileron Ultra-Bold"/>
                </a:rPr>
                <a:t>Why Parallel? Combinatorial explosion 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098935"/>
              <a:ext cx="13070078" cy="83422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875"/>
                </a:lnSpc>
              </a:pPr>
            </a:p>
            <a:p>
              <a:pPr>
                <a:lnSpc>
                  <a:spcPts val="3875"/>
                </a:lnSpc>
              </a:pPr>
              <a:r>
                <a:rPr lang="en-US" sz="2768" spc="-96">
                  <a:solidFill>
                    <a:srgbClr val="000000"/>
                  </a:solidFill>
                  <a:latin typeface="Fira Code"/>
                </a:rPr>
                <a:t>- Modern computers provide computational power that enables several algorithms to solve 9x9 Sudoku puzzles in fractions of a second.</a:t>
              </a:r>
            </a:p>
            <a:p>
              <a:pPr>
                <a:lnSpc>
                  <a:spcPts val="3875"/>
                </a:lnSpc>
              </a:pPr>
              <a:r>
                <a:rPr lang="en-US" sz="2768" spc="-96">
                  <a:solidFill>
                    <a:srgbClr val="000000"/>
                  </a:solidFill>
                  <a:latin typeface="Fira Code"/>
                </a:rPr>
                <a:t>- As the size of the Sudoku puzzle (n) increases, such as 16x16 or 25x25, combinatorial explosion occurs, leading to exponential growth in overall solving time.</a:t>
              </a:r>
            </a:p>
            <a:p>
              <a:pPr>
                <a:lnSpc>
                  <a:spcPts val="3875"/>
                </a:lnSpc>
              </a:pPr>
              <a:r>
                <a:rPr lang="en-US" sz="2768" spc="-96">
                  <a:solidFill>
                    <a:srgbClr val="000000"/>
                  </a:solidFill>
                  <a:latin typeface="Fira Code"/>
                </a:rPr>
                <a:t>- Combinatorial explosion limits the properties of Sudokus that can be constructed, analyzed, and solved.</a:t>
              </a:r>
            </a:p>
            <a:p>
              <a:pPr marL="0" indent="0" lvl="0">
                <a:lnSpc>
                  <a:spcPts val="3875"/>
                </a:lnSpc>
              </a:pPr>
              <a:r>
                <a:rPr lang="en-US" sz="2768" spc="-96">
                  <a:solidFill>
                    <a:srgbClr val="000000"/>
                  </a:solidFill>
                  <a:latin typeface="Fira Code"/>
                </a:rPr>
                <a:t>- It eliminates the possibility of solving Sudoku in a reasonable amount of time.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511" y="674791"/>
            <a:ext cx="16944978" cy="8937418"/>
            <a:chOff x="0" y="0"/>
            <a:chExt cx="22593305" cy="11916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93305" cy="11916557"/>
              <a:chOff x="0" y="0"/>
              <a:chExt cx="8916371" cy="472173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916371" cy="4721736"/>
              </a:xfrm>
              <a:custGeom>
                <a:avLst/>
                <a:gdLst/>
                <a:ahLst/>
                <a:cxnLst/>
                <a:rect r="r" b="b" t="t" l="l"/>
                <a:pathLst>
                  <a:path h="4721736" w="8916371">
                    <a:moveTo>
                      <a:pt x="8791911" y="4721736"/>
                    </a:moveTo>
                    <a:lnTo>
                      <a:pt x="124460" y="4721736"/>
                    </a:lnTo>
                    <a:cubicBezTo>
                      <a:pt x="55880" y="4721736"/>
                      <a:pt x="0" y="4665856"/>
                      <a:pt x="0" y="4597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791911" y="0"/>
                    </a:lnTo>
                    <a:cubicBezTo>
                      <a:pt x="8860491" y="0"/>
                      <a:pt x="8916371" y="55880"/>
                      <a:pt x="8916371" y="124460"/>
                    </a:cubicBezTo>
                    <a:lnTo>
                      <a:pt x="8916371" y="4597276"/>
                    </a:lnTo>
                    <a:cubicBezTo>
                      <a:pt x="8916371" y="4665856"/>
                      <a:pt x="8860491" y="4721736"/>
                      <a:pt x="8791911" y="472173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279428" y="198854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6" y="0"/>
                  </a:lnTo>
                  <a:lnTo>
                    <a:pt x="356296" y="356296"/>
                  </a:lnTo>
                  <a:lnTo>
                    <a:pt x="0" y="356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4781" y="198854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7" y="0"/>
                  </a:lnTo>
                  <a:lnTo>
                    <a:pt x="356297" y="356296"/>
                  </a:lnTo>
                  <a:lnTo>
                    <a:pt x="0" y="356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67104" y="198854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7" y="0"/>
                  </a:lnTo>
                  <a:lnTo>
                    <a:pt x="356297" y="356296"/>
                  </a:lnTo>
                  <a:lnTo>
                    <a:pt x="0" y="356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398262"/>
            <a:ext cx="16230600" cy="7860038"/>
            <a:chOff x="0" y="0"/>
            <a:chExt cx="21640800" cy="1048005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85725"/>
              <a:ext cx="21640800" cy="8642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5441"/>
                </a:lnSpc>
              </a:pPr>
              <a:r>
                <a:rPr lang="en-US" sz="3887">
                  <a:solidFill>
                    <a:srgbClr val="000000"/>
                  </a:solidFill>
                  <a:latin typeface="Aileron Ultra-Bold"/>
                </a:rPr>
                <a:t>Parallel Approach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179417"/>
              <a:ext cx="21640800" cy="9300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87">
                  <a:solidFill>
                    <a:srgbClr val="000000"/>
                  </a:solidFill>
                  <a:latin typeface="Fira Code"/>
                </a:rPr>
                <a:t>Initialization: Read</a:t>
              </a:r>
              <a:r>
                <a:rPr lang="en-US" sz="2499" spc="-87">
                  <a:solidFill>
                    <a:srgbClr val="000000"/>
                  </a:solidFill>
                  <a:latin typeface="Fira Code"/>
                </a:rPr>
                <a:t> the Sudoku puzzle from an input file. Store the puzzle in a 2D vector called board.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87">
                  <a:solidFill>
                    <a:srgbClr val="000000"/>
                  </a:solidFill>
                  <a:latin typeface="Fira Code"/>
                </a:rPr>
                <a:t>Solving the Puzzle: Start the solving process by calling the solve() function which launches multiple threads to solve the puzzle concurrently. Each thread starts from a different empty cell and tries to fill it with a valid number.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87">
                  <a:solidFill>
                    <a:srgbClr val="000000"/>
                  </a:solidFill>
                  <a:latin typeface="Fira Code"/>
                </a:rPr>
                <a:t>Validity</a:t>
              </a:r>
              <a:r>
                <a:rPr lang="en-US" sz="2499" spc="-87">
                  <a:solidFill>
                    <a:srgbClr val="000000"/>
                  </a:solidFill>
                  <a:latin typeface="Fira Code"/>
                </a:rPr>
                <a:t> Checking: The isValid() function checks if a number is valid at a given position. It checks the row, column, and 3x3 box to ensure no conflicts with the placement of the number.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87">
                  <a:solidFill>
                    <a:srgbClr val="000000"/>
                  </a:solidFill>
                  <a:latin typeface="Fira Code"/>
                </a:rPr>
                <a:t>Synchronization: The board data structure is accessed and modified by multiple threads concurrently. To avoid data races, a mutex named board_mutex is used to synchronize access to the board. The set_board_data() function acquires a lock using lock_guard before modifying the board.</a:t>
              </a:r>
            </a:p>
            <a:p>
              <a:pPr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 spc="-87">
                  <a:solidFill>
                    <a:srgbClr val="000000"/>
                  </a:solidFill>
                  <a:latin typeface="Fira Code"/>
                </a:rPr>
                <a:t>Output: If a solution is found, the solved Sudoku puzzle is printed to the console.The solution is also written to an output file named "solution.txt". If no solution is found, a message indicating "NO SOLUTION FOUND!" is printed.</a:t>
              </a:r>
            </a:p>
            <a:p>
              <a:pPr marL="0" indent="0" lvl="0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8819" y="2461260"/>
            <a:ext cx="8777337" cy="5364479"/>
            <a:chOff x="0" y="0"/>
            <a:chExt cx="2311727" cy="14128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11727" cy="1412867"/>
            </a:xfrm>
            <a:custGeom>
              <a:avLst/>
              <a:gdLst/>
              <a:ahLst/>
              <a:cxnLst/>
              <a:rect r="r" b="b" t="t" l="l"/>
              <a:pathLst>
                <a:path h="1412867" w="2311727">
                  <a:moveTo>
                    <a:pt x="44984" y="0"/>
                  </a:moveTo>
                  <a:lnTo>
                    <a:pt x="2266743" y="0"/>
                  </a:lnTo>
                  <a:cubicBezTo>
                    <a:pt x="2278673" y="0"/>
                    <a:pt x="2290115" y="4739"/>
                    <a:pt x="2298551" y="13175"/>
                  </a:cubicBezTo>
                  <a:cubicBezTo>
                    <a:pt x="2306987" y="21612"/>
                    <a:pt x="2311727" y="33053"/>
                    <a:pt x="2311727" y="44984"/>
                  </a:cubicBezTo>
                  <a:lnTo>
                    <a:pt x="2311727" y="1367883"/>
                  </a:lnTo>
                  <a:cubicBezTo>
                    <a:pt x="2311727" y="1392727"/>
                    <a:pt x="2291587" y="1412867"/>
                    <a:pt x="2266743" y="1412867"/>
                  </a:cubicBezTo>
                  <a:lnTo>
                    <a:pt x="44984" y="1412867"/>
                  </a:lnTo>
                  <a:cubicBezTo>
                    <a:pt x="33053" y="1412867"/>
                    <a:pt x="21612" y="1408128"/>
                    <a:pt x="13175" y="1399692"/>
                  </a:cubicBezTo>
                  <a:cubicBezTo>
                    <a:pt x="4739" y="1391255"/>
                    <a:pt x="0" y="1379814"/>
                    <a:pt x="0" y="1367883"/>
                  </a:cubicBezTo>
                  <a:lnTo>
                    <a:pt x="0" y="44984"/>
                  </a:lnTo>
                  <a:cubicBezTo>
                    <a:pt x="0" y="33053"/>
                    <a:pt x="4739" y="21612"/>
                    <a:pt x="13175" y="13175"/>
                  </a:cubicBezTo>
                  <a:cubicBezTo>
                    <a:pt x="21612" y="4739"/>
                    <a:pt x="33053" y="0"/>
                    <a:pt x="449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311727" cy="1460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52269" y="952971"/>
            <a:ext cx="502989" cy="210043"/>
            <a:chOff x="0" y="0"/>
            <a:chExt cx="670652" cy="2800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90595" y="0"/>
              <a:ext cx="280057" cy="280057"/>
            </a:xfrm>
            <a:custGeom>
              <a:avLst/>
              <a:gdLst/>
              <a:ahLst/>
              <a:cxnLst/>
              <a:rect r="r" b="b" t="t" l="l"/>
              <a:pathLst>
                <a:path h="280057" w="280057">
                  <a:moveTo>
                    <a:pt x="0" y="0"/>
                  </a:moveTo>
                  <a:lnTo>
                    <a:pt x="280057" y="0"/>
                  </a:lnTo>
                  <a:lnTo>
                    <a:pt x="280057" y="280057"/>
                  </a:lnTo>
                  <a:lnTo>
                    <a:pt x="0" y="280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0057" cy="280057"/>
            </a:xfrm>
            <a:custGeom>
              <a:avLst/>
              <a:gdLst/>
              <a:ahLst/>
              <a:cxnLst/>
              <a:rect r="r" b="b" t="t" l="l"/>
              <a:pathLst>
                <a:path h="280057" w="280057">
                  <a:moveTo>
                    <a:pt x="0" y="0"/>
                  </a:moveTo>
                  <a:lnTo>
                    <a:pt x="280057" y="0"/>
                  </a:lnTo>
                  <a:lnTo>
                    <a:pt x="280057" y="280057"/>
                  </a:lnTo>
                  <a:lnTo>
                    <a:pt x="0" y="280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6039" y="2105291"/>
            <a:ext cx="9364898" cy="6231175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 rot="0">
            <a:off x="9282935" y="2461260"/>
            <a:ext cx="8816246" cy="5364479"/>
            <a:chOff x="0" y="0"/>
            <a:chExt cx="2321974" cy="14128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21974" cy="1412867"/>
            </a:xfrm>
            <a:custGeom>
              <a:avLst/>
              <a:gdLst/>
              <a:ahLst/>
              <a:cxnLst/>
              <a:rect r="r" b="b" t="t" l="l"/>
              <a:pathLst>
                <a:path h="1412867" w="2321974">
                  <a:moveTo>
                    <a:pt x="44785" y="0"/>
                  </a:moveTo>
                  <a:lnTo>
                    <a:pt x="2277189" y="0"/>
                  </a:lnTo>
                  <a:cubicBezTo>
                    <a:pt x="2289067" y="0"/>
                    <a:pt x="2300458" y="4718"/>
                    <a:pt x="2308857" y="13117"/>
                  </a:cubicBezTo>
                  <a:cubicBezTo>
                    <a:pt x="2317256" y="21516"/>
                    <a:pt x="2321974" y="32907"/>
                    <a:pt x="2321974" y="44785"/>
                  </a:cubicBezTo>
                  <a:lnTo>
                    <a:pt x="2321974" y="1368082"/>
                  </a:lnTo>
                  <a:cubicBezTo>
                    <a:pt x="2321974" y="1379959"/>
                    <a:pt x="2317256" y="1391351"/>
                    <a:pt x="2308857" y="1399750"/>
                  </a:cubicBezTo>
                  <a:cubicBezTo>
                    <a:pt x="2300458" y="1408149"/>
                    <a:pt x="2289067" y="1412867"/>
                    <a:pt x="2277189" y="1412867"/>
                  </a:cubicBezTo>
                  <a:lnTo>
                    <a:pt x="44785" y="1412867"/>
                  </a:lnTo>
                  <a:cubicBezTo>
                    <a:pt x="32907" y="1412867"/>
                    <a:pt x="21516" y="1408149"/>
                    <a:pt x="13117" y="1399750"/>
                  </a:cubicBezTo>
                  <a:cubicBezTo>
                    <a:pt x="4718" y="1391351"/>
                    <a:pt x="0" y="1379959"/>
                    <a:pt x="0" y="1368082"/>
                  </a:cubicBezTo>
                  <a:lnTo>
                    <a:pt x="0" y="44785"/>
                  </a:lnTo>
                  <a:cubicBezTo>
                    <a:pt x="0" y="32907"/>
                    <a:pt x="4718" y="21516"/>
                    <a:pt x="13117" y="13117"/>
                  </a:cubicBezTo>
                  <a:cubicBezTo>
                    <a:pt x="21516" y="4718"/>
                    <a:pt x="32907" y="0"/>
                    <a:pt x="4478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321974" cy="1460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174090" y="2126650"/>
            <a:ext cx="9108590" cy="6188457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728844" y="447675"/>
            <a:ext cx="14830312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ileron Ultra-Bold"/>
              </a:rPr>
              <a:t>Execution Time - Size and Level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5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1511" y="674791"/>
            <a:ext cx="16944978" cy="8937418"/>
            <a:chOff x="0" y="0"/>
            <a:chExt cx="22593305" cy="11916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593305" cy="11916557"/>
              <a:chOff x="0" y="0"/>
              <a:chExt cx="8916371" cy="472173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916371" cy="4721736"/>
              </a:xfrm>
              <a:custGeom>
                <a:avLst/>
                <a:gdLst/>
                <a:ahLst/>
                <a:cxnLst/>
                <a:rect r="r" b="b" t="t" l="l"/>
                <a:pathLst>
                  <a:path h="4721736" w="8916371">
                    <a:moveTo>
                      <a:pt x="8791911" y="4721736"/>
                    </a:moveTo>
                    <a:lnTo>
                      <a:pt x="124460" y="4721736"/>
                    </a:lnTo>
                    <a:cubicBezTo>
                      <a:pt x="55880" y="4721736"/>
                      <a:pt x="0" y="4665856"/>
                      <a:pt x="0" y="4597276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8791911" y="0"/>
                    </a:lnTo>
                    <a:cubicBezTo>
                      <a:pt x="8860491" y="0"/>
                      <a:pt x="8916371" y="55880"/>
                      <a:pt x="8916371" y="124460"/>
                    </a:cubicBezTo>
                    <a:lnTo>
                      <a:pt x="8916371" y="4597276"/>
                    </a:lnTo>
                    <a:cubicBezTo>
                      <a:pt x="8916371" y="4665856"/>
                      <a:pt x="8860491" y="4721736"/>
                      <a:pt x="8791911" y="4721736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5" id="5"/>
            <p:cNvSpPr/>
            <p:nvPr/>
          </p:nvSpPr>
          <p:spPr>
            <a:xfrm flipH="false" flipV="false" rot="0">
              <a:off x="279428" y="198854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6" y="0"/>
                  </a:lnTo>
                  <a:lnTo>
                    <a:pt x="356296" y="356296"/>
                  </a:lnTo>
                  <a:lnTo>
                    <a:pt x="0" y="356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254781" y="198854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7" y="0"/>
                  </a:lnTo>
                  <a:lnTo>
                    <a:pt x="356297" y="356296"/>
                  </a:lnTo>
                  <a:lnTo>
                    <a:pt x="0" y="356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67104" y="198854"/>
              <a:ext cx="356296" cy="356296"/>
            </a:xfrm>
            <a:custGeom>
              <a:avLst/>
              <a:gdLst/>
              <a:ahLst/>
              <a:cxnLst/>
              <a:rect r="r" b="b" t="t" l="l"/>
              <a:pathLst>
                <a:path h="356296" w="356296">
                  <a:moveTo>
                    <a:pt x="0" y="0"/>
                  </a:moveTo>
                  <a:lnTo>
                    <a:pt x="356297" y="0"/>
                  </a:lnTo>
                  <a:lnTo>
                    <a:pt x="356297" y="356296"/>
                  </a:lnTo>
                  <a:lnTo>
                    <a:pt x="0" y="356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06925" y="2988138"/>
            <a:ext cx="8874149" cy="1669975"/>
            <a:chOff x="0" y="0"/>
            <a:chExt cx="11832199" cy="2226634"/>
          </a:xfrm>
        </p:grpSpPr>
        <p:sp>
          <p:nvSpPr>
            <p:cNvPr name="AutoShape 9" id="9"/>
            <p:cNvSpPr/>
            <p:nvPr/>
          </p:nvSpPr>
          <p:spPr>
            <a:xfrm rot="0">
              <a:off x="0" y="0"/>
              <a:ext cx="2232402" cy="2226634"/>
            </a:xfrm>
            <a:prstGeom prst="rect">
              <a:avLst/>
            </a:prstGeom>
            <a:solidFill>
              <a:srgbClr val="B8C26C"/>
            </a:solid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448902" y="259010"/>
              <a:ext cx="1334597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Aileron Ultra-Bold"/>
                </a:rPr>
                <a:t>T</a:t>
              </a:r>
            </a:p>
          </p:txBody>
        </p:sp>
        <p:sp>
          <p:nvSpPr>
            <p:cNvPr name="AutoShape 11" id="11"/>
            <p:cNvSpPr/>
            <p:nvPr/>
          </p:nvSpPr>
          <p:spPr>
            <a:xfrm rot="0">
              <a:off x="2399949" y="0"/>
              <a:ext cx="2232402" cy="222663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848852" y="259010"/>
              <a:ext cx="1334597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Aileron Ultra-Bold"/>
                </a:rPr>
                <a:t>H</a:t>
              </a:r>
            </a:p>
          </p:txBody>
        </p:sp>
        <p:sp>
          <p:nvSpPr>
            <p:cNvPr name="AutoShape 13" id="13"/>
            <p:cNvSpPr/>
            <p:nvPr/>
          </p:nvSpPr>
          <p:spPr>
            <a:xfrm rot="0">
              <a:off x="4799898" y="0"/>
              <a:ext cx="2232402" cy="222663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5248801" y="259010"/>
              <a:ext cx="1334597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Aileron Ultra-Bold"/>
                </a:rPr>
                <a:t>A</a:t>
              </a:r>
            </a:p>
          </p:txBody>
        </p:sp>
        <p:sp>
          <p:nvSpPr>
            <p:cNvPr name="AutoShape 15" id="15"/>
            <p:cNvSpPr/>
            <p:nvPr/>
          </p:nvSpPr>
          <p:spPr>
            <a:xfrm rot="0">
              <a:off x="7199848" y="0"/>
              <a:ext cx="2232402" cy="222663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7648750" y="239525"/>
              <a:ext cx="1334597" cy="1733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200"/>
                </a:lnSpc>
              </a:pPr>
              <a:r>
                <a:rPr lang="en-US" sz="8500">
                  <a:solidFill>
                    <a:srgbClr val="000000"/>
                  </a:solidFill>
                  <a:latin typeface="Aileron Ultra-Bold"/>
                </a:rPr>
                <a:t>N</a:t>
              </a:r>
            </a:p>
          </p:txBody>
        </p:sp>
        <p:sp>
          <p:nvSpPr>
            <p:cNvPr name="AutoShape 17" id="17"/>
            <p:cNvSpPr/>
            <p:nvPr/>
          </p:nvSpPr>
          <p:spPr>
            <a:xfrm rot="0">
              <a:off x="9599797" y="0"/>
              <a:ext cx="2232402" cy="222663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0048699" y="259010"/>
              <a:ext cx="1334597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Aileron Ultra-Bold"/>
                </a:rPr>
                <a:t>K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506887" y="5014365"/>
            <a:ext cx="5274225" cy="1669975"/>
            <a:chOff x="0" y="0"/>
            <a:chExt cx="7032300" cy="2226634"/>
          </a:xfrm>
        </p:grpSpPr>
        <p:sp>
          <p:nvSpPr>
            <p:cNvPr name="AutoShape 20" id="20"/>
            <p:cNvSpPr/>
            <p:nvPr/>
          </p:nvSpPr>
          <p:spPr>
            <a:xfrm rot="0">
              <a:off x="0" y="0"/>
              <a:ext cx="2232402" cy="222663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448902" y="259010"/>
              <a:ext cx="1334597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Aileron Ultra-Bold"/>
                </a:rPr>
                <a:t>Y</a:t>
              </a:r>
            </a:p>
          </p:txBody>
        </p:sp>
        <p:sp>
          <p:nvSpPr>
            <p:cNvPr name="AutoShape 22" id="22"/>
            <p:cNvSpPr/>
            <p:nvPr/>
          </p:nvSpPr>
          <p:spPr>
            <a:xfrm rot="0">
              <a:off x="2399949" y="0"/>
              <a:ext cx="2232402" cy="2226634"/>
            </a:xfrm>
            <a:prstGeom prst="rect">
              <a:avLst/>
            </a:prstGeom>
            <a:solidFill>
              <a:srgbClr val="CFCFCF"/>
            </a:solid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2848852" y="259010"/>
              <a:ext cx="1334597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Aileron Ultra-Bold"/>
                </a:rPr>
                <a:t>O</a:t>
              </a:r>
            </a:p>
          </p:txBody>
        </p:sp>
        <p:sp>
          <p:nvSpPr>
            <p:cNvPr name="AutoShape 24" id="24"/>
            <p:cNvSpPr/>
            <p:nvPr/>
          </p:nvSpPr>
          <p:spPr>
            <a:xfrm rot="0">
              <a:off x="4799898" y="0"/>
              <a:ext cx="2232402" cy="2226634"/>
            </a:xfrm>
            <a:prstGeom prst="rect">
              <a:avLst/>
            </a:prstGeom>
            <a:solidFill>
              <a:srgbClr val="FFD583"/>
            </a:solid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5248801" y="259010"/>
              <a:ext cx="1334597" cy="1714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>
                  <a:solidFill>
                    <a:srgbClr val="000000"/>
                  </a:solidFill>
                  <a:latin typeface="Aileron Ultra-Bold"/>
                </a:rPr>
                <a:t>U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4870678" y="8246614"/>
            <a:ext cx="8546644" cy="56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9"/>
              </a:lnSpc>
            </a:pPr>
            <a:r>
              <a:rPr lang="en-US" sz="3349" spc="-117">
                <a:solidFill>
                  <a:srgbClr val="000000"/>
                </a:solidFill>
                <a:latin typeface="Fira Code"/>
              </a:rP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DAGDWybPsKY</dc:identifier>
  <dcterms:modified xsi:type="dcterms:W3CDTF">2011-08-01T06:04:30Z</dcterms:modified>
  <cp:revision>1</cp:revision>
  <dc:title>Green Yellow Digitalism Basic Simple Presentation</dc:title>
</cp:coreProperties>
</file>