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894" y="102"/>
      </p:cViewPr>
      <p:guideLst>
        <p:guide orient="horz" pos="612"/>
        <p:guide pos="144"/>
        <p:guide orient="horz" pos="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1"/>
        <p:cNvGrpSpPr/>
        <p:nvPr/>
      </p:nvGrpSpPr>
      <p:grpSpPr>
        <a:xfrm>
          <a:off x="0" y="0"/>
          <a:ext cx="0" cy="0"/>
          <a:chOff x="0" y="0"/>
          <a:chExt cx="0" cy="0"/>
        </a:xfrm>
      </p:grpSpPr>
      <p:sp>
        <p:nvSpPr>
          <p:cNvPr id="1032" name="Google Shape;1032;n"/>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3" name="Google Shape;1033;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8" name="Google Shape;108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1089" name="Google Shape;1089;p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8"/>
        <p:cNvGrpSpPr/>
        <p:nvPr/>
      </p:nvGrpSpPr>
      <p:grpSpPr>
        <a:xfrm>
          <a:off x="0" y="0"/>
          <a:ext cx="0" cy="0"/>
          <a:chOff x="0" y="0"/>
          <a:chExt cx="0" cy="0"/>
        </a:xfrm>
      </p:grpSpPr>
      <p:sp>
        <p:nvSpPr>
          <p:cNvPr id="1179" name="Google Shape;117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0" name="Google Shape;1180;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4"/>
        <p:cNvGrpSpPr/>
        <p:nvPr/>
      </p:nvGrpSpPr>
      <p:grpSpPr>
        <a:xfrm>
          <a:off x="0" y="0"/>
          <a:ext cx="0" cy="0"/>
          <a:chOff x="0" y="0"/>
          <a:chExt cx="0" cy="0"/>
        </a:xfrm>
      </p:grpSpPr>
      <p:sp>
        <p:nvSpPr>
          <p:cNvPr id="1185" name="Google Shape;118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6" name="Google Shape;1186;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0"/>
        <p:cNvGrpSpPr/>
        <p:nvPr/>
      </p:nvGrpSpPr>
      <p:grpSpPr>
        <a:xfrm>
          <a:off x="0" y="0"/>
          <a:ext cx="0" cy="0"/>
          <a:chOff x="0" y="0"/>
          <a:chExt cx="0" cy="0"/>
        </a:xfrm>
      </p:grpSpPr>
      <p:sp>
        <p:nvSpPr>
          <p:cNvPr id="1191" name="Google Shape;119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2" name="Google Shape;1192;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6"/>
        <p:cNvGrpSpPr/>
        <p:nvPr/>
      </p:nvGrpSpPr>
      <p:grpSpPr>
        <a:xfrm>
          <a:off x="0" y="0"/>
          <a:ext cx="0" cy="0"/>
          <a:chOff x="0" y="0"/>
          <a:chExt cx="0" cy="0"/>
        </a:xfrm>
      </p:grpSpPr>
      <p:sp>
        <p:nvSpPr>
          <p:cNvPr id="1197" name="Google Shape;119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8" name="Google Shape;1198;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2"/>
        <p:cNvGrpSpPr/>
        <p:nvPr/>
      </p:nvGrpSpPr>
      <p:grpSpPr>
        <a:xfrm>
          <a:off x="0" y="0"/>
          <a:ext cx="0" cy="0"/>
          <a:chOff x="0" y="0"/>
          <a:chExt cx="0" cy="0"/>
        </a:xfrm>
      </p:grpSpPr>
      <p:sp>
        <p:nvSpPr>
          <p:cNvPr id="1203" name="Google Shape;120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4" name="Google Shape;1204;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210" name="Google Shape;121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6"/>
        <p:cNvGrpSpPr/>
        <p:nvPr/>
      </p:nvGrpSpPr>
      <p:grpSpPr>
        <a:xfrm>
          <a:off x="0" y="0"/>
          <a:ext cx="0" cy="0"/>
          <a:chOff x="0" y="0"/>
          <a:chExt cx="0" cy="0"/>
        </a:xfrm>
      </p:grpSpPr>
      <p:sp>
        <p:nvSpPr>
          <p:cNvPr id="1217" name="Google Shape;121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8" name="Google Shape;121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solidFill>
                  <a:srgbClr val="223366"/>
                </a:solidFill>
              </a:rPr>
              <a:t>Thank You !!</a:t>
            </a:r>
            <a:endParaRPr sz="1100" b="1">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1109" name="Google Shape;110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7"/>
        <p:cNvGrpSpPr/>
        <p:nvPr/>
      </p:nvGrpSpPr>
      <p:grpSpPr>
        <a:xfrm>
          <a:off x="0" y="0"/>
          <a:ext cx="0" cy="0"/>
          <a:chOff x="0" y="0"/>
          <a:chExt cx="0" cy="0"/>
        </a:xfrm>
      </p:grpSpPr>
      <p:sp>
        <p:nvSpPr>
          <p:cNvPr id="1118" name="Google Shape;111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19" name="Google Shape;111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5"/>
        <p:cNvGrpSpPr/>
        <p:nvPr/>
      </p:nvGrpSpPr>
      <p:grpSpPr>
        <a:xfrm>
          <a:off x="0" y="0"/>
          <a:ext cx="0" cy="0"/>
          <a:chOff x="0" y="0"/>
          <a:chExt cx="0" cy="0"/>
        </a:xfrm>
      </p:grpSpPr>
      <p:sp>
        <p:nvSpPr>
          <p:cNvPr id="1126" name="Google Shape;112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27" name="Google Shape;112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3"/>
        <p:cNvGrpSpPr/>
        <p:nvPr/>
      </p:nvGrpSpPr>
      <p:grpSpPr>
        <a:xfrm>
          <a:off x="0" y="0"/>
          <a:ext cx="0" cy="0"/>
          <a:chOff x="0" y="0"/>
          <a:chExt cx="0" cy="0"/>
        </a:xfrm>
      </p:grpSpPr>
      <p:sp>
        <p:nvSpPr>
          <p:cNvPr id="1134" name="Google Shape;113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35" name="Google Shape;113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43" name="Google Shape;114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0"/>
        <p:cNvGrpSpPr/>
        <p:nvPr/>
      </p:nvGrpSpPr>
      <p:grpSpPr>
        <a:xfrm>
          <a:off x="0" y="0"/>
          <a:ext cx="0" cy="0"/>
          <a:chOff x="0" y="0"/>
          <a:chExt cx="0" cy="0"/>
        </a:xfrm>
      </p:grpSpPr>
      <p:sp>
        <p:nvSpPr>
          <p:cNvPr id="1151" name="Google Shape;115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2" name="Google Shape;1152;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8"/>
        <p:cNvGrpSpPr/>
        <p:nvPr/>
      </p:nvGrpSpPr>
      <p:grpSpPr>
        <a:xfrm>
          <a:off x="0" y="0"/>
          <a:ext cx="0" cy="0"/>
          <a:chOff x="0" y="0"/>
          <a:chExt cx="0" cy="0"/>
        </a:xfrm>
      </p:grpSpPr>
      <p:sp>
        <p:nvSpPr>
          <p:cNvPr id="1159" name="Google Shape;115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60" name="Google Shape;116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0"/>
        <p:cNvGrpSpPr/>
        <p:nvPr/>
      </p:nvGrpSpPr>
      <p:grpSpPr>
        <a:xfrm>
          <a:off x="0" y="0"/>
          <a:ext cx="0" cy="0"/>
          <a:chOff x="0" y="0"/>
          <a:chExt cx="0" cy="0"/>
        </a:xfrm>
      </p:grpSpPr>
      <p:sp>
        <p:nvSpPr>
          <p:cNvPr id="1171" name="Google Shape;117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72" name="Google Shape;117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42"/>
        <p:cNvGrpSpPr/>
        <p:nvPr/>
      </p:nvGrpSpPr>
      <p:grpSpPr>
        <a:xfrm>
          <a:off x="0" y="0"/>
          <a:ext cx="0" cy="0"/>
          <a:chOff x="0" y="0"/>
          <a:chExt cx="0" cy="0"/>
        </a:xfrm>
      </p:grpSpPr>
      <p:sp>
        <p:nvSpPr>
          <p:cNvPr id="1043" name="Google Shape;1043;p2"/>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4" name="Google Shape;1044;p2"/>
          <p:cNvSpPr txBox="1">
            <a:spLocks noGrp="1"/>
          </p:cNvSpPr>
          <p:nvPr>
            <p:ph type="subTitle" idx="1"/>
          </p:nvPr>
        </p:nvSpPr>
        <p:spPr>
          <a:xfrm>
            <a:off x="1143000" y="2701925"/>
            <a:ext cx="6858000" cy="12414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1045" name="Google Shape;1045;p2"/>
          <p:cNvSpPr txBox="1">
            <a:spLocks noGrp="1"/>
          </p:cNvSpPr>
          <p:nvPr>
            <p:ph type="dt" idx="10"/>
          </p:nvPr>
        </p:nvSpPr>
        <p:spPr>
          <a:xfrm>
            <a:off x="628650" y="4767263"/>
            <a:ext cx="20574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6" name="Google Shape;1046;p2"/>
          <p:cNvSpPr txBox="1">
            <a:spLocks noGrp="1"/>
          </p:cNvSpPr>
          <p:nvPr>
            <p:ph type="ftr" idx="11"/>
          </p:nvPr>
        </p:nvSpPr>
        <p:spPr>
          <a:xfrm>
            <a:off x="3028950" y="4767263"/>
            <a:ext cx="30861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7" name="Google Shape;1047;p2"/>
          <p:cNvSpPr txBox="1">
            <a:spLocks noGrp="1"/>
          </p:cNvSpPr>
          <p:nvPr>
            <p:ph type="sldNum" idx="12"/>
          </p:nvPr>
        </p:nvSpPr>
        <p:spPr>
          <a:xfrm>
            <a:off x="6457950" y="4767263"/>
            <a:ext cx="2057400" cy="2745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81"/>
        <p:cNvGrpSpPr/>
        <p:nvPr/>
      </p:nvGrpSpPr>
      <p:grpSpPr>
        <a:xfrm>
          <a:off x="0" y="0"/>
          <a:ext cx="0" cy="0"/>
          <a:chOff x="0" y="0"/>
          <a:chExt cx="0" cy="0"/>
        </a:xfrm>
      </p:grpSpPr>
      <p:sp>
        <p:nvSpPr>
          <p:cNvPr id="1082" name="Google Shape;1082;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a:buNone/>
              <a:defRPr sz="1400" b="0" i="0" u="none" strike="noStrike" cap="none">
                <a:solidFill>
                  <a:srgbClr val="000000"/>
                </a:solidFill>
                <a:latin typeface="Arial"/>
                <a:ea typeface="Arial"/>
                <a:cs typeface="Arial"/>
                <a:sym typeface="Arial"/>
              </a:defRPr>
            </a:lvl1pPr>
          </a:lstStyle>
          <a:p>
            <a:endParaRPr/>
          </a:p>
        </p:txBody>
      </p:sp>
      <p:sp>
        <p:nvSpPr>
          <p:cNvPr id="1083" name="Google Shape;1083;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84"/>
        <p:cNvGrpSpPr/>
        <p:nvPr/>
      </p:nvGrpSpPr>
      <p:grpSpPr>
        <a:xfrm>
          <a:off x="0" y="0"/>
          <a:ext cx="0" cy="0"/>
          <a:chOff x="0" y="0"/>
          <a:chExt cx="0" cy="0"/>
        </a:xfrm>
      </p:grpSpPr>
      <p:sp>
        <p:nvSpPr>
          <p:cNvPr id="1085" name="Google Shape;1085;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48"/>
        <p:cNvGrpSpPr/>
        <p:nvPr/>
      </p:nvGrpSpPr>
      <p:grpSpPr>
        <a:xfrm>
          <a:off x="0" y="0"/>
          <a:ext cx="0" cy="0"/>
          <a:chOff x="0" y="0"/>
          <a:chExt cx="0" cy="0"/>
        </a:xfrm>
      </p:grpSpPr>
      <p:sp>
        <p:nvSpPr>
          <p:cNvPr id="1049" name="Google Shape;1049;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0"/>
        <p:cNvGrpSpPr/>
        <p:nvPr/>
      </p:nvGrpSpPr>
      <p:grpSpPr>
        <a:xfrm>
          <a:off x="0" y="0"/>
          <a:ext cx="0" cy="0"/>
          <a:chOff x="0" y="0"/>
          <a:chExt cx="0" cy="0"/>
        </a:xfrm>
      </p:grpSpPr>
      <p:sp>
        <p:nvSpPr>
          <p:cNvPr id="1051" name="Google Shape;1051;p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52" name="Google Shape;1052;p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53" name="Google Shape;1053;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054"/>
        <p:cNvGrpSpPr/>
        <p:nvPr/>
      </p:nvGrpSpPr>
      <p:grpSpPr>
        <a:xfrm>
          <a:off x="0" y="0"/>
          <a:ext cx="0" cy="0"/>
          <a:chOff x="0" y="0"/>
          <a:chExt cx="0" cy="0"/>
        </a:xfrm>
      </p:grpSpPr>
      <p:sp>
        <p:nvSpPr>
          <p:cNvPr id="1055" name="Google Shape;1055;p5"/>
          <p:cNvSpPr txBox="1">
            <a:spLocks noGrp="1"/>
          </p:cNvSpPr>
          <p:nvPr>
            <p:ph type="title"/>
          </p:nvPr>
        </p:nvSpPr>
        <p:spPr>
          <a:xfrm>
            <a:off x="628560" y="273780"/>
            <a:ext cx="7886400" cy="993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6" name="Google Shape;1056;p5"/>
          <p:cNvSpPr txBox="1">
            <a:spLocks noGrp="1"/>
          </p:cNvSpPr>
          <p:nvPr>
            <p:ph type="subTitle" idx="1"/>
          </p:nvPr>
        </p:nvSpPr>
        <p:spPr>
          <a:xfrm>
            <a:off x="457110" y="1203390"/>
            <a:ext cx="8229300" cy="2982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57"/>
        <p:cNvGrpSpPr/>
        <p:nvPr/>
      </p:nvGrpSpPr>
      <p:grpSpPr>
        <a:xfrm>
          <a:off x="0" y="0"/>
          <a:ext cx="0" cy="0"/>
          <a:chOff x="0" y="0"/>
          <a:chExt cx="0" cy="0"/>
        </a:xfrm>
      </p:grpSpPr>
      <p:sp>
        <p:nvSpPr>
          <p:cNvPr id="1058" name="Google Shape;1058;p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9" name="Google Shape;1059;p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0" name="Google Shape;1060;p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1" name="Google Shape;1061;p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2" name="Google Shape;1062;p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63"/>
        <p:cNvGrpSpPr/>
        <p:nvPr/>
      </p:nvGrpSpPr>
      <p:grpSpPr>
        <a:xfrm>
          <a:off x="0" y="0"/>
          <a:ext cx="0" cy="0"/>
          <a:chOff x="0" y="0"/>
          <a:chExt cx="0" cy="0"/>
        </a:xfrm>
      </p:grpSpPr>
      <p:sp>
        <p:nvSpPr>
          <p:cNvPr id="1064" name="Google Shape;1064;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65" name="Google Shape;1065;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6" name="Google Shape;1066;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7" name="Google Shape;1067;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1068"/>
        <p:cNvGrpSpPr/>
        <p:nvPr/>
      </p:nvGrpSpPr>
      <p:grpSpPr>
        <a:xfrm>
          <a:off x="0" y="0"/>
          <a:ext cx="0" cy="0"/>
          <a:chOff x="0" y="0"/>
          <a:chExt cx="0" cy="0"/>
        </a:xfrm>
      </p:grpSpPr>
      <p:sp>
        <p:nvSpPr>
          <p:cNvPr id="1069" name="Google Shape;1069;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70" name="Google Shape;1070;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71" name="Google Shape;107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72"/>
        <p:cNvGrpSpPr/>
        <p:nvPr/>
      </p:nvGrpSpPr>
      <p:grpSpPr>
        <a:xfrm>
          <a:off x="0" y="0"/>
          <a:ext cx="0" cy="0"/>
          <a:chOff x="0" y="0"/>
          <a:chExt cx="0" cy="0"/>
        </a:xfrm>
      </p:grpSpPr>
      <p:sp>
        <p:nvSpPr>
          <p:cNvPr id="1073" name="Google Shape;1073;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9pPr>
          </a:lstStyle>
          <a:p>
            <a:endParaRPr/>
          </a:p>
        </p:txBody>
      </p:sp>
      <p:sp>
        <p:nvSpPr>
          <p:cNvPr id="1074" name="Google Shape;1074;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75"/>
        <p:cNvGrpSpPr/>
        <p:nvPr/>
      </p:nvGrpSpPr>
      <p:grpSpPr>
        <a:xfrm>
          <a:off x="0" y="0"/>
          <a:ext cx="0" cy="0"/>
          <a:chOff x="0" y="0"/>
          <a:chExt cx="0" cy="0"/>
        </a:xfrm>
      </p:grpSpPr>
      <p:sp>
        <p:nvSpPr>
          <p:cNvPr id="1076" name="Google Shape;1076;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Google Shape;1077;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1078" name="Google Shape;1078;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1079" name="Google Shape;1079;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15000"/>
              </a:lnSpc>
              <a:spcBef>
                <a:spcPts val="1600"/>
              </a:spcBef>
              <a:spcAft>
                <a:spcPts val="160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080" name="Google Shape;108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4"/>
        <p:cNvGrpSpPr/>
        <p:nvPr/>
      </p:nvGrpSpPr>
      <p:grpSpPr>
        <a:xfrm>
          <a:off x="0" y="0"/>
          <a:ext cx="0" cy="0"/>
          <a:chOff x="0" y="0"/>
          <a:chExt cx="0" cy="0"/>
        </a:xfrm>
      </p:grpSpPr>
      <p:sp>
        <p:nvSpPr>
          <p:cNvPr id="1035" name="Google Shape;1035;p1"/>
          <p:cNvSpPr/>
          <p:nvPr/>
        </p:nvSpPr>
        <p:spPr>
          <a:xfrm>
            <a:off x="7283428" y="62784"/>
            <a:ext cx="1109400" cy="584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36" name="Google Shape;1036;p1" descr="A close up of a sign&#10;&#10;Description automatically generated"/>
          <p:cNvPicPr preferRelativeResize="0"/>
          <p:nvPr/>
        </p:nvPicPr>
        <p:blipFill rotWithShape="1">
          <a:blip r:embed="rId13">
            <a:alphaModFix/>
          </a:blip>
          <a:srcRect/>
          <a:stretch/>
        </p:blipFill>
        <p:spPr>
          <a:xfrm>
            <a:off x="7799751" y="88917"/>
            <a:ext cx="1233875" cy="412476"/>
          </a:xfrm>
          <a:prstGeom prst="rect">
            <a:avLst/>
          </a:prstGeom>
          <a:noFill/>
          <a:ln>
            <a:noFill/>
          </a:ln>
        </p:spPr>
      </p:pic>
      <p:sp>
        <p:nvSpPr>
          <p:cNvPr id="1037" name="Google Shape;1037;p1"/>
          <p:cNvSpPr/>
          <p:nvPr/>
        </p:nvSpPr>
        <p:spPr>
          <a:xfrm>
            <a:off x="7594600" y="82567"/>
            <a:ext cx="165000" cy="412500"/>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8" name="Google Shape;1038;p1"/>
          <p:cNvSpPr/>
          <p:nvPr/>
        </p:nvSpPr>
        <p:spPr>
          <a:xfrm>
            <a:off x="7440249" y="82567"/>
            <a:ext cx="103500" cy="4125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9" name="Google Shape;1039;p1"/>
          <p:cNvSpPr/>
          <p:nvPr/>
        </p:nvSpPr>
        <p:spPr>
          <a:xfrm>
            <a:off x="0" y="5086350"/>
            <a:ext cx="9144000" cy="699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0" name="Google Shape;1040;p1"/>
          <p:cNvSpPr/>
          <p:nvPr/>
        </p:nvSpPr>
        <p:spPr>
          <a:xfrm>
            <a:off x="0" y="88917"/>
            <a:ext cx="7283400" cy="406200"/>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1" name="Google Shape;1041;p1"/>
          <p:cNvSpPr txBox="1"/>
          <p:nvPr/>
        </p:nvSpPr>
        <p:spPr>
          <a:xfrm>
            <a:off x="92480" y="105826"/>
            <a:ext cx="39537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lt1"/>
                </a:solidFill>
                <a:latin typeface="Arial"/>
                <a:ea typeface="Arial"/>
                <a:cs typeface="Arial"/>
                <a:sym typeface="Arial"/>
              </a:rPr>
              <a:t>Next Gen Employability Program</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0"/>
        <p:cNvGrpSpPr/>
        <p:nvPr/>
      </p:nvGrpSpPr>
      <p:grpSpPr>
        <a:xfrm>
          <a:off x="0" y="0"/>
          <a:ext cx="0" cy="0"/>
          <a:chOff x="0" y="0"/>
          <a:chExt cx="0" cy="0"/>
        </a:xfrm>
      </p:grpSpPr>
      <p:sp>
        <p:nvSpPr>
          <p:cNvPr id="1091" name="Google Shape;1091;p13"/>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92" name="Google Shape;1092;p13" descr="A white circle in the sky&#10;&#10;Description automatically generated"/>
          <p:cNvPicPr preferRelativeResize="0"/>
          <p:nvPr/>
        </p:nvPicPr>
        <p:blipFill rotWithShape="1">
          <a:blip r:embed="rId3">
            <a:alphaModFix amt="5000"/>
          </a:blip>
          <a:srcRect t="5929" r="744" b="10206"/>
          <a:stretch/>
        </p:blipFill>
        <p:spPr>
          <a:xfrm>
            <a:off x="13063" y="-1"/>
            <a:ext cx="9130937" cy="5143501"/>
          </a:xfrm>
          <a:prstGeom prst="rect">
            <a:avLst/>
          </a:prstGeom>
          <a:noFill/>
          <a:ln>
            <a:noFill/>
          </a:ln>
        </p:spPr>
      </p:pic>
      <p:sp>
        <p:nvSpPr>
          <p:cNvPr id="1093" name="Google Shape;1093;p13"/>
          <p:cNvSpPr/>
          <p:nvPr/>
        </p:nvSpPr>
        <p:spPr>
          <a:xfrm>
            <a:off x="1865074" y="730897"/>
            <a:ext cx="6301200" cy="3966600"/>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4" name="Google Shape;1094;p13"/>
          <p:cNvSpPr/>
          <p:nvPr/>
        </p:nvSpPr>
        <p:spPr>
          <a:xfrm>
            <a:off x="988684" y="1023080"/>
            <a:ext cx="6985200" cy="3451500"/>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5" name="Google Shape;1095;p13"/>
          <p:cNvSpPr/>
          <p:nvPr/>
        </p:nvSpPr>
        <p:spPr>
          <a:xfrm>
            <a:off x="2490558" y="2787442"/>
            <a:ext cx="50700" cy="447000"/>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6" name="Google Shape;1096;p13"/>
          <p:cNvSpPr txBox="1"/>
          <p:nvPr/>
        </p:nvSpPr>
        <p:spPr>
          <a:xfrm>
            <a:off x="2029564" y="2248174"/>
            <a:ext cx="50253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161D23"/>
                </a:solidFill>
                <a:latin typeface="Arial"/>
                <a:ea typeface="Arial"/>
                <a:cs typeface="Arial"/>
                <a:sym typeface="Arial"/>
              </a:rPr>
              <a:t>NEXT GEN EMPLOYABILITY PROGRAM</a:t>
            </a:r>
            <a:endParaRPr/>
          </a:p>
        </p:txBody>
      </p:sp>
      <p:sp>
        <p:nvSpPr>
          <p:cNvPr id="1097" name="Google Shape;1097;p13"/>
          <p:cNvSpPr txBox="1"/>
          <p:nvPr/>
        </p:nvSpPr>
        <p:spPr>
          <a:xfrm>
            <a:off x="2541122" y="2795733"/>
            <a:ext cx="40197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161D23"/>
                </a:solidFill>
                <a:latin typeface="Arial"/>
                <a:ea typeface="Arial"/>
                <a:cs typeface="Arial"/>
                <a:sym typeface="Arial"/>
              </a:rPr>
              <a:t>Creating a future-ready workforce</a:t>
            </a:r>
            <a:endParaRPr/>
          </a:p>
        </p:txBody>
      </p:sp>
      <p:sp>
        <p:nvSpPr>
          <p:cNvPr id="1098" name="Google Shape;1098;p13"/>
          <p:cNvSpPr txBox="1"/>
          <p:nvPr/>
        </p:nvSpPr>
        <p:spPr>
          <a:xfrm>
            <a:off x="1003625" y="364253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Team Members</a:t>
            </a:r>
            <a:endParaRPr/>
          </a:p>
        </p:txBody>
      </p:sp>
      <p:sp>
        <p:nvSpPr>
          <p:cNvPr id="1099" name="Google Shape;1099;p13"/>
          <p:cNvSpPr txBox="1"/>
          <p:nvPr/>
        </p:nvSpPr>
        <p:spPr>
          <a:xfrm>
            <a:off x="1095101" y="3956075"/>
            <a:ext cx="2467800" cy="45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dirty="0">
                <a:solidFill>
                  <a:schemeClr val="dk1"/>
                </a:solidFill>
                <a:latin typeface="Arial"/>
                <a:ea typeface="Arial"/>
                <a:cs typeface="Arial"/>
                <a:sym typeface="Arial"/>
              </a:rPr>
              <a:t>Student Name </a:t>
            </a:r>
            <a:r>
              <a:rPr lang="en-US" sz="1100" dirty="0">
                <a:solidFill>
                  <a:schemeClr val="dk1"/>
                </a:solidFill>
              </a:rPr>
              <a:t>: ANAGHA T J</a:t>
            </a:r>
            <a:endParaRPr lang="en-IN" dirty="0"/>
          </a:p>
          <a:p>
            <a:pPr marL="0" marR="0" lvl="0" indent="0" algn="l" rtl="0">
              <a:lnSpc>
                <a:spcPct val="100000"/>
              </a:lnSpc>
              <a:spcBef>
                <a:spcPts val="200"/>
              </a:spcBef>
              <a:spcAft>
                <a:spcPts val="0"/>
              </a:spcAft>
              <a:buNone/>
            </a:pPr>
            <a:r>
              <a:rPr lang="en-IN" sz="1100" b="0" i="0" u="none" strike="noStrike" cap="none" dirty="0">
                <a:solidFill>
                  <a:schemeClr val="dk1"/>
                </a:solidFill>
                <a:latin typeface="Arial"/>
                <a:ea typeface="Arial"/>
                <a:cs typeface="Arial"/>
                <a:sym typeface="Arial"/>
              </a:rPr>
              <a:t>Student ID </a:t>
            </a:r>
            <a:r>
              <a:rPr lang="en-IN" sz="1100" b="0" i="0" u="none" strike="noStrike" cap="none">
                <a:solidFill>
                  <a:schemeClr val="dk1"/>
                </a:solidFill>
                <a:latin typeface="Arial"/>
                <a:ea typeface="Arial"/>
                <a:cs typeface="Arial"/>
                <a:sym typeface="Arial"/>
              </a:rPr>
              <a:t>:720921244006</a:t>
            </a:r>
            <a:endParaRPr lang="en-IN" dirty="0"/>
          </a:p>
        </p:txBody>
      </p:sp>
      <p:cxnSp>
        <p:nvCxnSpPr>
          <p:cNvPr id="1100" name="Google Shape;1100;p13"/>
          <p:cNvCxnSpPr/>
          <p:nvPr/>
        </p:nvCxnSpPr>
        <p:spPr>
          <a:xfrm>
            <a:off x="1100213" y="3919492"/>
            <a:ext cx="1986600" cy="0"/>
          </a:xfrm>
          <a:prstGeom prst="straightConnector1">
            <a:avLst/>
          </a:prstGeom>
          <a:noFill/>
          <a:ln w="9525" cap="flat" cmpd="sng">
            <a:solidFill>
              <a:schemeClr val="dk1"/>
            </a:solidFill>
            <a:prstDash val="lgDashDot"/>
            <a:round/>
            <a:headEnd type="none" w="sm" len="sm"/>
            <a:tailEnd type="none" w="sm" len="sm"/>
          </a:ln>
        </p:spPr>
      </p:cxnSp>
      <p:sp>
        <p:nvSpPr>
          <p:cNvPr id="1101" name="Google Shape;1101;p13"/>
          <p:cNvSpPr txBox="1"/>
          <p:nvPr/>
        </p:nvSpPr>
        <p:spPr>
          <a:xfrm>
            <a:off x="5596477" y="362729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College Name</a:t>
            </a:r>
            <a:endParaRPr/>
          </a:p>
        </p:txBody>
      </p:sp>
      <p:cxnSp>
        <p:nvCxnSpPr>
          <p:cNvPr id="1102" name="Google Shape;1102;p13"/>
          <p:cNvCxnSpPr/>
          <p:nvPr/>
        </p:nvCxnSpPr>
        <p:spPr>
          <a:xfrm>
            <a:off x="5693065" y="3919492"/>
            <a:ext cx="1360200" cy="0"/>
          </a:xfrm>
          <a:prstGeom prst="straightConnector1">
            <a:avLst/>
          </a:prstGeom>
          <a:noFill/>
          <a:ln w="9525" cap="flat" cmpd="sng">
            <a:solidFill>
              <a:schemeClr val="dk1"/>
            </a:solidFill>
            <a:prstDash val="lgDashDot"/>
            <a:round/>
            <a:headEnd type="none" w="sm" len="sm"/>
            <a:tailEnd type="none" w="sm" len="sm"/>
          </a:ln>
        </p:spPr>
      </p:cxnSp>
      <p:sp>
        <p:nvSpPr>
          <p:cNvPr id="1103" name="Google Shape;1103;p13"/>
          <p:cNvSpPr txBox="1"/>
          <p:nvPr/>
        </p:nvSpPr>
        <p:spPr>
          <a:xfrm>
            <a:off x="5693356" y="3956068"/>
            <a:ext cx="2095500" cy="430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Jct College of Engineering &amp; Technology-Coimbatore</a:t>
            </a:r>
            <a:endParaRPr sz="1100" b="0" i="0" u="none" strike="noStrike" cap="none">
              <a:solidFill>
                <a:schemeClr val="dk1"/>
              </a:solidFill>
              <a:latin typeface="Arial"/>
              <a:ea typeface="Arial"/>
              <a:cs typeface="Arial"/>
              <a:sym typeface="Arial"/>
            </a:endParaRPr>
          </a:p>
        </p:txBody>
      </p:sp>
      <p:pic>
        <p:nvPicPr>
          <p:cNvPr id="1104" name="Google Shape;1104;p13"/>
          <p:cNvPicPr preferRelativeResize="0"/>
          <p:nvPr/>
        </p:nvPicPr>
        <p:blipFill rotWithShape="1">
          <a:blip r:embed="rId4">
            <a:alphaModFix/>
          </a:blip>
          <a:srcRect/>
          <a:stretch/>
        </p:blipFill>
        <p:spPr>
          <a:xfrm>
            <a:off x="1834750" y="1249149"/>
            <a:ext cx="1146742" cy="666202"/>
          </a:xfrm>
          <a:prstGeom prst="rect">
            <a:avLst/>
          </a:prstGeom>
          <a:noFill/>
          <a:ln>
            <a:noFill/>
          </a:ln>
        </p:spPr>
      </p:pic>
      <p:pic>
        <p:nvPicPr>
          <p:cNvPr id="1105" name="Google Shape;1105;p13" descr="A logo with people and map&#10;&#10;Description automatically generated"/>
          <p:cNvPicPr preferRelativeResize="0"/>
          <p:nvPr/>
        </p:nvPicPr>
        <p:blipFill rotWithShape="1">
          <a:blip r:embed="rId5">
            <a:alphaModFix/>
          </a:blip>
          <a:srcRect/>
          <a:stretch/>
        </p:blipFill>
        <p:spPr>
          <a:xfrm>
            <a:off x="6461189" y="1211666"/>
            <a:ext cx="668564" cy="666202"/>
          </a:xfrm>
          <a:prstGeom prst="rect">
            <a:avLst/>
          </a:prstGeom>
          <a:noFill/>
          <a:ln>
            <a:noFill/>
          </a:ln>
        </p:spPr>
      </p:pic>
      <p:pic>
        <p:nvPicPr>
          <p:cNvPr id="1106" name="Google Shape;1106;p13" descr="A close up of a logo&#10;&#10;Description automatically generated"/>
          <p:cNvPicPr preferRelativeResize="0"/>
          <p:nvPr/>
        </p:nvPicPr>
        <p:blipFill rotWithShape="1">
          <a:blip r:embed="rId6">
            <a:alphaModFix/>
          </a:blip>
          <a:srcRect/>
          <a:stretch/>
        </p:blipFill>
        <p:spPr>
          <a:xfrm>
            <a:off x="3927667" y="1286631"/>
            <a:ext cx="1587348" cy="5162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1"/>
        <p:cNvGrpSpPr/>
        <p:nvPr/>
      </p:nvGrpSpPr>
      <p:grpSpPr>
        <a:xfrm>
          <a:off x="0" y="0"/>
          <a:ext cx="0" cy="0"/>
          <a:chOff x="0" y="0"/>
          <a:chExt cx="0" cy="0"/>
        </a:xfrm>
      </p:grpSpPr>
      <p:sp>
        <p:nvSpPr>
          <p:cNvPr id="1182" name="Google Shape;1182;p22"/>
          <p:cNvSpPr txBox="1">
            <a:spLocks noGrp="1"/>
          </p:cNvSpPr>
          <p:nvPr>
            <p:ph type="title"/>
          </p:nvPr>
        </p:nvSpPr>
        <p:spPr>
          <a:xfrm>
            <a:off x="155850" y="613142"/>
            <a:ext cx="8832300" cy="451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US"/>
              <a:t>Homepage</a:t>
            </a:r>
            <a:endParaRPr/>
          </a:p>
        </p:txBody>
      </p:sp>
      <p:pic>
        <p:nvPicPr>
          <p:cNvPr id="1183" name="Google Shape;1183;p22"/>
          <p:cNvPicPr preferRelativeResize="0"/>
          <p:nvPr/>
        </p:nvPicPr>
        <p:blipFill rotWithShape="1">
          <a:blip r:embed="rId3">
            <a:alphaModFix/>
          </a:blip>
          <a:srcRect/>
          <a:stretch/>
        </p:blipFill>
        <p:spPr>
          <a:xfrm>
            <a:off x="846194" y="1065075"/>
            <a:ext cx="7451612" cy="374523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7"/>
        <p:cNvGrpSpPr/>
        <p:nvPr/>
      </p:nvGrpSpPr>
      <p:grpSpPr>
        <a:xfrm>
          <a:off x="0" y="0"/>
          <a:ext cx="0" cy="0"/>
          <a:chOff x="0" y="0"/>
          <a:chExt cx="0" cy="0"/>
        </a:xfrm>
      </p:grpSpPr>
      <p:sp>
        <p:nvSpPr>
          <p:cNvPr id="1188" name="Google Shape;1188;p23"/>
          <p:cNvSpPr txBox="1">
            <a:spLocks noGrp="1"/>
          </p:cNvSpPr>
          <p:nvPr>
            <p:ph type="title"/>
          </p:nvPr>
        </p:nvSpPr>
        <p:spPr>
          <a:xfrm>
            <a:off x="628560" y="601132"/>
            <a:ext cx="7886400" cy="666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User-Profile</a:t>
            </a:r>
            <a:endParaRPr/>
          </a:p>
        </p:txBody>
      </p:sp>
      <p:pic>
        <p:nvPicPr>
          <p:cNvPr id="1189" name="Google Shape;1189;p23"/>
          <p:cNvPicPr preferRelativeResize="0"/>
          <p:nvPr/>
        </p:nvPicPr>
        <p:blipFill rotWithShape="1">
          <a:blip r:embed="rId3">
            <a:alphaModFix/>
          </a:blip>
          <a:srcRect/>
          <a:stretch/>
        </p:blipFill>
        <p:spPr>
          <a:xfrm>
            <a:off x="1001826" y="1146822"/>
            <a:ext cx="7249208" cy="362191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3"/>
        <p:cNvGrpSpPr/>
        <p:nvPr/>
      </p:nvGrpSpPr>
      <p:grpSpPr>
        <a:xfrm>
          <a:off x="0" y="0"/>
          <a:ext cx="0" cy="0"/>
          <a:chOff x="0" y="0"/>
          <a:chExt cx="0" cy="0"/>
        </a:xfrm>
      </p:grpSpPr>
      <p:sp>
        <p:nvSpPr>
          <p:cNvPr id="1194" name="Google Shape;1194;p24"/>
          <p:cNvSpPr txBox="1">
            <a:spLocks noGrp="1"/>
          </p:cNvSpPr>
          <p:nvPr>
            <p:ph type="title"/>
          </p:nvPr>
        </p:nvSpPr>
        <p:spPr>
          <a:xfrm>
            <a:off x="628560" y="63500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Admin-Page</a:t>
            </a:r>
            <a:endParaRPr/>
          </a:p>
        </p:txBody>
      </p:sp>
      <p:pic>
        <p:nvPicPr>
          <p:cNvPr id="1195" name="Google Shape;1195;p24"/>
          <p:cNvPicPr preferRelativeResize="0"/>
          <p:nvPr/>
        </p:nvPicPr>
        <p:blipFill rotWithShape="1">
          <a:blip r:embed="rId3">
            <a:alphaModFix/>
          </a:blip>
          <a:srcRect/>
          <a:stretch/>
        </p:blipFill>
        <p:spPr>
          <a:xfrm>
            <a:off x="1219315" y="1180964"/>
            <a:ext cx="6704918" cy="356962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9"/>
        <p:cNvGrpSpPr/>
        <p:nvPr/>
      </p:nvGrpSpPr>
      <p:grpSpPr>
        <a:xfrm>
          <a:off x="0" y="0"/>
          <a:ext cx="0" cy="0"/>
          <a:chOff x="0" y="0"/>
          <a:chExt cx="0" cy="0"/>
        </a:xfrm>
      </p:grpSpPr>
      <p:sp>
        <p:nvSpPr>
          <p:cNvPr id="1200" name="Google Shape;1200;p25"/>
          <p:cNvSpPr txBox="1">
            <a:spLocks noGrp="1"/>
          </p:cNvSpPr>
          <p:nvPr>
            <p:ph type="title"/>
          </p:nvPr>
        </p:nvSpPr>
        <p:spPr>
          <a:xfrm>
            <a:off x="628560" y="643466"/>
            <a:ext cx="7886400" cy="6243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Departments-Page</a:t>
            </a:r>
            <a:endParaRPr/>
          </a:p>
        </p:txBody>
      </p:sp>
      <p:pic>
        <p:nvPicPr>
          <p:cNvPr id="1201" name="Google Shape;1201;p25"/>
          <p:cNvPicPr preferRelativeResize="0"/>
          <p:nvPr/>
        </p:nvPicPr>
        <p:blipFill rotWithShape="1">
          <a:blip r:embed="rId3">
            <a:alphaModFix/>
          </a:blip>
          <a:srcRect/>
          <a:stretch/>
        </p:blipFill>
        <p:spPr>
          <a:xfrm>
            <a:off x="1054253" y="1198562"/>
            <a:ext cx="7168205" cy="339853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05"/>
        <p:cNvGrpSpPr/>
        <p:nvPr/>
      </p:nvGrpSpPr>
      <p:grpSpPr>
        <a:xfrm>
          <a:off x="0" y="0"/>
          <a:ext cx="0" cy="0"/>
          <a:chOff x="0" y="0"/>
          <a:chExt cx="0" cy="0"/>
        </a:xfrm>
      </p:grpSpPr>
      <p:sp>
        <p:nvSpPr>
          <p:cNvPr id="1206" name="Google Shape;1206;p26"/>
          <p:cNvSpPr txBox="1">
            <a:spLocks noGrp="1"/>
          </p:cNvSpPr>
          <p:nvPr>
            <p:ph type="title"/>
          </p:nvPr>
        </p:nvSpPr>
        <p:spPr>
          <a:xfrm>
            <a:off x="215053" y="719666"/>
            <a:ext cx="8421900" cy="5481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None/>
            </a:pPr>
            <a:r>
              <a:rPr lang="en-US" sz="1600" b="1">
                <a:solidFill>
                  <a:srgbClr val="213163"/>
                </a:solidFill>
                <a:latin typeface="Arial"/>
                <a:ea typeface="Arial"/>
                <a:cs typeface="Arial"/>
                <a:sym typeface="Arial"/>
              </a:rPr>
              <a:t>Future Enhancements</a:t>
            </a:r>
            <a:r>
              <a:rPr lang="en-US" sz="1600" b="1">
                <a:solidFill>
                  <a:srgbClr val="374151"/>
                </a:solidFill>
                <a:latin typeface="Arial"/>
                <a:ea typeface="Arial"/>
                <a:cs typeface="Arial"/>
                <a:sym typeface="Arial"/>
              </a:rPr>
              <a:t>:</a:t>
            </a:r>
            <a:br>
              <a:rPr lang="en-US" b="0" i="0">
                <a:solidFill>
                  <a:srgbClr val="374151"/>
                </a:solidFill>
                <a:latin typeface="Arial"/>
                <a:ea typeface="Arial"/>
                <a:cs typeface="Arial"/>
                <a:sym typeface="Arial"/>
              </a:rPr>
            </a:br>
            <a:endParaRPr/>
          </a:p>
        </p:txBody>
      </p:sp>
      <p:sp>
        <p:nvSpPr>
          <p:cNvPr id="1207" name="Google Shape;1207;p26"/>
          <p:cNvSpPr txBox="1"/>
          <p:nvPr/>
        </p:nvSpPr>
        <p:spPr>
          <a:xfrm>
            <a:off x="250772" y="1113760"/>
            <a:ext cx="8521800" cy="3539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D0D0D"/>
                </a:solidFill>
                <a:highlight>
                  <a:srgbClr val="FFFFFF"/>
                </a:highlight>
                <a:latin typeface="Arial"/>
                <a:ea typeface="Arial"/>
                <a:cs typeface="Arial"/>
                <a:sym typeface="Arial"/>
              </a:rPr>
              <a:t>1. Artificial Intelligence and Machine Learning Integration</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Content Recommendation System</a:t>
            </a:r>
            <a:r>
              <a:rPr lang="en-US" sz="1400" b="0" i="0" u="none" strike="noStrike" cap="none">
                <a:solidFill>
                  <a:srgbClr val="0D0D0D"/>
                </a:solidFill>
                <a:highlight>
                  <a:srgbClr val="FFFFFF"/>
                </a:highlight>
                <a:latin typeface="Arial"/>
                <a:ea typeface="Arial"/>
                <a:cs typeface="Arial"/>
                <a:sym typeface="Arial"/>
              </a:rPr>
              <a:t>: Implement machine learning algorithms to analyze user behavior, preferences, and interactions with the content to provide personalized note recommendations.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Automatic Categorization</a:t>
            </a:r>
            <a:r>
              <a:rPr lang="en-US" sz="1400" b="0" i="0" u="none" strike="noStrike" cap="none">
                <a:solidFill>
                  <a:srgbClr val="0D0D0D"/>
                </a:solidFill>
                <a:highlight>
                  <a:srgbClr val="FFFFFF"/>
                </a:highlight>
                <a:latin typeface="Arial"/>
                <a:ea typeface="Arial"/>
                <a:cs typeface="Arial"/>
                <a:sym typeface="Arial"/>
              </a:rPr>
              <a:t>: Utilize natural language processing (NLP) techniques to automatically categorize notes based on their content, making the upload process more efficient and improving the discoverability of resources.</a:t>
            </a:r>
            <a:endParaRPr/>
          </a:p>
          <a:p>
            <a:pPr marL="0" marR="0" lvl="0" indent="0" algn="l" rtl="0">
              <a:lnSpc>
                <a:spcPct val="100000"/>
              </a:lnSpc>
              <a:spcBef>
                <a:spcPts val="0"/>
              </a:spcBef>
              <a:spcAft>
                <a:spcPts val="0"/>
              </a:spcAft>
              <a:buNone/>
            </a:pPr>
            <a:r>
              <a:rPr lang="en-US" sz="1400" b="1" i="0" u="none" strike="noStrike" cap="none">
                <a:solidFill>
                  <a:srgbClr val="0D0D0D"/>
                </a:solidFill>
                <a:highlight>
                  <a:srgbClr val="FFFFFF"/>
                </a:highlight>
                <a:latin typeface="Arial"/>
                <a:ea typeface="Arial"/>
                <a:cs typeface="Arial"/>
                <a:sym typeface="Arial"/>
              </a:rPr>
              <a:t>2. Enhanced Collaboration Features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Real-Time Collaboration</a:t>
            </a:r>
            <a:r>
              <a:rPr lang="en-US" sz="1400" b="0" i="0" u="none" strike="noStrike" cap="none">
                <a:solidFill>
                  <a:srgbClr val="0D0D0D"/>
                </a:solidFill>
                <a:highlight>
                  <a:srgbClr val="FFFFFF"/>
                </a:highlight>
                <a:latin typeface="Arial"/>
                <a:ea typeface="Arial"/>
                <a:cs typeface="Arial"/>
                <a:sym typeface="Arial"/>
              </a:rPr>
              <a:t>: Introduce real-time editing and commenting features, allowing multiple users to work on the same document simultaneously, similar to Google Docs.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Study Groups</a:t>
            </a:r>
            <a:r>
              <a:rPr lang="en-US" sz="1400" b="0" i="0" u="none" strike="noStrike" cap="none">
                <a:solidFill>
                  <a:srgbClr val="0D0D0D"/>
                </a:solidFill>
                <a:highlight>
                  <a:srgbClr val="FFFFFF"/>
                </a:highlight>
                <a:latin typeface="Arial"/>
                <a:ea typeface="Arial"/>
                <a:cs typeface="Arial"/>
                <a:sym typeface="Arial"/>
              </a:rPr>
              <a:t>: Enable users to create and join study groups within the application, fostering a more organized and collaborative learning environment.</a:t>
            </a:r>
            <a:endParaRPr/>
          </a:p>
          <a:p>
            <a:pPr marL="0" marR="0" lvl="0" indent="0" algn="l" rtl="0">
              <a:lnSpc>
                <a:spcPct val="100000"/>
              </a:lnSpc>
              <a:spcBef>
                <a:spcPts val="0"/>
              </a:spcBef>
              <a:spcAft>
                <a:spcPts val="0"/>
              </a:spcAft>
              <a:buNone/>
            </a:pPr>
            <a:r>
              <a:rPr lang="en-US" sz="1400" b="1" i="0" u="none" strike="noStrike" cap="none">
                <a:solidFill>
                  <a:srgbClr val="0D0D0D"/>
                </a:solidFill>
                <a:highlight>
                  <a:srgbClr val="FFFFFF"/>
                </a:highlight>
                <a:latin typeface="Arial"/>
                <a:ea typeface="Arial"/>
                <a:cs typeface="Arial"/>
                <a:sym typeface="Arial"/>
              </a:rPr>
              <a:t>3. Integration with External Platforms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Cloud Storage Services</a:t>
            </a:r>
            <a:r>
              <a:rPr lang="en-US" sz="1400" b="0" i="0" u="none" strike="noStrike" cap="none">
                <a:solidFill>
                  <a:srgbClr val="0D0D0D"/>
                </a:solidFill>
                <a:highlight>
                  <a:srgbClr val="FFFFFF"/>
                </a:highlight>
                <a:latin typeface="Arial"/>
                <a:ea typeface="Arial"/>
                <a:cs typeface="Arial"/>
                <a:sym typeface="Arial"/>
              </a:rPr>
              <a:t>: Offer integration with cloud storage platforms (e.g., Google Drive, Dropbox) to allow users to easily upload and backup their notes.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Educational Tools and Platforms</a:t>
            </a:r>
            <a:r>
              <a:rPr lang="en-US" sz="1400" b="0" i="0" u="none" strike="noStrike" cap="none">
                <a:solidFill>
                  <a:srgbClr val="0D0D0D"/>
                </a:solidFill>
                <a:highlight>
                  <a:srgbClr val="FFFFFF"/>
                </a:highlight>
                <a:latin typeface="Arial"/>
                <a:ea typeface="Arial"/>
                <a:cs typeface="Arial"/>
                <a:sym typeface="Arial"/>
              </a:rPr>
              <a:t>: Integrate with other educational platforms and tools, providing a seamless experience for users to access a wide range of resources and tools from within the application.</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2" name="Google Shape;1212;p2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Conclusion</a:t>
            </a:r>
            <a:endParaRPr sz="1600" b="0" i="0" u="none" strike="noStrike" cap="none">
              <a:solidFill>
                <a:srgbClr val="000000"/>
              </a:solidFill>
              <a:latin typeface="Arial"/>
              <a:ea typeface="Arial"/>
              <a:cs typeface="Arial"/>
              <a:sym typeface="Arial"/>
            </a:endParaRPr>
          </a:p>
        </p:txBody>
      </p:sp>
      <p:cxnSp>
        <p:nvCxnSpPr>
          <p:cNvPr id="1213" name="Google Shape;1213;p2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214" name="Google Shape;1214;p27"/>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215" name="Google Shape;1215;p27"/>
          <p:cNvSpPr txBox="1"/>
          <p:nvPr/>
        </p:nvSpPr>
        <p:spPr>
          <a:xfrm>
            <a:off x="131032" y="1081162"/>
            <a:ext cx="8715300" cy="20313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19"/>
        <p:cNvGrpSpPr/>
        <p:nvPr/>
      </p:nvGrpSpPr>
      <p:grpSpPr>
        <a:xfrm>
          <a:off x="0" y="0"/>
          <a:ext cx="0" cy="0"/>
          <a:chOff x="0" y="0"/>
          <a:chExt cx="0" cy="0"/>
        </a:xfrm>
      </p:grpSpPr>
      <p:sp>
        <p:nvSpPr>
          <p:cNvPr id="1220" name="Google Shape;1220;p28"/>
          <p:cNvSpPr txBox="1">
            <a:spLocks noGrp="1"/>
          </p:cNvSpPr>
          <p:nvPr>
            <p:ph type="title"/>
          </p:nvPr>
        </p:nvSpPr>
        <p:spPr>
          <a:xfrm>
            <a:off x="3504528" y="2334505"/>
            <a:ext cx="2148900" cy="4746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000" b="1">
                <a:solidFill>
                  <a:srgbClr val="223366"/>
                </a:solidFil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0"/>
        <p:cNvGrpSpPr/>
        <p:nvPr/>
      </p:nvGrpSpPr>
      <p:grpSpPr>
        <a:xfrm>
          <a:off x="0" y="0"/>
          <a:ext cx="0" cy="0"/>
          <a:chOff x="0" y="0"/>
          <a:chExt cx="0" cy="0"/>
        </a:xfrm>
      </p:grpSpPr>
      <p:pic>
        <p:nvPicPr>
          <p:cNvPr id="1111" name="Google Shape;1111;p14" descr="A blue and white rectangle with a white border&#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112" name="Google Shape;1112;p14"/>
          <p:cNvSpPr txBox="1"/>
          <p:nvPr/>
        </p:nvSpPr>
        <p:spPr>
          <a:xfrm>
            <a:off x="2422762" y="970065"/>
            <a:ext cx="4283100" cy="433500"/>
          </a:xfrm>
          <a:prstGeom prst="rect">
            <a:avLst/>
          </a:prstGeom>
          <a:noFill/>
          <a:ln>
            <a:noFill/>
          </a:ln>
        </p:spPr>
        <p:txBody>
          <a:bodyPr spcFirstLastPara="1" wrap="square" lIns="0" tIns="0" rIns="0" bIns="0" anchor="t" anchorCtr="0">
            <a:spAutoFit/>
          </a:bodyPr>
          <a:lstStyle/>
          <a:p>
            <a:pPr marL="0" marR="0" lvl="0" indent="0" algn="ctr" rtl="0">
              <a:lnSpc>
                <a:spcPct val="196500"/>
              </a:lnSpc>
              <a:spcBef>
                <a:spcPts val="0"/>
              </a:spcBef>
              <a:spcAft>
                <a:spcPts val="0"/>
              </a:spcAft>
              <a:buNone/>
            </a:pPr>
            <a:r>
              <a:rPr lang="en-US" sz="2000" b="1" i="0" u="none" strike="noStrike" cap="none">
                <a:solidFill>
                  <a:srgbClr val="213164"/>
                </a:solidFill>
                <a:latin typeface="Arial"/>
                <a:ea typeface="Arial"/>
                <a:cs typeface="Arial"/>
                <a:sym typeface="Arial"/>
              </a:rPr>
              <a:t>CAPSTONE PROJECT SHOWCASE</a:t>
            </a:r>
            <a:endParaRPr/>
          </a:p>
        </p:txBody>
      </p:sp>
      <p:sp>
        <p:nvSpPr>
          <p:cNvPr id="1113" name="Google Shape;1113;p14"/>
          <p:cNvSpPr/>
          <p:nvPr/>
        </p:nvSpPr>
        <p:spPr>
          <a:xfrm>
            <a:off x="956310" y="3037840"/>
            <a:ext cx="7227600" cy="530700"/>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14" name="Google Shape;1114;p14"/>
          <p:cNvSpPr txBox="1"/>
          <p:nvPr/>
        </p:nvSpPr>
        <p:spPr>
          <a:xfrm>
            <a:off x="1571630" y="3183633"/>
            <a:ext cx="58392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dk1"/>
                </a:solidFill>
                <a:latin typeface="Arial"/>
                <a:ea typeface="Arial"/>
                <a:cs typeface="Arial"/>
                <a:sym typeface="Arial"/>
              </a:rPr>
              <a:t>Notes Sharing Web Application using Django Framework</a:t>
            </a:r>
            <a:endParaRPr sz="1600" b="0" i="0" u="none" strike="noStrike" cap="none">
              <a:solidFill>
                <a:schemeClr val="dk1"/>
              </a:solidFill>
              <a:latin typeface="Arial"/>
              <a:ea typeface="Arial"/>
              <a:cs typeface="Arial"/>
              <a:sym typeface="Arial"/>
            </a:endParaRPr>
          </a:p>
        </p:txBody>
      </p:sp>
      <p:sp>
        <p:nvSpPr>
          <p:cNvPr id="1115" name="Google Shape;1115;p14"/>
          <p:cNvSpPr txBox="1"/>
          <p:nvPr/>
        </p:nvSpPr>
        <p:spPr>
          <a:xfrm>
            <a:off x="3872230" y="2704572"/>
            <a:ext cx="13995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lt1"/>
                </a:solidFill>
                <a:latin typeface="Arial"/>
                <a:ea typeface="Arial"/>
                <a:cs typeface="Arial"/>
                <a:sym typeface="Arial"/>
              </a:rPr>
              <a:t>Project Title</a:t>
            </a:r>
            <a:endParaRPr sz="1600" b="1" i="0" u="none" strike="noStrike" cap="none">
              <a:solidFill>
                <a:schemeClr val="lt1"/>
              </a:solidFill>
              <a:latin typeface="Arial"/>
              <a:ea typeface="Arial"/>
              <a:cs typeface="Arial"/>
              <a:sym typeface="Arial"/>
            </a:endParaRPr>
          </a:p>
        </p:txBody>
      </p:sp>
      <p:sp>
        <p:nvSpPr>
          <p:cNvPr id="1116" name="Google Shape;1116;p14"/>
          <p:cNvSpPr txBox="1"/>
          <p:nvPr/>
        </p:nvSpPr>
        <p:spPr>
          <a:xfrm>
            <a:off x="1276813" y="4029973"/>
            <a:ext cx="6590400" cy="5124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0" i="0" u="none" strike="noStrike" cap="none">
                <a:solidFill>
                  <a:schemeClr val="lt1"/>
                </a:solidFill>
                <a:latin typeface="Arial"/>
                <a:ea typeface="Arial"/>
                <a:cs typeface="Arial"/>
                <a:sym typeface="Arial"/>
              </a:rPr>
              <a:t>Abstract | Problem Statement | Project Overview | Proposed Solution | Technology Used | Modelling &amp; Results | Conclusion </a:t>
            </a:r>
            <a:endParaRPr sz="1600" b="0" i="0" u="none" strike="noStrike" cap="non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0"/>
        <p:cNvGrpSpPr/>
        <p:nvPr/>
      </p:nvGrpSpPr>
      <p:grpSpPr>
        <a:xfrm>
          <a:off x="0" y="0"/>
          <a:ext cx="0" cy="0"/>
          <a:chOff x="0" y="0"/>
          <a:chExt cx="0" cy="0"/>
        </a:xfrm>
      </p:grpSpPr>
      <p:sp>
        <p:nvSpPr>
          <p:cNvPr id="1121" name="Google Shape;1121;p15"/>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Abstract</a:t>
            </a:r>
            <a:endParaRPr sz="1600" b="0" i="0" u="none" strike="noStrike" cap="none">
              <a:solidFill>
                <a:srgbClr val="000000"/>
              </a:solidFill>
              <a:latin typeface="Arial"/>
              <a:ea typeface="Arial"/>
              <a:cs typeface="Arial"/>
              <a:sym typeface="Arial"/>
            </a:endParaRPr>
          </a:p>
        </p:txBody>
      </p:sp>
      <p:cxnSp>
        <p:nvCxnSpPr>
          <p:cNvPr id="1122" name="Google Shape;1122;p15"/>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23" name="Google Shape;1123;p15"/>
          <p:cNvSpPr txBox="1"/>
          <p:nvPr/>
        </p:nvSpPr>
        <p:spPr>
          <a:xfrm>
            <a:off x="138651" y="4713110"/>
            <a:ext cx="1047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24" name="Google Shape;1124;p15"/>
          <p:cNvSpPr txBox="1"/>
          <p:nvPr/>
        </p:nvSpPr>
        <p:spPr>
          <a:xfrm>
            <a:off x="138651" y="1184467"/>
            <a:ext cx="8751000" cy="28932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8"/>
        <p:cNvGrpSpPr/>
        <p:nvPr/>
      </p:nvGrpSpPr>
      <p:grpSpPr>
        <a:xfrm>
          <a:off x="0" y="0"/>
          <a:ext cx="0" cy="0"/>
          <a:chOff x="0" y="0"/>
          <a:chExt cx="0" cy="0"/>
        </a:xfrm>
      </p:grpSpPr>
      <p:sp>
        <p:nvSpPr>
          <p:cNvPr id="1129" name="Google Shape;1129;p16"/>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Problem Statement</a:t>
            </a:r>
            <a:endParaRPr sz="1600" b="0" i="0" u="none" strike="noStrike" cap="none">
              <a:solidFill>
                <a:srgbClr val="000000"/>
              </a:solidFill>
              <a:latin typeface="Arial"/>
              <a:ea typeface="Arial"/>
              <a:cs typeface="Arial"/>
              <a:sym typeface="Arial"/>
            </a:endParaRPr>
          </a:p>
        </p:txBody>
      </p:sp>
      <p:cxnSp>
        <p:nvCxnSpPr>
          <p:cNvPr id="1130" name="Google Shape;1130;p16"/>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1" name="Google Shape;1131;p16"/>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132" name="Google Shape;1132;p16"/>
          <p:cNvSpPr txBox="1"/>
          <p:nvPr/>
        </p:nvSpPr>
        <p:spPr>
          <a:xfrm>
            <a:off x="138652" y="1171576"/>
            <a:ext cx="8636700" cy="16005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6"/>
        <p:cNvGrpSpPr/>
        <p:nvPr/>
      </p:nvGrpSpPr>
      <p:grpSpPr>
        <a:xfrm>
          <a:off x="0" y="0"/>
          <a:ext cx="0" cy="0"/>
          <a:chOff x="0" y="0"/>
          <a:chExt cx="0" cy="0"/>
        </a:xfrm>
      </p:grpSpPr>
      <p:sp>
        <p:nvSpPr>
          <p:cNvPr id="1137" name="Google Shape;1137;p1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Project Overview</a:t>
            </a:r>
            <a:endParaRPr sz="1600" b="0" i="0" u="none" strike="noStrike" cap="none">
              <a:solidFill>
                <a:srgbClr val="000000"/>
              </a:solidFill>
              <a:latin typeface="Arial"/>
              <a:ea typeface="Arial"/>
              <a:cs typeface="Arial"/>
              <a:sym typeface="Arial"/>
            </a:endParaRPr>
          </a:p>
        </p:txBody>
      </p:sp>
      <p:cxnSp>
        <p:nvCxnSpPr>
          <p:cNvPr id="1138" name="Google Shape;1138;p1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9" name="Google Shape;1139;p17"/>
          <p:cNvSpPr txBox="1"/>
          <p:nvPr/>
        </p:nvSpPr>
        <p:spPr>
          <a:xfrm>
            <a:off x="138651" y="4713110"/>
            <a:ext cx="1254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:google</a:t>
            </a:r>
            <a:endParaRPr/>
          </a:p>
        </p:txBody>
      </p:sp>
      <p:pic>
        <p:nvPicPr>
          <p:cNvPr id="1140" name="Google Shape;1140;p17"/>
          <p:cNvPicPr preferRelativeResize="0"/>
          <p:nvPr/>
        </p:nvPicPr>
        <p:blipFill rotWithShape="1">
          <a:blip r:embed="rId3">
            <a:alphaModFix/>
          </a:blip>
          <a:srcRect/>
          <a:stretch/>
        </p:blipFill>
        <p:spPr>
          <a:xfrm>
            <a:off x="1514474" y="1004393"/>
            <a:ext cx="5283003" cy="351856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5" name="Google Shape;1145;p18"/>
          <p:cNvSpPr txBox="1">
            <a:spLocks noGrp="1"/>
          </p:cNvSpPr>
          <p:nvPr>
            <p:ph type="title"/>
          </p:nvPr>
        </p:nvSpPr>
        <p:spPr>
          <a:xfrm>
            <a:off x="138533" y="600226"/>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Proposed Solution</a:t>
            </a:r>
            <a:endParaRPr sz="1600" b="0" i="0" u="none" strike="noStrike" cap="none">
              <a:solidFill>
                <a:srgbClr val="000000"/>
              </a:solidFill>
              <a:latin typeface="Arial"/>
              <a:ea typeface="Arial"/>
              <a:cs typeface="Arial"/>
              <a:sym typeface="Arial"/>
            </a:endParaRPr>
          </a:p>
        </p:txBody>
      </p:sp>
      <p:sp>
        <p:nvSpPr>
          <p:cNvPr id="1146" name="Google Shape;1146;p18"/>
          <p:cNvSpPr txBox="1"/>
          <p:nvPr/>
        </p:nvSpPr>
        <p:spPr>
          <a:xfrm>
            <a:off x="138533" y="1102220"/>
            <a:ext cx="8866800" cy="3768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400" b="0" i="0" u="none" strike="noStrike" cap="none">
                <a:solidFill>
                  <a:srgbClr val="374151"/>
                </a:solidFill>
                <a:latin typeface="Times New Roman"/>
                <a:ea typeface="Times New Roman"/>
                <a:cs typeface="Times New Roman"/>
                <a:sym typeface="Times New Roman"/>
              </a:rPr>
              <a:t>.</a:t>
            </a:r>
            <a:endParaRPr/>
          </a:p>
        </p:txBody>
      </p:sp>
      <p:cxnSp>
        <p:nvCxnSpPr>
          <p:cNvPr id="1147" name="Google Shape;1147;p18"/>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48" name="Google Shape;1148;p18"/>
          <p:cNvSpPr txBox="1"/>
          <p:nvPr/>
        </p:nvSpPr>
        <p:spPr>
          <a:xfrm>
            <a:off x="138652" y="4713110"/>
            <a:ext cx="11187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 GPT 4</a:t>
            </a:r>
            <a:endParaRPr/>
          </a:p>
        </p:txBody>
      </p:sp>
      <p:sp>
        <p:nvSpPr>
          <p:cNvPr id="1149" name="Google Shape;1149;p18"/>
          <p:cNvSpPr txBox="1"/>
          <p:nvPr/>
        </p:nvSpPr>
        <p:spPr>
          <a:xfrm>
            <a:off x="138533" y="922489"/>
            <a:ext cx="8422500" cy="397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1. </a:t>
            </a:r>
            <a:r>
              <a:rPr lang="en-US" sz="1400" b="1" i="0" u="none" strike="noStrike" cap="none">
                <a:solidFill>
                  <a:srgbClr val="0D0D0D"/>
                </a:solidFill>
                <a:highlight>
                  <a:srgbClr val="FFFFFF"/>
                </a:highlight>
                <a:latin typeface="Arial"/>
                <a:ea typeface="Arial"/>
                <a:cs typeface="Arial"/>
                <a:sym typeface="Arial"/>
              </a:rPr>
              <a:t>System Architecture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Backend Development</a:t>
            </a:r>
            <a:r>
              <a:rPr lang="en-US" sz="1400" b="0" i="0" u="none" strike="noStrike" cap="none">
                <a:solidFill>
                  <a:srgbClr val="0D0D0D"/>
                </a:solidFill>
                <a:highlight>
                  <a:srgbClr val="FFFFFF"/>
                </a:highlight>
                <a:latin typeface="Arial"/>
                <a:ea typeface="Arial"/>
                <a:cs typeface="Arial"/>
                <a:sym typeface="Arial"/>
              </a:rPr>
              <a:t>: Utilize Django for server-side logic, database management, user authentication, and session management, ensuring a secure and efficient backend structure.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Frontend Integration</a:t>
            </a:r>
            <a:r>
              <a:rPr lang="en-US" sz="1400" b="0" i="0" u="none" strike="noStrike" cap="none">
                <a:solidFill>
                  <a:srgbClr val="0D0D0D"/>
                </a:solidFill>
                <a:highlight>
                  <a:srgbClr val="FFFFFF"/>
                </a:highlight>
                <a:latin typeface="Arial"/>
                <a:ea typeface="Arial"/>
                <a:cs typeface="Arial"/>
                <a:sym typeface="Arial"/>
              </a:rPr>
              <a:t>: Employ HTML, CSS, and JavaScript, alongside Django’s template system, to create an intuitive and responsive user interface that enhances user experience.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Database Design</a:t>
            </a:r>
            <a:r>
              <a:rPr lang="en-US" sz="1400" b="0" i="0" u="none" strike="noStrike" cap="none">
                <a:solidFill>
                  <a:srgbClr val="0D0D0D"/>
                </a:solidFill>
                <a:highlight>
                  <a:srgbClr val="FFFFFF"/>
                </a:highlight>
                <a:latin typeface="Arial"/>
                <a:ea typeface="Arial"/>
                <a:cs typeface="Arial"/>
                <a:sym typeface="Arial"/>
              </a:rPr>
              <a:t>: Design a relational database schema that efficiently stores user data, notes, categories, and interactions to facilitate quick retrieval and secure storage of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2. </a:t>
            </a:r>
            <a:r>
              <a:rPr lang="en-US" sz="1400" b="1" i="0" u="none" strike="noStrike" cap="none">
                <a:solidFill>
                  <a:srgbClr val="0D0D0D"/>
                </a:solidFill>
                <a:highlight>
                  <a:srgbClr val="FFFFFF"/>
                </a:highlight>
                <a:latin typeface="Arial"/>
                <a:ea typeface="Arial"/>
                <a:cs typeface="Arial"/>
                <a:sym typeface="Arial"/>
              </a:rPr>
              <a:t>Core Features</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User Authentication and Authorization</a:t>
            </a:r>
            <a:r>
              <a:rPr lang="en-US" sz="1400" b="0" i="0" u="none" strike="noStrike" cap="none">
                <a:solidFill>
                  <a:srgbClr val="0D0D0D"/>
                </a:solidFill>
                <a:highlight>
                  <a:srgbClr val="FFFFFF"/>
                </a:highlight>
                <a:latin typeface="Arial"/>
                <a:ea typeface="Arial"/>
                <a:cs typeface="Arial"/>
                <a:sym typeface="Arial"/>
              </a:rPr>
              <a:t>: Implement Django’s built-in authentication system to manage user accounts, secure login/logout processes, and ensure user data privacy.</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Notes Management</a:t>
            </a:r>
            <a:r>
              <a:rPr lang="en-US" sz="1400" b="0" i="0" u="none" strike="noStrike" cap="none">
                <a:solidFill>
                  <a:srgbClr val="0D0D0D"/>
                </a:solidFill>
                <a:highlight>
                  <a:srgbClr val="FFFFFF"/>
                </a:highlight>
                <a:latin typeface="Arial"/>
                <a:ea typeface="Arial"/>
                <a:cs typeface="Arial"/>
                <a:sym typeface="Arial"/>
              </a:rPr>
              <a:t>: Enable users to upload, download, and manage notes in various formats (PDF, DOCX, PPT, etc.), with features for creating, editing, and deleting notes.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Collaboration Tools</a:t>
            </a:r>
            <a:r>
              <a:rPr lang="en-US" sz="1400" b="0" i="0" u="none" strike="noStrike" cap="none">
                <a:solidFill>
                  <a:srgbClr val="0D0D0D"/>
                </a:solidFill>
                <a:highlight>
                  <a:srgbClr val="FFFFFF"/>
                </a:highlight>
                <a:latin typeface="Arial"/>
                <a:ea typeface="Arial"/>
                <a:cs typeface="Arial"/>
                <a:sym typeface="Arial"/>
              </a:rPr>
              <a:t>: Incorporate features for users to comment on notes, rate them, and engage in discussions, fostering a collaborative learning environment.</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3"/>
        <p:cNvGrpSpPr/>
        <p:nvPr/>
      </p:nvGrpSpPr>
      <p:grpSpPr>
        <a:xfrm>
          <a:off x="0" y="0"/>
          <a:ext cx="0" cy="0"/>
          <a:chOff x="0" y="0"/>
          <a:chExt cx="0" cy="0"/>
        </a:xfrm>
      </p:grpSpPr>
      <p:sp>
        <p:nvSpPr>
          <p:cNvPr id="1154" name="Google Shape;1154;p19"/>
          <p:cNvSpPr txBox="1"/>
          <p:nvPr/>
        </p:nvSpPr>
        <p:spPr>
          <a:xfrm>
            <a:off x="457200" y="752832"/>
            <a:ext cx="8017800" cy="699900"/>
          </a:xfrm>
          <a:prstGeom prst="rect">
            <a:avLst/>
          </a:prstGeom>
          <a:noFill/>
          <a:ln>
            <a:noFill/>
          </a:ln>
        </p:spPr>
        <p:txBody>
          <a:bodyPr spcFirstLastPara="1" wrap="square" lIns="91425" tIns="45700" rIns="91425" bIns="45700" anchor="t" anchorCtr="0">
            <a:spAutoFit/>
          </a:bodyPr>
          <a:lstStyle/>
          <a:p>
            <a:pPr marL="457200" marR="0" lvl="1" indent="0" algn="l" rtl="0">
              <a:lnSpc>
                <a:spcPct val="150000"/>
              </a:lnSpc>
              <a:spcBef>
                <a:spcPts val="0"/>
              </a:spcBef>
              <a:spcAft>
                <a:spcPts val="0"/>
              </a:spcAft>
              <a:buNone/>
            </a:pPr>
            <a:endParaRPr sz="1400" b="0" i="0" u="none" strike="noStrike" cap="none">
              <a:solidFill>
                <a:srgbClr val="374151"/>
              </a:solidFill>
              <a:latin typeface="Times New Roman"/>
              <a:ea typeface="Times New Roman"/>
              <a:cs typeface="Times New Roman"/>
              <a:sym typeface="Times New Roman"/>
            </a:endParaRPr>
          </a:p>
          <a:p>
            <a:pPr marL="742950" marR="0" lvl="1" indent="-196850" algn="l" rtl="0">
              <a:lnSpc>
                <a:spcPct val="150000"/>
              </a:lnSpc>
              <a:spcBef>
                <a:spcPts val="0"/>
              </a:spcBef>
              <a:spcAft>
                <a:spcPts val="0"/>
              </a:spcAft>
              <a:buClr>
                <a:srgbClr val="000000"/>
              </a:buClr>
              <a:buSzPts val="1400"/>
              <a:buFont typeface="Arial"/>
              <a:buNone/>
            </a:pPr>
            <a:endParaRPr sz="1400" b="0" i="0" u="none" strike="noStrike" cap="none">
              <a:solidFill>
                <a:srgbClr val="374151"/>
              </a:solidFill>
              <a:latin typeface="Times New Roman"/>
              <a:ea typeface="Times New Roman"/>
              <a:cs typeface="Times New Roman"/>
              <a:sym typeface="Times New Roman"/>
            </a:endParaRPr>
          </a:p>
        </p:txBody>
      </p:sp>
      <p:cxnSp>
        <p:nvCxnSpPr>
          <p:cNvPr id="1155" name="Google Shape;1155;p1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56" name="Google Shape;1156;p19"/>
          <p:cNvSpPr txBox="1"/>
          <p:nvPr/>
        </p:nvSpPr>
        <p:spPr>
          <a:xfrm>
            <a:off x="138652" y="4713110"/>
            <a:ext cx="10185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57" name="Google Shape;1157;p19"/>
          <p:cNvSpPr txBox="1"/>
          <p:nvPr/>
        </p:nvSpPr>
        <p:spPr>
          <a:xfrm>
            <a:off x="235744" y="678657"/>
            <a:ext cx="8779800" cy="375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3. </a:t>
            </a:r>
            <a:r>
              <a:rPr lang="en-US" sz="1400" b="1" i="0" u="none" strike="noStrike" cap="none">
                <a:solidFill>
                  <a:srgbClr val="0D0D0D"/>
                </a:solidFill>
                <a:highlight>
                  <a:srgbClr val="FFFFFF"/>
                </a:highlight>
                <a:latin typeface="Arial"/>
                <a:ea typeface="Arial"/>
                <a:cs typeface="Arial"/>
                <a:sym typeface="Arial"/>
              </a:rPr>
              <a:t>Security and Privacy</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Django’s security best practices to protect against common vulnerabilities such as SQL injection, Cross-Site Scripting (XSS), and Cross-Site Request Forgery (CSRF).</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Ensure data privacy by adhering to regulations such as GDPR for the handling of personal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4. </a:t>
            </a:r>
            <a:r>
              <a:rPr lang="en-US" sz="1400" b="1" i="0" u="none" strike="noStrike" cap="none">
                <a:solidFill>
                  <a:srgbClr val="0D0D0D"/>
                </a:solidFill>
                <a:highlight>
                  <a:srgbClr val="FFFFFF"/>
                </a:highlight>
                <a:latin typeface="Arial"/>
                <a:ea typeface="Arial"/>
                <a:cs typeface="Arial"/>
                <a:sym typeface="Arial"/>
              </a:rPr>
              <a:t>Scalability and Performance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Design the application with scalability in mind, allowing for easy adaptation to increased user numbers and data volume without performance degradation.</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caching framework to enhance application performance and reduce server load.</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5. </a:t>
            </a:r>
            <a:r>
              <a:rPr lang="en-US" sz="1400" b="1" i="0" u="none" strike="noStrike" cap="none">
                <a:solidFill>
                  <a:srgbClr val="0D0D0D"/>
                </a:solidFill>
                <a:highlight>
                  <a:srgbClr val="FFFFFF"/>
                </a:highlight>
                <a:latin typeface="Arial"/>
                <a:ea typeface="Arial"/>
                <a:cs typeface="Arial"/>
                <a:sym typeface="Arial"/>
              </a:rPr>
              <a:t>User Experience (UX) Design</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Follow a user-centered design approach to create an accessible and engaging platform, ensuring that the UI/UX caters to the needs and preferences of the target audience.</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responsive design principles to ensure the application is accessible across various devices and screen sizes.</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6. </a:t>
            </a:r>
            <a:r>
              <a:rPr lang="en-US" sz="1400" b="1" i="0" u="none" strike="noStrike" cap="none">
                <a:solidFill>
                  <a:srgbClr val="0D0D0D"/>
                </a:solidFill>
                <a:highlight>
                  <a:srgbClr val="FFFFFF"/>
                </a:highlight>
                <a:latin typeface="Arial"/>
                <a:ea typeface="Arial"/>
                <a:cs typeface="Arial"/>
                <a:sym typeface="Arial"/>
              </a:rPr>
              <a:t>Testing and Quality Assurance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Conduct thorough testing, including unit tests, integration tests, and user acceptance testing (UAT), to ensure the application is reliable, secure, and user-friendly.</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testing framework to automate test cases and ensure code integrity.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1"/>
        <p:cNvGrpSpPr/>
        <p:nvPr/>
      </p:nvGrpSpPr>
      <p:grpSpPr>
        <a:xfrm>
          <a:off x="0" y="0"/>
          <a:ext cx="0" cy="0"/>
          <a:chOff x="0" y="0"/>
          <a:chExt cx="0" cy="0"/>
        </a:xfrm>
      </p:grpSpPr>
      <p:sp>
        <p:nvSpPr>
          <p:cNvPr id="1162" name="Google Shape;1162;p20"/>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Technology Used</a:t>
            </a:r>
            <a:endParaRPr sz="1600" b="0" i="0" u="none" strike="noStrike" cap="none">
              <a:solidFill>
                <a:srgbClr val="000000"/>
              </a:solidFill>
              <a:latin typeface="Arial"/>
              <a:ea typeface="Arial"/>
              <a:cs typeface="Arial"/>
              <a:sym typeface="Arial"/>
            </a:endParaRPr>
          </a:p>
        </p:txBody>
      </p:sp>
      <p:sp>
        <p:nvSpPr>
          <p:cNvPr id="1163" name="Google Shape;1163;p20"/>
          <p:cNvSpPr txBox="1"/>
          <p:nvPr/>
        </p:nvSpPr>
        <p:spPr>
          <a:xfrm>
            <a:off x="128063" y="1059160"/>
            <a:ext cx="5314500" cy="3789900"/>
          </a:xfrm>
          <a:prstGeom prst="rect">
            <a:avLst/>
          </a:prstGeom>
          <a:noFill/>
          <a:ln>
            <a:noFill/>
          </a:ln>
        </p:spPr>
        <p:txBody>
          <a:bodyPr spcFirstLastPara="1" wrap="square" lIns="91425" tIns="91425" rIns="91425" bIns="91425" anchor="t" anchorCtr="0">
            <a:noAutofit/>
          </a:bodyPr>
          <a:lstStyle/>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64" name="Google Shape;1164;p20"/>
          <p:cNvPicPr preferRelativeResize="0"/>
          <p:nvPr/>
        </p:nvPicPr>
        <p:blipFill rotWithShape="1">
          <a:blip r:embed="rId3">
            <a:alphaModFix/>
          </a:blip>
          <a:srcRect/>
          <a:stretch/>
        </p:blipFill>
        <p:spPr>
          <a:xfrm>
            <a:off x="1021171" y="1723257"/>
            <a:ext cx="2956469" cy="2573047"/>
          </a:xfrm>
          <a:prstGeom prst="rect">
            <a:avLst/>
          </a:prstGeom>
          <a:noFill/>
          <a:ln>
            <a:noFill/>
          </a:ln>
        </p:spPr>
      </p:pic>
      <p:pic>
        <p:nvPicPr>
          <p:cNvPr id="1165" name="Google Shape;1165;p20"/>
          <p:cNvPicPr preferRelativeResize="0"/>
          <p:nvPr/>
        </p:nvPicPr>
        <p:blipFill rotWithShape="1">
          <a:blip r:embed="rId4">
            <a:alphaModFix/>
          </a:blip>
          <a:srcRect/>
          <a:stretch/>
        </p:blipFill>
        <p:spPr>
          <a:xfrm>
            <a:off x="4564380" y="1712692"/>
            <a:ext cx="4165600" cy="2090952"/>
          </a:xfrm>
          <a:prstGeom prst="rect">
            <a:avLst/>
          </a:prstGeom>
          <a:noFill/>
          <a:ln>
            <a:noFill/>
          </a:ln>
        </p:spPr>
      </p:pic>
      <p:sp>
        <p:nvSpPr>
          <p:cNvPr id="1166" name="Google Shape;1166;p20"/>
          <p:cNvSpPr txBox="1"/>
          <p:nvPr/>
        </p:nvSpPr>
        <p:spPr>
          <a:xfrm>
            <a:off x="1000361" y="1361511"/>
            <a:ext cx="33186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Front-end</a:t>
            </a:r>
            <a:endParaRPr/>
          </a:p>
        </p:txBody>
      </p:sp>
      <p:sp>
        <p:nvSpPr>
          <p:cNvPr id="1167" name="Google Shape;1167;p20"/>
          <p:cNvSpPr txBox="1"/>
          <p:nvPr/>
        </p:nvSpPr>
        <p:spPr>
          <a:xfrm>
            <a:off x="4865736" y="1287522"/>
            <a:ext cx="35811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Back-end</a:t>
            </a:r>
            <a:endParaRPr/>
          </a:p>
        </p:txBody>
      </p:sp>
      <p:cxnSp>
        <p:nvCxnSpPr>
          <p:cNvPr id="1168" name="Google Shape;1168;p2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69" name="Google Shape;1169;p20"/>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3"/>
        <p:cNvGrpSpPr/>
        <p:nvPr/>
      </p:nvGrpSpPr>
      <p:grpSpPr>
        <a:xfrm>
          <a:off x="0" y="0"/>
          <a:ext cx="0" cy="0"/>
          <a:chOff x="0" y="0"/>
          <a:chExt cx="0" cy="0"/>
        </a:xfrm>
      </p:grpSpPr>
      <p:sp>
        <p:nvSpPr>
          <p:cNvPr id="1174" name="Google Shape;1174;p21"/>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Modelling &amp; Results</a:t>
            </a:r>
            <a:endParaRPr sz="1600" b="0" i="0" u="none" strike="noStrike" cap="none">
              <a:solidFill>
                <a:srgbClr val="000000"/>
              </a:solidFill>
              <a:latin typeface="Arial"/>
              <a:ea typeface="Arial"/>
              <a:cs typeface="Arial"/>
              <a:sym typeface="Arial"/>
            </a:endParaRPr>
          </a:p>
        </p:txBody>
      </p:sp>
      <p:cxnSp>
        <p:nvCxnSpPr>
          <p:cNvPr id="1175" name="Google Shape;1175;p21"/>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76" name="Google Shape;1176;p21"/>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pic>
        <p:nvPicPr>
          <p:cNvPr id="1177" name="Google Shape;1177;p21"/>
          <p:cNvPicPr preferRelativeResize="0"/>
          <p:nvPr/>
        </p:nvPicPr>
        <p:blipFill rotWithShape="1">
          <a:blip r:embed="rId3">
            <a:alphaModFix/>
          </a:blip>
          <a:srcRect/>
          <a:stretch/>
        </p:blipFill>
        <p:spPr>
          <a:xfrm>
            <a:off x="554191" y="1062831"/>
            <a:ext cx="7168205" cy="3398539"/>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1199</Words>
  <Application>Microsoft Office PowerPoint</Application>
  <PresentationFormat>On-screen Show (16:9)</PresentationFormat>
  <Paragraphs>71</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Devika lal G B</cp:lastModifiedBy>
  <cp:revision>1</cp:revision>
  <dcterms:modified xsi:type="dcterms:W3CDTF">2024-04-08T13:23:42Z</dcterms:modified>
</cp:coreProperties>
</file>