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4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5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5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2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6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1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62EA72-6828-427C-A17A-93552D37014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38C1BF-1C5E-4067-ACDC-C9D075211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9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23E6-8EB2-4AA8-9C5A-6768FC7B7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110329"/>
            <a:ext cx="10572000" cy="1603542"/>
          </a:xfrm>
        </p:spPr>
        <p:txBody>
          <a:bodyPr/>
          <a:lstStyle/>
          <a:p>
            <a:pPr algn="ctr"/>
            <a:r>
              <a:rPr lang="en-US" dirty="0"/>
              <a:t>Regression Analysis and Gradient Descent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33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CDC9-126E-468B-872A-85F232C5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F3E2-6A05-4CFA-AFE4-4D4CCF6A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  <a:p>
            <a:pPr lvl="1"/>
            <a:r>
              <a:rPr lang="en-US" dirty="0"/>
              <a:t>Means Y is a linear function of x!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θ</a:t>
            </a:r>
            <a:r>
              <a:rPr lang="en-US" baseline="-25000" dirty="0" err="1"/>
              <a:t>i</a:t>
            </a:r>
            <a:r>
              <a:rPr lang="en-US" dirty="0"/>
              <a:t> are </a:t>
            </a:r>
            <a:r>
              <a:rPr lang="en-US" b="1" dirty="0"/>
              <a:t>parameters</a:t>
            </a:r>
            <a:endParaRPr lang="en-US" dirty="0"/>
          </a:p>
          <a:p>
            <a:pPr lvl="2"/>
            <a:r>
              <a:rPr lang="en-US" dirty="0"/>
              <a:t>θ</a:t>
            </a:r>
            <a:r>
              <a:rPr lang="en-US" baseline="-25000" dirty="0"/>
              <a:t>0</a:t>
            </a:r>
            <a:r>
              <a:rPr lang="en-US" dirty="0"/>
              <a:t> is zero condition</a:t>
            </a:r>
          </a:p>
          <a:p>
            <a:pPr lvl="2"/>
            <a:r>
              <a:rPr lang="en-US" dirty="0"/>
              <a:t>θ</a:t>
            </a:r>
            <a:r>
              <a:rPr lang="en-US" baseline="-25000" dirty="0"/>
              <a:t>1</a:t>
            </a:r>
            <a:r>
              <a:rPr lang="en-US" dirty="0"/>
              <a:t> is gradient</a:t>
            </a:r>
          </a:p>
          <a:p>
            <a:r>
              <a:rPr lang="en-US" dirty="0"/>
              <a:t>This kind of function is a linear regression with one variable</a:t>
            </a:r>
          </a:p>
          <a:p>
            <a:pPr lvl="1"/>
            <a:r>
              <a:rPr lang="en-US" dirty="0"/>
              <a:t>Also called </a:t>
            </a:r>
            <a:r>
              <a:rPr lang="en-US" b="1" dirty="0"/>
              <a:t>univariate linear regression</a:t>
            </a:r>
            <a:endParaRPr lang="en-US" dirty="0"/>
          </a:p>
          <a:p>
            <a:r>
              <a:rPr lang="en-US" dirty="0"/>
              <a:t>So in summary</a:t>
            </a:r>
          </a:p>
          <a:p>
            <a:pPr lvl="1"/>
            <a:r>
              <a:rPr lang="en-US" dirty="0"/>
              <a:t>A hypothesis takes in some variable</a:t>
            </a:r>
          </a:p>
          <a:p>
            <a:pPr lvl="1"/>
            <a:r>
              <a:rPr lang="en-US" dirty="0"/>
              <a:t>Uses parameters determined by a learning system</a:t>
            </a:r>
          </a:p>
          <a:p>
            <a:pPr lvl="1"/>
            <a:r>
              <a:rPr lang="en-US" dirty="0"/>
              <a:t>Outputs a prediction based on that input</a:t>
            </a:r>
          </a:p>
        </p:txBody>
      </p:sp>
    </p:spTree>
    <p:extLst>
      <p:ext uri="{BB962C8B-B14F-4D97-AF65-F5344CB8AC3E}">
        <p14:creationId xmlns:p14="http://schemas.microsoft.com/office/powerpoint/2010/main" val="35156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DE1C-9550-429D-8D91-509890D6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Linear regression - implementation (cost function)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D460-3CCF-430C-A527-52426B5A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cost function lets us figure out how to fit the best straight line to our data</a:t>
            </a:r>
          </a:p>
          <a:p>
            <a:r>
              <a:rPr lang="en-US" sz="2400" dirty="0"/>
              <a:t>Choosing values for </a:t>
            </a:r>
            <a:r>
              <a:rPr lang="en-US" sz="2400" dirty="0" err="1"/>
              <a:t>θ</a:t>
            </a:r>
            <a:r>
              <a:rPr lang="en-US" sz="2400" baseline="-25000" dirty="0" err="1"/>
              <a:t>i</a:t>
            </a:r>
            <a:r>
              <a:rPr lang="en-US" sz="2400" dirty="0"/>
              <a:t> (parameters)</a:t>
            </a:r>
          </a:p>
          <a:p>
            <a:pPr lvl="1"/>
            <a:r>
              <a:rPr lang="en-US" sz="2000" dirty="0"/>
              <a:t>Different values give you different functions</a:t>
            </a:r>
          </a:p>
          <a:p>
            <a:pPr lvl="1"/>
            <a:r>
              <a:rPr lang="en-US" sz="2000" dirty="0"/>
              <a:t>If θ</a:t>
            </a:r>
            <a:r>
              <a:rPr lang="en-US" sz="2000" baseline="-25000" dirty="0"/>
              <a:t>0</a:t>
            </a:r>
            <a:r>
              <a:rPr lang="en-US" sz="2000" dirty="0"/>
              <a:t> is 1.5 and θ</a:t>
            </a:r>
            <a:r>
              <a:rPr lang="en-US" sz="2000" baseline="-25000" dirty="0"/>
              <a:t>1</a:t>
            </a:r>
            <a:r>
              <a:rPr lang="en-US" sz="2000" dirty="0"/>
              <a:t> is 0 then we get straight line parallel with X along 1.5 @ y</a:t>
            </a:r>
          </a:p>
          <a:p>
            <a:pPr lvl="1"/>
            <a:r>
              <a:rPr lang="en-US" sz="2000" dirty="0"/>
              <a:t>If θ</a:t>
            </a:r>
            <a:r>
              <a:rPr lang="en-US" sz="2000" baseline="-25000" dirty="0"/>
              <a:t>1</a:t>
            </a:r>
            <a:r>
              <a:rPr lang="en-US" sz="2000" dirty="0"/>
              <a:t> is &gt; 0 then we get a positive slope</a:t>
            </a:r>
          </a:p>
          <a:p>
            <a:r>
              <a:rPr lang="en-US" sz="2400" dirty="0"/>
              <a:t>Based on our training set we want to generate parameters which make the straight line </a:t>
            </a:r>
          </a:p>
          <a:p>
            <a:pPr lvl="1"/>
            <a:r>
              <a:rPr lang="en-US" sz="2000" dirty="0"/>
              <a:t>Chosen these parameters so </a:t>
            </a:r>
            <a:r>
              <a:rPr lang="en-US" sz="2000" dirty="0" err="1"/>
              <a:t>h</a:t>
            </a:r>
            <a:r>
              <a:rPr lang="en-US" sz="2000" baseline="-25000" dirty="0" err="1"/>
              <a:t>θ</a:t>
            </a:r>
            <a:r>
              <a:rPr lang="en-US" sz="2000" dirty="0"/>
              <a:t>(x) is close to y for our training examples</a:t>
            </a:r>
          </a:p>
          <a:p>
            <a:pPr lvl="2"/>
            <a:r>
              <a:rPr lang="en-US" sz="1800" dirty="0"/>
              <a:t>Basically, uses </a:t>
            </a:r>
            <a:r>
              <a:rPr lang="en-US" sz="1800" dirty="0" err="1"/>
              <a:t>xs</a:t>
            </a:r>
            <a:r>
              <a:rPr lang="en-US" sz="1800" dirty="0"/>
              <a:t> in training set with </a:t>
            </a:r>
            <a:r>
              <a:rPr lang="en-US" sz="1800" dirty="0" err="1"/>
              <a:t>h</a:t>
            </a:r>
            <a:r>
              <a:rPr lang="en-US" sz="1800" baseline="-25000" dirty="0" err="1"/>
              <a:t>θ</a:t>
            </a:r>
            <a:r>
              <a:rPr lang="en-US" sz="1800" dirty="0"/>
              <a:t>(x) to give output which is as close to the actual y value as possible </a:t>
            </a:r>
          </a:p>
          <a:p>
            <a:pPr lvl="2"/>
            <a:r>
              <a:rPr lang="en-US" sz="1800" dirty="0"/>
              <a:t>Think of </a:t>
            </a:r>
            <a:r>
              <a:rPr lang="en-US" sz="1800" dirty="0" err="1"/>
              <a:t>h</a:t>
            </a:r>
            <a:r>
              <a:rPr lang="en-US" sz="1800" baseline="-25000" dirty="0" err="1"/>
              <a:t>θ</a:t>
            </a:r>
            <a:r>
              <a:rPr lang="en-US" sz="1800" dirty="0"/>
              <a:t>(x) as a "y imitator" - it tries to convert the x into y, and considering we already have y we can evaluate how well </a:t>
            </a:r>
            <a:r>
              <a:rPr lang="en-US" sz="1800" dirty="0" err="1"/>
              <a:t>h</a:t>
            </a:r>
            <a:r>
              <a:rPr lang="en-US" sz="1800" baseline="-25000" dirty="0" err="1"/>
              <a:t>θ</a:t>
            </a:r>
            <a:r>
              <a:rPr lang="en-US" sz="1800" dirty="0"/>
              <a:t>(x) does this.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62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7E05-2C79-4CE8-B048-80C528DF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Linear regression - implementation (cost function)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233A-D5C9-4827-9259-80932A85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formalize this;</a:t>
            </a:r>
          </a:p>
          <a:p>
            <a:pPr lvl="1"/>
            <a:r>
              <a:rPr lang="en-US" dirty="0"/>
              <a:t>We want to want to solve a </a:t>
            </a:r>
            <a:r>
              <a:rPr lang="en-US" b="1" dirty="0"/>
              <a:t>minimization problem</a:t>
            </a:r>
            <a:endParaRPr lang="en-US" dirty="0"/>
          </a:p>
          <a:p>
            <a:pPr lvl="1"/>
            <a:r>
              <a:rPr lang="en-US" dirty="0"/>
              <a:t>Minimize (</a:t>
            </a:r>
            <a:r>
              <a:rPr lang="en-US" dirty="0" err="1"/>
              <a:t>h</a:t>
            </a:r>
            <a:r>
              <a:rPr lang="en-US" baseline="-25000" dirty="0" err="1"/>
              <a:t>θ</a:t>
            </a:r>
            <a:r>
              <a:rPr lang="en-US" dirty="0"/>
              <a:t>(x) - y)</a:t>
            </a:r>
            <a:r>
              <a:rPr lang="en-US" baseline="30000" dirty="0"/>
              <a:t>2 </a:t>
            </a:r>
            <a:endParaRPr lang="en-US" dirty="0"/>
          </a:p>
          <a:p>
            <a:pPr lvl="2"/>
            <a:r>
              <a:rPr lang="en-US" dirty="0"/>
              <a:t>i.e. minimize the difference between h(x) and y for each/any/every example</a:t>
            </a:r>
          </a:p>
          <a:p>
            <a:pPr lvl="1"/>
            <a:r>
              <a:rPr lang="en-US" dirty="0"/>
              <a:t>Sum this over the training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Minimize squared different between predicted house price and actual house price1/2m</a:t>
            </a:r>
          </a:p>
          <a:p>
            <a:pPr lvl="1"/>
            <a:r>
              <a:rPr lang="en-US" dirty="0"/>
              <a:t>1/m - means we determine the average</a:t>
            </a:r>
          </a:p>
          <a:p>
            <a:pPr lvl="1"/>
            <a:r>
              <a:rPr lang="en-US" dirty="0"/>
              <a:t>1/2m the 2 makes the math a bit easier, and doesn't change the constants we determine at all (i.e. half the smallest value is still the smallest value!)</a:t>
            </a:r>
          </a:p>
          <a:p>
            <a:r>
              <a:rPr lang="en-US" dirty="0"/>
              <a:t>Minimizing θ</a:t>
            </a:r>
            <a:r>
              <a:rPr lang="en-US" baseline="-25000" dirty="0"/>
              <a:t>0</a:t>
            </a:r>
            <a:r>
              <a:rPr lang="en-US" dirty="0"/>
              <a:t>/θ</a:t>
            </a:r>
            <a:r>
              <a:rPr lang="en-US" baseline="-25000" dirty="0"/>
              <a:t>1</a:t>
            </a:r>
            <a:r>
              <a:rPr lang="en-US" dirty="0"/>
              <a:t> means we get the values of θ</a:t>
            </a:r>
            <a:r>
              <a:rPr lang="en-US" baseline="-25000" dirty="0"/>
              <a:t>0</a:t>
            </a:r>
            <a:r>
              <a:rPr lang="en-US" dirty="0"/>
              <a:t> and θ</a:t>
            </a:r>
            <a:r>
              <a:rPr lang="en-US" baseline="-25000" dirty="0"/>
              <a:t>1</a:t>
            </a:r>
            <a:r>
              <a:rPr lang="en-US" dirty="0"/>
              <a:t> which find on average the minimal deviation of x from y when we use those parameters in our hypothesis function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91890-8AC9-4381-9B54-1EC16E3B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12" y="3146679"/>
            <a:ext cx="3486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5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92EB-A85F-419E-8D8F-FFDC317A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/>
              <a:t>(cost function)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EE1F-AF15-4BE5-8696-C0F78301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we want to minimize this cost function</a:t>
            </a:r>
          </a:p>
          <a:p>
            <a:pPr lvl="1"/>
            <a:r>
              <a:rPr lang="en-US" dirty="0"/>
              <a:t>Our cost function is (because of the summation term) inherently looking at ALL the data in the training set at any time</a:t>
            </a:r>
          </a:p>
          <a:p>
            <a:br>
              <a:rPr lang="en-US" dirty="0"/>
            </a:br>
            <a:endParaRPr lang="en-US" dirty="0"/>
          </a:p>
          <a:p>
            <a:r>
              <a:rPr lang="en-IN" b="1" dirty="0"/>
              <a:t>So to recap:</a:t>
            </a:r>
          </a:p>
          <a:p>
            <a:r>
              <a:rPr lang="en-US" b="1" dirty="0"/>
              <a:t>Hypothesis</a:t>
            </a:r>
            <a:r>
              <a:rPr lang="en-US" dirty="0"/>
              <a:t> - is like your prediction machine, </a:t>
            </a:r>
          </a:p>
          <a:p>
            <a:pPr marL="0" indent="0">
              <a:buNone/>
            </a:pPr>
            <a:r>
              <a:rPr lang="en-US" dirty="0"/>
              <a:t>   throw in an </a:t>
            </a:r>
            <a:r>
              <a:rPr lang="en-US" i="1" dirty="0"/>
              <a:t>x</a:t>
            </a:r>
            <a:r>
              <a:rPr lang="en-US" dirty="0"/>
              <a:t> value, get a putative </a:t>
            </a:r>
            <a:r>
              <a:rPr lang="en-US" i="1" dirty="0"/>
              <a:t>y</a:t>
            </a:r>
            <a:r>
              <a:rPr lang="en-US" dirty="0"/>
              <a:t> value.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299A95-69CD-47E5-9DD6-C584434B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61" y="3973068"/>
            <a:ext cx="367665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205643-791D-4365-9EF0-54A83A69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2957512"/>
            <a:ext cx="41814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8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92EB-A85F-419E-8D8F-FFDC317A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/>
              <a:t>(cost function)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EE1F-AF15-4BE5-8696-C0F78301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Cost</a:t>
            </a:r>
            <a:r>
              <a:rPr lang="en-US" dirty="0"/>
              <a:t> - is a way to, using your training data, determine values for your θ values which make the hypothesis as accurate as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-&gt; This cost function is also called the squared error cost function</a:t>
            </a:r>
          </a:p>
          <a:p>
            <a:pPr lvl="2"/>
            <a:r>
              <a:rPr lang="en-US" dirty="0"/>
              <a:t>This cost function is reasonable choice for most regression functions</a:t>
            </a:r>
          </a:p>
          <a:p>
            <a:pPr lvl="2"/>
            <a:r>
              <a:rPr lang="en-US" dirty="0"/>
              <a:t>Probably most commonly used function</a:t>
            </a:r>
          </a:p>
          <a:p>
            <a:r>
              <a:rPr lang="en-US" dirty="0"/>
              <a:t>In case J(θ</a:t>
            </a:r>
            <a:r>
              <a:rPr lang="en-US" baseline="-25000" dirty="0"/>
              <a:t>0</a:t>
            </a:r>
            <a:r>
              <a:rPr lang="en-US" dirty="0"/>
              <a:t>,θ</a:t>
            </a:r>
            <a:r>
              <a:rPr lang="en-US" baseline="-25000" dirty="0"/>
              <a:t>1</a:t>
            </a:r>
            <a:r>
              <a:rPr lang="en-US" dirty="0"/>
              <a:t>) is a bit abstract, going into what it does, why it works and how we use it in the coming sections.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CEA3F-6863-4E78-90E4-043B7626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78" y="2997077"/>
            <a:ext cx="4439383" cy="1285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5577E3-1BC7-4A5C-B9AE-DB6228EA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3" y="2614905"/>
            <a:ext cx="3686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2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1E1-CA1E-40B4-99BB-EB7DD6EF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Several types of learning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FF57-2880-468C-A852-6B4340BF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Supervised learning</a:t>
            </a:r>
            <a:endParaRPr lang="en-US" sz="2400" dirty="0"/>
          </a:p>
          <a:p>
            <a:pPr lvl="1" algn="just"/>
            <a:r>
              <a:rPr lang="en-US" sz="2000" dirty="0"/>
              <a:t>Teach the computer how to do something, then let it use it’s new found knowledge to do it.</a:t>
            </a:r>
          </a:p>
          <a:p>
            <a:pPr lvl="1" algn="just"/>
            <a:r>
              <a:rPr lang="en-US" sz="2000" dirty="0"/>
              <a:t>Simply : y = f(x) </a:t>
            </a:r>
            <a:r>
              <a:rPr lang="en-US" sz="2000" dirty="0" err="1"/>
              <a:t>i.e</a:t>
            </a:r>
            <a:r>
              <a:rPr lang="en-US" sz="2000" dirty="0"/>
              <a:t> there always be y for each x.</a:t>
            </a:r>
          </a:p>
          <a:p>
            <a:pPr algn="just"/>
            <a:r>
              <a:rPr lang="en-US" sz="2400" b="1" dirty="0"/>
              <a:t>Unsupervised learning</a:t>
            </a:r>
            <a:endParaRPr lang="en-US" sz="2400" dirty="0"/>
          </a:p>
          <a:p>
            <a:pPr lvl="1" algn="just"/>
            <a:r>
              <a:rPr lang="en-US" sz="2000" dirty="0"/>
              <a:t>Let the computer learn how to do something, and use this to determine structure and patterns in data</a:t>
            </a:r>
          </a:p>
          <a:p>
            <a:pPr algn="just"/>
            <a:r>
              <a:rPr lang="en-US" sz="2400" dirty="0"/>
              <a:t>Reinforcement learning</a:t>
            </a:r>
          </a:p>
          <a:p>
            <a:pPr algn="just"/>
            <a:r>
              <a:rPr lang="en-US" sz="2400" dirty="0"/>
              <a:t>Recommender systems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34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upervised machine learning algorithm example">
            <a:extLst>
              <a:ext uri="{FF2B5EF4-FFF2-40B4-BE49-F238E27FC236}">
                <a16:creationId xmlns:a16="http://schemas.microsoft.com/office/drawing/2014/main" id="{3B30B6BA-DE85-4B60-8DCA-61FEAEB4A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08"/>
            <a:ext cx="12192000" cy="662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0B9B-CC6B-4888-BA12-07324FE9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450B-7A39-4BB0-B2F3-5ADC2390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1FC1605-A456-4D52-8530-6F6A8D14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1" y="2121408"/>
            <a:ext cx="10058399" cy="429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86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B2CF-B838-4972-8183-88BDD6C0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Supervised learning -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B35C-1262-4ABC-A8F1-A3783EBF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the most common problem type in machine learning</a:t>
            </a:r>
          </a:p>
          <a:p>
            <a:r>
              <a:rPr lang="en-US" dirty="0"/>
              <a:t>Starting with an example</a:t>
            </a:r>
          </a:p>
          <a:p>
            <a:pPr lvl="1"/>
            <a:r>
              <a:rPr lang="en-US" dirty="0"/>
              <a:t>How do we predict housing prices</a:t>
            </a:r>
          </a:p>
          <a:p>
            <a:pPr lvl="2"/>
            <a:r>
              <a:rPr lang="en-US" dirty="0"/>
              <a:t>Collect data regarding housing prices and how they relate to size in feet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2CFE3-5E40-48F1-BF5E-76B232F46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47" y="3545058"/>
            <a:ext cx="8482819" cy="33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61D4-89DD-4411-804E-845C0C4B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SUPERVISED LEARNING Example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EC79-096D-4023-8F06-21822289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"Given this data, a friend has a house 750 square feet - how much can they be expected to get?“</a:t>
            </a:r>
          </a:p>
          <a:p>
            <a:r>
              <a:rPr lang="en-US" sz="2400" dirty="0"/>
              <a:t>What approaches can we use to solve this?</a:t>
            </a:r>
          </a:p>
          <a:p>
            <a:pPr lvl="1"/>
            <a:r>
              <a:rPr lang="en-US" sz="2000" dirty="0"/>
              <a:t>Straight line through data</a:t>
            </a:r>
          </a:p>
          <a:p>
            <a:pPr lvl="2"/>
            <a:r>
              <a:rPr lang="en-US" sz="1800" dirty="0"/>
              <a:t>Maybe $150 000</a:t>
            </a:r>
          </a:p>
          <a:p>
            <a:pPr lvl="1"/>
            <a:r>
              <a:rPr lang="en-US" sz="2000" dirty="0"/>
              <a:t>Second order polynomial</a:t>
            </a:r>
          </a:p>
          <a:p>
            <a:pPr lvl="2"/>
            <a:r>
              <a:rPr lang="en-US" sz="1800" dirty="0"/>
              <a:t>Maybe $200 000</a:t>
            </a:r>
          </a:p>
          <a:p>
            <a:pPr lvl="1"/>
            <a:r>
              <a:rPr lang="en-US" sz="2000" dirty="0"/>
              <a:t>One thing we discuss later - how to chose straight or curved line?</a:t>
            </a:r>
          </a:p>
          <a:p>
            <a:pPr lvl="1"/>
            <a:r>
              <a:rPr lang="en-US" sz="2000" dirty="0"/>
              <a:t>Each of these approaches represent a way of doing supervised learning</a:t>
            </a:r>
            <a:br>
              <a:rPr lang="en-US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34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E73D-D188-4469-8BDF-074D572B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/>
              <a:t>What does this mean?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60CC-AD7F-4814-A480-A7595DEF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We gave the algorithm a data set where a "right answer" was provided</a:t>
            </a:r>
          </a:p>
          <a:p>
            <a:pPr algn="just"/>
            <a:r>
              <a:rPr lang="en-US" sz="2400" dirty="0"/>
              <a:t>So we know actual prices for houses</a:t>
            </a:r>
          </a:p>
          <a:p>
            <a:pPr lvl="1" algn="just"/>
            <a:r>
              <a:rPr lang="en-US" sz="2000" dirty="0"/>
              <a:t>The idea is we can learn what makes the price a certain value from the </a:t>
            </a:r>
            <a:r>
              <a:rPr lang="en-US" sz="2000" b="1" dirty="0"/>
              <a:t>training data</a:t>
            </a:r>
            <a:endParaRPr lang="en-US" sz="2000" dirty="0"/>
          </a:p>
          <a:p>
            <a:pPr lvl="1" algn="just"/>
            <a:r>
              <a:rPr lang="en-US" sz="2000" dirty="0"/>
              <a:t>The algorithm should then produce more right answers based on new training data where we don't know the price already</a:t>
            </a:r>
          </a:p>
          <a:p>
            <a:pPr lvl="2" algn="just"/>
            <a:r>
              <a:rPr lang="en-US" sz="1800" dirty="0"/>
              <a:t>i.e. predict the price</a:t>
            </a:r>
          </a:p>
          <a:p>
            <a:pPr algn="just"/>
            <a:r>
              <a:rPr lang="en-US" sz="2400" dirty="0"/>
              <a:t>We also call this a </a:t>
            </a:r>
            <a:r>
              <a:rPr lang="en-US" sz="2400" b="1" dirty="0"/>
              <a:t>regression problem</a:t>
            </a:r>
            <a:endParaRPr lang="en-US" sz="2400" dirty="0"/>
          </a:p>
          <a:p>
            <a:pPr lvl="1" algn="just"/>
            <a:r>
              <a:rPr lang="en-US" sz="2000" dirty="0"/>
              <a:t>Predict continuous valued output (price)</a:t>
            </a:r>
          </a:p>
          <a:p>
            <a:pPr lvl="1" algn="just"/>
            <a:r>
              <a:rPr lang="en-US" sz="2000" dirty="0"/>
              <a:t>No real discrete delineation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35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6166-CBA3-41AC-87FB-DAAC4F96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A52D-A4CA-43B0-98D4-380D70778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Housing price data example used earlier</a:t>
            </a:r>
          </a:p>
          <a:p>
            <a:pPr lvl="1"/>
            <a:r>
              <a:rPr lang="en-US" sz="2000" dirty="0"/>
              <a:t>Supervised learning regression problem</a:t>
            </a:r>
          </a:p>
          <a:p>
            <a:r>
              <a:rPr lang="en-US" sz="2400" dirty="0"/>
              <a:t>What do we start with?</a:t>
            </a:r>
          </a:p>
          <a:p>
            <a:pPr lvl="1"/>
            <a:r>
              <a:rPr lang="en-US" sz="2000" dirty="0"/>
              <a:t>Training set (this is your data set)</a:t>
            </a:r>
          </a:p>
          <a:p>
            <a:pPr lvl="1"/>
            <a:r>
              <a:rPr lang="en-US" sz="2000" dirty="0"/>
              <a:t>Notation (</a:t>
            </a:r>
            <a:r>
              <a:rPr lang="en-US" sz="2000" i="1" dirty="0"/>
              <a:t>used throughout</a:t>
            </a:r>
            <a:r>
              <a:rPr lang="en-US" sz="2000" dirty="0"/>
              <a:t>)</a:t>
            </a:r>
          </a:p>
          <a:p>
            <a:pPr lvl="2"/>
            <a:r>
              <a:rPr lang="en-US" sz="1800" dirty="0"/>
              <a:t>m = number of </a:t>
            </a:r>
            <a:r>
              <a:rPr lang="en-US" sz="1800" b="1" dirty="0"/>
              <a:t>training examples</a:t>
            </a:r>
            <a:endParaRPr lang="en-US" sz="1800" dirty="0"/>
          </a:p>
          <a:p>
            <a:pPr lvl="2"/>
            <a:r>
              <a:rPr lang="en-US" sz="1800" dirty="0"/>
              <a:t>x's = input variables / features</a:t>
            </a:r>
          </a:p>
          <a:p>
            <a:pPr lvl="2"/>
            <a:r>
              <a:rPr lang="en-US" sz="1800" dirty="0"/>
              <a:t>y's = output variable "target" variables</a:t>
            </a:r>
          </a:p>
          <a:p>
            <a:pPr lvl="3"/>
            <a:r>
              <a:rPr lang="en-US" sz="1800" dirty="0"/>
              <a:t>(</a:t>
            </a:r>
            <a:r>
              <a:rPr lang="en-US" sz="1800" dirty="0" err="1"/>
              <a:t>x,y</a:t>
            </a:r>
            <a:r>
              <a:rPr lang="en-US" sz="1800" dirty="0"/>
              <a:t>) - single training example</a:t>
            </a:r>
          </a:p>
          <a:p>
            <a:pPr lvl="3"/>
            <a:r>
              <a:rPr lang="en-US" sz="1800" dirty="0"/>
              <a:t>(x</a:t>
            </a:r>
            <a:r>
              <a:rPr lang="en-US" sz="1800" baseline="30000" dirty="0"/>
              <a:t>i</a:t>
            </a:r>
            <a:r>
              <a:rPr lang="en-US" sz="1800" dirty="0"/>
              <a:t>, </a:t>
            </a:r>
            <a:r>
              <a:rPr lang="en-US" sz="1800" dirty="0" err="1"/>
              <a:t>y</a:t>
            </a:r>
            <a:r>
              <a:rPr lang="en-US" sz="1800" baseline="30000" dirty="0" err="1"/>
              <a:t>j</a:t>
            </a:r>
            <a:r>
              <a:rPr lang="en-US" sz="1800" dirty="0"/>
              <a:t>) - specific example (</a:t>
            </a:r>
            <a:r>
              <a:rPr lang="en-US" sz="1800" dirty="0" err="1"/>
              <a:t>i</a:t>
            </a:r>
            <a:r>
              <a:rPr lang="en-US" sz="1800" baseline="30000" dirty="0" err="1"/>
              <a:t>th</a:t>
            </a:r>
            <a:r>
              <a:rPr lang="en-US" sz="1800" dirty="0"/>
              <a:t> training example)</a:t>
            </a:r>
            <a:br>
              <a:rPr lang="en-US" sz="1800" dirty="0"/>
            </a:br>
            <a:endParaRPr lang="en-US" sz="1800" dirty="0"/>
          </a:p>
          <a:p>
            <a:pPr lvl="4"/>
            <a:r>
              <a:rPr lang="en-US" sz="1800" dirty="0" err="1"/>
              <a:t>i</a:t>
            </a:r>
            <a:r>
              <a:rPr lang="en-US" sz="1800" dirty="0"/>
              <a:t> is an index to training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9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19A-9CFF-43A1-889C-1F9A9464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Linear Regression</a:t>
            </a:r>
            <a:endParaRPr lang="en-IN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06A702-EDD3-461F-BD07-B3DADF8DC87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With our training set defined - how do we used it?</a:t>
            </a:r>
          </a:p>
          <a:p>
            <a:pPr lvl="1"/>
            <a:r>
              <a:rPr lang="en-US" dirty="0"/>
              <a:t>Take training set</a:t>
            </a:r>
          </a:p>
          <a:p>
            <a:pPr lvl="1"/>
            <a:r>
              <a:rPr lang="en-US" dirty="0"/>
              <a:t>Pass into a learning algorithm </a:t>
            </a:r>
          </a:p>
          <a:p>
            <a:pPr lvl="1"/>
            <a:r>
              <a:rPr lang="en-US" dirty="0"/>
              <a:t>Algorithm outputs a function (denoted </a:t>
            </a:r>
            <a:r>
              <a:rPr lang="en-US" i="1" dirty="0"/>
              <a:t>h </a:t>
            </a:r>
            <a:r>
              <a:rPr lang="en-US" dirty="0"/>
              <a:t>) (h = </a:t>
            </a:r>
            <a:r>
              <a:rPr lang="en-US" b="1" dirty="0"/>
              <a:t>hypothesis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function takes an input (e.g. size of new house)</a:t>
            </a:r>
          </a:p>
          <a:p>
            <a:pPr lvl="2"/>
            <a:r>
              <a:rPr lang="en-US" dirty="0"/>
              <a:t>Tries to output the estimated value of Y</a:t>
            </a:r>
          </a:p>
          <a:p>
            <a:r>
              <a:rPr lang="en-US" dirty="0"/>
              <a:t>How do we represent hypothesis </a:t>
            </a:r>
            <a:r>
              <a:rPr lang="en-US" i="1" dirty="0"/>
              <a:t>h 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Going to present h as;</a:t>
            </a:r>
          </a:p>
          <a:p>
            <a:pPr lvl="2"/>
            <a:r>
              <a:rPr lang="en-US" dirty="0" err="1"/>
              <a:t>h</a:t>
            </a:r>
            <a:r>
              <a:rPr lang="en-US" baseline="-25000" dirty="0" err="1"/>
              <a:t>θ</a:t>
            </a:r>
            <a:r>
              <a:rPr lang="en-US" dirty="0"/>
              <a:t>(x) = θ</a:t>
            </a:r>
            <a:r>
              <a:rPr lang="en-US" baseline="-25000" dirty="0"/>
              <a:t>0</a:t>
            </a:r>
            <a:r>
              <a:rPr lang="en-US" dirty="0"/>
              <a:t> + θ</a:t>
            </a:r>
            <a:r>
              <a:rPr lang="en-US" baseline="-25000" dirty="0"/>
              <a:t>1</a:t>
            </a:r>
            <a:r>
              <a:rPr lang="en-US" dirty="0"/>
              <a:t>x</a:t>
            </a:r>
          </a:p>
          <a:p>
            <a:pPr lvl="3"/>
            <a:r>
              <a:rPr lang="en-US" dirty="0"/>
              <a:t>h(x) (shorthand)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AB52E-650C-407D-ACC8-EF9247F2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13" y="3648222"/>
            <a:ext cx="5076825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03EAC-6C93-43D9-89CA-7C55962F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86" y="5343672"/>
            <a:ext cx="3609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9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598</TotalTime>
  <Words>329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Regression Analysis and Gradient Descent</vt:lpstr>
      <vt:lpstr>Several types of learning algorithms</vt:lpstr>
      <vt:lpstr>PowerPoint Presentation</vt:lpstr>
      <vt:lpstr>Unsupervised learning example</vt:lpstr>
      <vt:lpstr>Supervised learning - introduction</vt:lpstr>
      <vt:lpstr>SUPERVISED LEARNING Example problem</vt:lpstr>
      <vt:lpstr>What does this mean?</vt:lpstr>
      <vt:lpstr>Linear Regression</vt:lpstr>
      <vt:lpstr>Linear Regression</vt:lpstr>
      <vt:lpstr>Linear Regression</vt:lpstr>
      <vt:lpstr>Linear regression - implementation (cost function)</vt:lpstr>
      <vt:lpstr>Linear regression - implementation (cost function)</vt:lpstr>
      <vt:lpstr>(cost function)</vt:lpstr>
      <vt:lpstr>(cost function)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and Gradient Descent</dc:title>
  <dc:creator>MD Rijwan</dc:creator>
  <cp:lastModifiedBy>MD Rijwan</cp:lastModifiedBy>
  <cp:revision>9</cp:revision>
  <dcterms:created xsi:type="dcterms:W3CDTF">2019-09-15T11:43:47Z</dcterms:created>
  <dcterms:modified xsi:type="dcterms:W3CDTF">2019-09-20T19:30:10Z</dcterms:modified>
</cp:coreProperties>
</file>