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6" name="PlaceHolder 2"/>
          <p:cNvSpPr>
            <a:spLocks noGrp="1"/>
          </p:cNvSpPr>
          <p:nvPr>
            <p:ph/>
          </p:nvPr>
        </p:nvSpPr>
        <p:spPr>
          <a:xfrm>
            <a:off x="504000" y="1326600"/>
            <a:ext cx="813600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37" name="PlaceHolder 3"/>
          <p:cNvSpPr>
            <a:spLocks noGrp="1"/>
          </p:cNvSpPr>
          <p:nvPr>
            <p:ph/>
          </p:nvPr>
        </p:nvSpPr>
        <p:spPr>
          <a:xfrm>
            <a:off x="504000" y="3266280"/>
            <a:ext cx="813600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9" name="PlaceHolder 2"/>
          <p:cNvSpPr>
            <a:spLocks noGrp="1"/>
          </p:cNvSpPr>
          <p:nvPr>
            <p:ph/>
          </p:nvPr>
        </p:nvSpPr>
        <p:spPr>
          <a:xfrm>
            <a:off x="504000" y="132660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0" name="PlaceHolder 3"/>
          <p:cNvSpPr>
            <a:spLocks noGrp="1"/>
          </p:cNvSpPr>
          <p:nvPr>
            <p:ph/>
          </p:nvPr>
        </p:nvSpPr>
        <p:spPr>
          <a:xfrm>
            <a:off x="4672800" y="132660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1" name="PlaceHolder 4"/>
          <p:cNvSpPr>
            <a:spLocks noGrp="1"/>
          </p:cNvSpPr>
          <p:nvPr>
            <p:ph/>
          </p:nvPr>
        </p:nvSpPr>
        <p:spPr>
          <a:xfrm>
            <a:off x="504000" y="326628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2" name="PlaceHolder 5"/>
          <p:cNvSpPr>
            <a:spLocks noGrp="1"/>
          </p:cNvSpPr>
          <p:nvPr>
            <p:ph/>
          </p:nvPr>
        </p:nvSpPr>
        <p:spPr>
          <a:xfrm>
            <a:off x="4672800" y="326628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44" name="PlaceHolder 2"/>
          <p:cNvSpPr>
            <a:spLocks noGrp="1"/>
          </p:cNvSpPr>
          <p:nvPr>
            <p:ph/>
          </p:nvPr>
        </p:nvSpPr>
        <p:spPr>
          <a:xfrm>
            <a:off x="504000" y="1326600"/>
            <a:ext cx="261972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5" name="PlaceHolder 3"/>
          <p:cNvSpPr>
            <a:spLocks noGrp="1"/>
          </p:cNvSpPr>
          <p:nvPr>
            <p:ph/>
          </p:nvPr>
        </p:nvSpPr>
        <p:spPr>
          <a:xfrm>
            <a:off x="3255120" y="1326600"/>
            <a:ext cx="261972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6" name="PlaceHolder 4"/>
          <p:cNvSpPr>
            <a:spLocks noGrp="1"/>
          </p:cNvSpPr>
          <p:nvPr>
            <p:ph/>
          </p:nvPr>
        </p:nvSpPr>
        <p:spPr>
          <a:xfrm>
            <a:off x="6006240" y="1326600"/>
            <a:ext cx="261972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7" name="PlaceHolder 5"/>
          <p:cNvSpPr>
            <a:spLocks noGrp="1"/>
          </p:cNvSpPr>
          <p:nvPr>
            <p:ph/>
          </p:nvPr>
        </p:nvSpPr>
        <p:spPr>
          <a:xfrm>
            <a:off x="504000" y="3266280"/>
            <a:ext cx="261972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8" name="PlaceHolder 6"/>
          <p:cNvSpPr>
            <a:spLocks noGrp="1"/>
          </p:cNvSpPr>
          <p:nvPr>
            <p:ph/>
          </p:nvPr>
        </p:nvSpPr>
        <p:spPr>
          <a:xfrm>
            <a:off x="3255120" y="3266280"/>
            <a:ext cx="261972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49" name="PlaceHolder 7"/>
          <p:cNvSpPr>
            <a:spLocks noGrp="1"/>
          </p:cNvSpPr>
          <p:nvPr>
            <p:ph/>
          </p:nvPr>
        </p:nvSpPr>
        <p:spPr>
          <a:xfrm>
            <a:off x="6006240" y="3266280"/>
            <a:ext cx="261972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15" name="PlaceHolder 2"/>
          <p:cNvSpPr>
            <a:spLocks noGrp="1"/>
          </p:cNvSpPr>
          <p:nvPr>
            <p:ph type="subTitle"/>
          </p:nvPr>
        </p:nvSpPr>
        <p:spPr>
          <a:xfrm>
            <a:off x="504000" y="1326600"/>
            <a:ext cx="8136000" cy="3713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17" name="PlaceHolder 2"/>
          <p:cNvSpPr>
            <a:spLocks noGrp="1"/>
          </p:cNvSpPr>
          <p:nvPr>
            <p:ph/>
          </p:nvPr>
        </p:nvSpPr>
        <p:spPr>
          <a:xfrm>
            <a:off x="504000" y="1326600"/>
            <a:ext cx="8136000" cy="37134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19" name="PlaceHolder 2"/>
          <p:cNvSpPr>
            <a:spLocks noGrp="1"/>
          </p:cNvSpPr>
          <p:nvPr>
            <p:ph/>
          </p:nvPr>
        </p:nvSpPr>
        <p:spPr>
          <a:xfrm>
            <a:off x="504000" y="1326600"/>
            <a:ext cx="3970080" cy="37134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20" name="PlaceHolder 3"/>
          <p:cNvSpPr>
            <a:spLocks noGrp="1"/>
          </p:cNvSpPr>
          <p:nvPr>
            <p:ph/>
          </p:nvPr>
        </p:nvSpPr>
        <p:spPr>
          <a:xfrm>
            <a:off x="4672800" y="1326600"/>
            <a:ext cx="3970080" cy="37134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224000" y="540000"/>
            <a:ext cx="4176000" cy="25045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24" name="PlaceHolder 2"/>
          <p:cNvSpPr>
            <a:spLocks noGrp="1"/>
          </p:cNvSpPr>
          <p:nvPr>
            <p:ph/>
          </p:nvPr>
        </p:nvSpPr>
        <p:spPr>
          <a:xfrm>
            <a:off x="504000" y="132660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25" name="PlaceHolder 3"/>
          <p:cNvSpPr>
            <a:spLocks noGrp="1"/>
          </p:cNvSpPr>
          <p:nvPr>
            <p:ph/>
          </p:nvPr>
        </p:nvSpPr>
        <p:spPr>
          <a:xfrm>
            <a:off x="4672800" y="1326600"/>
            <a:ext cx="3970080" cy="37134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26" name="PlaceHolder 4"/>
          <p:cNvSpPr>
            <a:spLocks noGrp="1"/>
          </p:cNvSpPr>
          <p:nvPr>
            <p:ph/>
          </p:nvPr>
        </p:nvSpPr>
        <p:spPr>
          <a:xfrm>
            <a:off x="504000" y="326628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28" name="PlaceHolder 2"/>
          <p:cNvSpPr>
            <a:spLocks noGrp="1"/>
          </p:cNvSpPr>
          <p:nvPr>
            <p:ph/>
          </p:nvPr>
        </p:nvSpPr>
        <p:spPr>
          <a:xfrm>
            <a:off x="504000" y="1326600"/>
            <a:ext cx="3970080" cy="37134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29" name="PlaceHolder 3"/>
          <p:cNvSpPr>
            <a:spLocks noGrp="1"/>
          </p:cNvSpPr>
          <p:nvPr>
            <p:ph/>
          </p:nvPr>
        </p:nvSpPr>
        <p:spPr>
          <a:xfrm>
            <a:off x="4672800" y="132660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30" name="PlaceHolder 4"/>
          <p:cNvSpPr>
            <a:spLocks noGrp="1"/>
          </p:cNvSpPr>
          <p:nvPr>
            <p:ph/>
          </p:nvPr>
        </p:nvSpPr>
        <p:spPr>
          <a:xfrm>
            <a:off x="4672800" y="326628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2" name="PlaceHolder 2"/>
          <p:cNvSpPr>
            <a:spLocks noGrp="1"/>
          </p:cNvSpPr>
          <p:nvPr>
            <p:ph/>
          </p:nvPr>
        </p:nvSpPr>
        <p:spPr>
          <a:xfrm>
            <a:off x="504000" y="132660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33" name="PlaceHolder 3"/>
          <p:cNvSpPr>
            <a:spLocks noGrp="1"/>
          </p:cNvSpPr>
          <p:nvPr>
            <p:ph/>
          </p:nvPr>
        </p:nvSpPr>
        <p:spPr>
          <a:xfrm>
            <a:off x="4672800" y="1326600"/>
            <a:ext cx="397008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
        <p:nvSpPr>
          <p:cNvPr id="34" name="PlaceHolder 4"/>
          <p:cNvSpPr>
            <a:spLocks noGrp="1"/>
          </p:cNvSpPr>
          <p:nvPr>
            <p:ph/>
          </p:nvPr>
        </p:nvSpPr>
        <p:spPr>
          <a:xfrm>
            <a:off x="504000" y="3266280"/>
            <a:ext cx="8136000" cy="1771200"/>
          </a:xfrm>
          <a:prstGeom prst="rect">
            <a:avLst/>
          </a:prstGeom>
          <a:noFill/>
          <a:ln w="0">
            <a:noFill/>
          </a:ln>
        </p:spPr>
        <p:txBody>
          <a:bodyPr lIns="0" rIns="0" tIns="0" bIns="0" anchor="t">
            <a:normAutofit/>
          </a:bodyPr>
          <a:p>
            <a:endParaRPr b="0" lang="en-IN"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alphaModFix amt="40000"/>
          </a:blip>
          <a:stretch/>
        </p:blipFill>
        <p:spPr>
          <a:xfrm rot="21598800">
            <a:off x="720" y="1800"/>
            <a:ext cx="10080000" cy="5756040"/>
          </a:xfrm>
          <a:prstGeom prst="rect">
            <a:avLst/>
          </a:prstGeom>
          <a:ln w="0">
            <a:noFill/>
          </a:ln>
        </p:spPr>
      </p:pic>
      <p:sp>
        <p:nvSpPr>
          <p:cNvPr id="1"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r>
              <a:rPr b="0" lang="en-IN" sz="3200" spc="-1" strike="noStrike">
                <a:solidFill>
                  <a:srgbClr val="ffffff"/>
                </a:solidFill>
                <a:latin typeface="Arial"/>
              </a:rPr>
              <a:t>Click to edit the title text format</a:t>
            </a:r>
            <a:endParaRPr b="0" lang="en-IN" sz="3200" spc="-1" strike="noStrike">
              <a:solidFill>
                <a:srgbClr val="ffffff"/>
              </a:solidFill>
              <a:latin typeface="Arial"/>
            </a:endParaRPr>
          </a:p>
        </p:txBody>
      </p:sp>
      <p:sp>
        <p:nvSpPr>
          <p:cNvPr id="2" name="PlaceHolder 2"/>
          <p:cNvSpPr>
            <a:spLocks noGrp="1"/>
          </p:cNvSpPr>
          <p:nvPr>
            <p:ph type="body"/>
          </p:nvPr>
        </p:nvSpPr>
        <p:spPr>
          <a:xfrm>
            <a:off x="504000" y="1326600"/>
            <a:ext cx="8136000" cy="371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ffffff"/>
                </a:solidFill>
                <a:latin typeface="Arial"/>
              </a:rPr>
              <a:t>Fifth Outline Level</a:t>
            </a:r>
            <a:endParaRPr b="0" lang="en-IN" sz="2400" spc="-1" strike="noStrike">
              <a:solidFill>
                <a:srgbClr val="ffffff"/>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
        <p:nvSpPr>
          <p:cNvPr id="3"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4"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5" name=""/>
          <p:cNvSpPr/>
          <p:nvPr/>
        </p:nvSpPr>
        <p:spPr>
          <a:xfrm>
            <a:off x="8460000" y="4320000"/>
            <a:ext cx="3240000" cy="28800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b2b2b2"/>
          </a:solidFill>
          <a:ln w="0">
            <a:solidFill>
              <a:srgbClr val="3465a4"/>
            </a:solidFill>
          </a:ln>
        </p:spPr>
        <p:style>
          <a:lnRef idx="0"/>
          <a:fillRef idx="0"/>
          <a:effectRef idx="0"/>
          <a:fontRef idx="minor"/>
        </p:style>
      </p:sp>
      <p:sp>
        <p:nvSpPr>
          <p:cNvPr id="6" name="PlaceHolder 5"/>
          <p:cNvSpPr>
            <a:spLocks noGrp="1"/>
          </p:cNvSpPr>
          <p:nvPr>
            <p:ph type="sldNum"/>
          </p:nvPr>
        </p:nvSpPr>
        <p:spPr>
          <a:xfrm>
            <a:off x="9000000" y="5189400"/>
            <a:ext cx="900000" cy="390600"/>
          </a:xfrm>
          <a:prstGeom prst="rect">
            <a:avLst/>
          </a:prstGeom>
          <a:noFill/>
          <a:ln w="0">
            <a:noFill/>
          </a:ln>
        </p:spPr>
        <p:txBody>
          <a:bodyPr lIns="0" rIns="0" tIns="0" bIns="0" anchor="t">
            <a:noAutofit/>
          </a:bodyPr>
          <a:p>
            <a:pPr algn="r"/>
            <a:fld id="{84C51ADE-F607-4D76-ACA2-1789E57CCE09}" type="slidenum">
              <a:rPr b="0" lang="en-IN" sz="1400" spc="-1" strike="noStrike">
                <a:solidFill>
                  <a:srgbClr val="ffffff"/>
                </a:solidFill>
                <a:latin typeface="Times New Roman"/>
              </a:rPr>
              <a:t>&lt;number&gt;</a:t>
            </a:fld>
            <a:endParaRPr b="0" lang="en-IN" sz="1400" spc="-1" strike="noStrike">
              <a:solidFill>
                <a:srgbClr val="ffffff"/>
              </a:solidFill>
              <a:latin typeface="Times New Roman"/>
            </a:endParaRPr>
          </a:p>
        </p:txBody>
      </p:sp>
      <p:sp>
        <p:nvSpPr>
          <p:cNvPr id="7" name=""/>
          <p:cNvSpPr/>
          <p:nvPr/>
        </p:nvSpPr>
        <p:spPr>
          <a:xfrm>
            <a:off x="-1800000" y="-1553400"/>
            <a:ext cx="3240000" cy="28800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b2b2b2"/>
          </a:solidFill>
          <a:ln w="0">
            <a:solidFill>
              <a:srgbClr val="3465a4"/>
            </a:solidFill>
          </a:ln>
        </p:spPr>
        <p:style>
          <a:lnRef idx="0"/>
          <a:fillRef idx="0"/>
          <a:effectRef idx="0"/>
          <a:fontRef idx="minor"/>
        </p:style>
      </p:sp>
      <p:sp>
        <p:nvSpPr>
          <p:cNvPr id="8" name=""/>
          <p:cNvSpPr/>
          <p:nvPr/>
        </p:nvSpPr>
        <p:spPr>
          <a:xfrm>
            <a:off x="360000" y="1080000"/>
            <a:ext cx="0" cy="4500000"/>
          </a:xfrm>
          <a:prstGeom prst="line">
            <a:avLst/>
          </a:prstGeom>
          <a:ln w="0">
            <a:solidFill>
              <a:srgbClr val="3465a4"/>
            </a:solidFill>
          </a:ln>
        </p:spPr>
        <p:style>
          <a:lnRef idx="0"/>
          <a:fillRef idx="0"/>
          <a:effectRef idx="0"/>
          <a:fontRef idx="minor"/>
        </p:style>
      </p:sp>
      <p:sp>
        <p:nvSpPr>
          <p:cNvPr id="9" name=""/>
          <p:cNvSpPr/>
          <p:nvPr/>
        </p:nvSpPr>
        <p:spPr>
          <a:xfrm>
            <a:off x="360000" y="5580000"/>
            <a:ext cx="8100000" cy="0"/>
          </a:xfrm>
          <a:prstGeom prst="line">
            <a:avLst/>
          </a:prstGeom>
          <a:ln w="0">
            <a:solidFill>
              <a:srgbClr val="3465a4"/>
            </a:solidFill>
          </a:ln>
        </p:spPr>
        <p:style>
          <a:lnRef idx="0"/>
          <a:fillRef idx="0"/>
          <a:effectRef idx="0"/>
          <a:fontRef idx="minor"/>
        </p:style>
      </p:sp>
      <p:sp>
        <p:nvSpPr>
          <p:cNvPr id="10" name=""/>
          <p:cNvSpPr/>
          <p:nvPr/>
        </p:nvSpPr>
        <p:spPr>
          <a:xfrm flipV="1">
            <a:off x="8460000" y="4320000"/>
            <a:ext cx="1440000" cy="1260000"/>
          </a:xfrm>
          <a:prstGeom prst="line">
            <a:avLst/>
          </a:prstGeom>
          <a:ln w="0">
            <a:solidFill>
              <a:srgbClr val="3465a4"/>
            </a:solidFill>
          </a:ln>
        </p:spPr>
        <p:style>
          <a:lnRef idx="0"/>
          <a:fillRef idx="0"/>
          <a:effectRef idx="0"/>
          <a:fontRef idx="minor"/>
        </p:style>
      </p:sp>
      <p:sp>
        <p:nvSpPr>
          <p:cNvPr id="11" name=""/>
          <p:cNvSpPr/>
          <p:nvPr/>
        </p:nvSpPr>
        <p:spPr>
          <a:xfrm flipV="1">
            <a:off x="9900000" y="180000"/>
            <a:ext cx="0" cy="4140000"/>
          </a:xfrm>
          <a:prstGeom prst="line">
            <a:avLst/>
          </a:prstGeom>
          <a:ln w="0">
            <a:solidFill>
              <a:srgbClr val="3465a4"/>
            </a:solidFill>
          </a:ln>
        </p:spPr>
        <p:style>
          <a:lnRef idx="0"/>
          <a:fillRef idx="0"/>
          <a:effectRef idx="0"/>
          <a:fontRef idx="minor"/>
        </p:style>
      </p:sp>
      <p:sp>
        <p:nvSpPr>
          <p:cNvPr id="12" name=""/>
          <p:cNvSpPr/>
          <p:nvPr/>
        </p:nvSpPr>
        <p:spPr>
          <a:xfrm flipH="1">
            <a:off x="1440000" y="180000"/>
            <a:ext cx="8460000" cy="0"/>
          </a:xfrm>
          <a:prstGeom prst="line">
            <a:avLst/>
          </a:prstGeom>
          <a:ln w="0">
            <a:solidFill>
              <a:srgbClr val="3465a4"/>
            </a:solidFill>
          </a:ln>
        </p:spPr>
        <p:style>
          <a:lnRef idx="0"/>
          <a:fillRef idx="0"/>
          <a:effectRef idx="0"/>
          <a:fontRef idx="minor"/>
        </p:style>
      </p:sp>
      <p:sp>
        <p:nvSpPr>
          <p:cNvPr id="13" name=""/>
          <p:cNvSpPr/>
          <p:nvPr/>
        </p:nvSpPr>
        <p:spPr>
          <a:xfrm flipH="1">
            <a:off x="360000" y="180000"/>
            <a:ext cx="1080000" cy="900000"/>
          </a:xfrm>
          <a:prstGeom prst="line">
            <a:avLst/>
          </a:prstGeom>
          <a:ln w="0">
            <a:solidFill>
              <a:srgbClr val="3465a4"/>
            </a:solid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hyperlink" Target="https://www.arduino.cc/reference/en/" TargetMode="External"/><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r>
              <a:rPr b="0" lang="en-IN" sz="3200" spc="-1" strike="noStrike">
                <a:solidFill>
                  <a:srgbClr val="ffffff"/>
                </a:solidFill>
                <a:latin typeface="Arial"/>
              </a:rPr>
              <a:t>Arduino Boards</a:t>
            </a:r>
            <a:endParaRPr b="0" lang="en-IN" sz="3200" spc="-1" strike="noStrike">
              <a:solidFill>
                <a:srgbClr val="ffffff"/>
              </a:solidFill>
              <a:latin typeface="Arial"/>
            </a:endParaRPr>
          </a:p>
        </p:txBody>
      </p:sp>
      <p:sp>
        <p:nvSpPr>
          <p:cNvPr id="51" name="PlaceHolder 2"/>
          <p:cNvSpPr>
            <a:spLocks noGrp="1"/>
          </p:cNvSpPr>
          <p:nvPr>
            <p:ph/>
          </p:nvPr>
        </p:nvSpPr>
        <p:spPr>
          <a:xfrm>
            <a:off x="504000" y="1326600"/>
            <a:ext cx="8136000" cy="371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Course contents:</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1. Introduction to Arduino.</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2. Types of Arduino.</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3. Importance of Arduino.</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4. Advantages of Arduino.</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5. Disadvantages of Arduino.</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6. Programming an Arduino.</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p:nvPr>
        </p:nvSpPr>
        <p:spPr>
          <a:xfrm>
            <a:off x="3564000" y="2586600"/>
            <a:ext cx="2736000" cy="653400"/>
          </a:xfrm>
          <a:prstGeom prst="rect">
            <a:avLst/>
          </a:prstGeom>
          <a:noFill/>
          <a:ln w="0">
            <a:noFill/>
          </a:ln>
        </p:spPr>
        <p:txBody>
          <a:bodyPr lIns="0" rIns="0" tIns="0" bIns="0" anchor="t">
            <a:normAutofit fontScale="91000"/>
          </a:bodyPr>
          <a:p>
            <a:pPr marL="432000" indent="-324000">
              <a:spcBef>
                <a:spcPts val="1417"/>
              </a:spcBef>
              <a:buClr>
                <a:srgbClr val="000000"/>
              </a:buClr>
              <a:buSzPct val="45000"/>
              <a:buFont typeface="Wingdings" charset="2"/>
              <a:buChar char=""/>
            </a:pPr>
            <a:r>
              <a:rPr b="0" lang="en-IN" sz="4000" spc="-1" strike="noStrike">
                <a:solidFill>
                  <a:srgbClr val="ffffff"/>
                </a:solidFill>
                <a:latin typeface="Arial"/>
              </a:rPr>
              <a:t>Thank You.</a:t>
            </a:r>
            <a:endParaRPr b="0" lang="en-IN"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r>
              <a:rPr b="0" lang="en-IN" sz="3200" spc="-1" strike="noStrike">
                <a:solidFill>
                  <a:srgbClr val="ffffff"/>
                </a:solidFill>
                <a:latin typeface="Arial"/>
              </a:rPr>
              <a:t>Introduction to Arduino.</a:t>
            </a:r>
            <a:endParaRPr b="0" lang="en-IN" sz="3200" spc="-1" strike="noStrike">
              <a:solidFill>
                <a:srgbClr val="ffffff"/>
              </a:solidFill>
              <a:latin typeface="Arial"/>
            </a:endParaRPr>
          </a:p>
        </p:txBody>
      </p:sp>
      <p:sp>
        <p:nvSpPr>
          <p:cNvPr id="53" name="PlaceHolder 2"/>
          <p:cNvSpPr>
            <a:spLocks noGrp="1"/>
          </p:cNvSpPr>
          <p:nvPr>
            <p:ph/>
          </p:nvPr>
        </p:nvSpPr>
        <p:spPr>
          <a:xfrm>
            <a:off x="504000" y="1326600"/>
            <a:ext cx="8136000" cy="371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400" spc="-1" strike="noStrike">
                <a:solidFill>
                  <a:srgbClr val="ffffff"/>
                </a:solidFill>
                <a:latin typeface="Arial"/>
                <a:ea typeface="Microsoft YaHei"/>
              </a:rPr>
              <a:t>Arduino is a </a:t>
            </a:r>
            <a:r>
              <a:rPr b="0" lang="en-IN" sz="2400" spc="-1" strike="noStrike">
                <a:solidFill>
                  <a:srgbClr val="ffffff"/>
                </a:solidFill>
                <a:latin typeface="Arial"/>
              </a:rPr>
              <a:t>Open-source electronic prototyping platform enabling users to create interactive electronic objects based on easy-to-use hardware and software.</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is generally preferred because of its easy to use and can be programmed easily using C++.</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Majority of Internet Of Things [A.K.A. IOT] is based on Arduino and its types.</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can be easily integrated with other hardware components.</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r>
              <a:rPr b="0" lang="en-IN" sz="3200" spc="-1" strike="noStrike">
                <a:solidFill>
                  <a:srgbClr val="ffffff"/>
                </a:solidFill>
                <a:latin typeface="Arial"/>
              </a:rPr>
              <a:t>Types of Arduino</a:t>
            </a:r>
            <a:endParaRPr b="0" lang="en-IN" sz="3200" spc="-1" strike="noStrike">
              <a:solidFill>
                <a:srgbClr val="ffffff"/>
              </a:solidFill>
              <a:latin typeface="Arial"/>
            </a:endParaRPr>
          </a:p>
        </p:txBody>
      </p:sp>
      <p:sp>
        <p:nvSpPr>
          <p:cNvPr id="55" name="PlaceHolder 2"/>
          <p:cNvSpPr>
            <a:spLocks noGrp="1"/>
          </p:cNvSpPr>
          <p:nvPr>
            <p:ph/>
          </p:nvPr>
        </p:nvSpPr>
        <p:spPr>
          <a:xfrm>
            <a:off x="504000" y="1326600"/>
            <a:ext cx="8136000" cy="371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The Arduino series range from:</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1. Arduino Uno.</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ea typeface="Microsoft YaHei"/>
              </a:rPr>
              <a:t>2.</a:t>
            </a:r>
            <a:r>
              <a:rPr b="0" lang="en-IN" sz="2400" spc="-1" strike="noStrike">
                <a:solidFill>
                  <a:srgbClr val="ffffff"/>
                </a:solidFill>
                <a:latin typeface="Arial"/>
              </a:rPr>
              <a:t> Arduino Mega.</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3. Arduino Nano</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4. Arduino Leonard.</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ea typeface="Microsoft YaHei"/>
              </a:rPr>
              <a:t>5.</a:t>
            </a:r>
            <a:r>
              <a:rPr b="0" lang="en-IN" sz="2400" spc="-1" strike="noStrike">
                <a:solidFill>
                  <a:srgbClr val="ffffff"/>
                </a:solidFill>
                <a:latin typeface="Arial"/>
              </a:rPr>
              <a:t> Arduino Micro.</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r>
              <a:rPr b="0" lang="en-IN" sz="3200" spc="-1" strike="noStrike">
                <a:solidFill>
                  <a:srgbClr val="ffffff"/>
                </a:solidFill>
                <a:latin typeface="Arial"/>
              </a:rPr>
              <a:t>Importance of Arduino</a:t>
            </a:r>
            <a:endParaRPr b="0" lang="en-IN" sz="3200" spc="-1" strike="noStrike">
              <a:solidFill>
                <a:srgbClr val="ffffff"/>
              </a:solidFill>
              <a:latin typeface="Arial"/>
            </a:endParaRPr>
          </a:p>
        </p:txBody>
      </p:sp>
      <p:sp>
        <p:nvSpPr>
          <p:cNvPr id="57" name="PlaceHolder 2"/>
          <p:cNvSpPr>
            <a:spLocks noGrp="1"/>
          </p:cNvSpPr>
          <p:nvPr>
            <p:ph/>
          </p:nvPr>
        </p:nvSpPr>
        <p:spPr>
          <a:xfrm>
            <a:off x="504000" y="1326600"/>
            <a:ext cx="8136000" cy="3893400"/>
          </a:xfrm>
          <a:prstGeom prst="rect">
            <a:avLst/>
          </a:prstGeom>
          <a:noFill/>
          <a:ln w="0">
            <a:noFill/>
          </a:ln>
        </p:spPr>
        <p:txBody>
          <a:bodyPr lIns="0" rIns="0" tIns="0" bIns="0" anchor="t">
            <a:normAutofit fontScale="90000"/>
          </a:bodyPr>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 </a:t>
            </a:r>
            <a:r>
              <a:rPr b="0" lang="en-IN" sz="2400" spc="-1" strike="noStrike">
                <a:solidFill>
                  <a:srgbClr val="ffffff"/>
                </a:solidFill>
                <a:latin typeface="Arial"/>
              </a:rPr>
              <a:t>The Internet of Things (IoT) is a popular phrase used in the tech community to describe everyday items that are connected to the internet and able to share information. Public perception is shifting toward integrating technology into the fabric of everyday life.</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Open source projects like Arduino lower the barrier of entry for developers that are looking to experiment with interactive objects. These innovators will be able to rapidly prototype and experiment with interactive devices by using the Arduino platform, before creating a production-ready offering. </a:t>
            </a:r>
            <a:r>
              <a:rPr b="0" lang="en-IN" sz="2400" spc="-1" strike="noStrike">
                <a:solidFill>
                  <a:srgbClr val="ffffff"/>
                </a:solidFill>
                <a:latin typeface="Arial"/>
              </a:rPr>
              <a:t>Arduino is a great way to experiment with the possibilities of smart devices.</a:t>
            </a:r>
            <a:r>
              <a:rPr b="0" lang="en-IN" sz="2400" spc="-1" strike="noStrike">
                <a:solidFill>
                  <a:srgbClr val="ffffff"/>
                </a:solidFill>
                <a:latin typeface="Arial"/>
              </a:rPr>
              <a:t> </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r>
              <a:rPr b="0" lang="en-IN" sz="3200" spc="-1" strike="noStrike">
                <a:solidFill>
                  <a:srgbClr val="ffffff"/>
                </a:solidFill>
                <a:latin typeface="Arial"/>
              </a:rPr>
              <a:t>Advantages of Arduino</a:t>
            </a:r>
            <a:endParaRPr b="0" lang="en-IN" sz="3200" spc="-1" strike="noStrike">
              <a:solidFill>
                <a:srgbClr val="ffffff"/>
              </a:solidFill>
              <a:latin typeface="Arial"/>
            </a:endParaRPr>
          </a:p>
        </p:txBody>
      </p:sp>
      <p:sp>
        <p:nvSpPr>
          <p:cNvPr id="59" name="PlaceHolder 2"/>
          <p:cNvSpPr>
            <a:spLocks noGrp="1"/>
          </p:cNvSpPr>
          <p:nvPr>
            <p:ph/>
          </p:nvPr>
        </p:nvSpPr>
        <p:spPr>
          <a:xfrm>
            <a:off x="504000" y="1326600"/>
            <a:ext cx="8136000" cy="3713400"/>
          </a:xfrm>
          <a:prstGeom prst="rect">
            <a:avLst/>
          </a:prstGeom>
          <a:noFill/>
          <a:ln w="0">
            <a:noFill/>
          </a:ln>
        </p:spPr>
        <p:txBody>
          <a:bodyPr lIns="0" rIns="0" tIns="0" bIns="0" anchor="t">
            <a:normAutofit fontScale="98000"/>
          </a:bodyPr>
          <a:p>
            <a:pPr marL="432000" indent="-324000">
              <a:spcBef>
                <a:spcPts val="1417"/>
              </a:spcBef>
              <a:buClr>
                <a:srgbClr val="000000"/>
              </a:buClr>
              <a:buSzPct val="45000"/>
              <a:buFont typeface="Wingdings" charset="2"/>
              <a:buChar char=""/>
            </a:pPr>
            <a:endParaRPr b="0" lang="en-IN" sz="32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is a free Open Source platform.</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can be used in creating IOT application prototype.</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is a great way to experiment with the possibilities of smart devices. </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board design can be utilized to create a custom board because of its Open Source nature and can be sold publicly as a distributor.</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1224000" y="354240"/>
            <a:ext cx="4716000" cy="911880"/>
          </a:xfrm>
          <a:prstGeom prst="rect">
            <a:avLst/>
          </a:prstGeom>
          <a:noFill/>
          <a:ln w="0">
            <a:noFill/>
          </a:ln>
        </p:spPr>
        <p:txBody>
          <a:bodyPr lIns="0" rIns="0" tIns="0" bIns="0" anchor="ctr">
            <a:noAutofit/>
          </a:bodyPr>
          <a:p>
            <a:pPr algn="ctr"/>
            <a:r>
              <a:rPr b="0" lang="en-IN" sz="3200" spc="-1" strike="noStrike">
                <a:solidFill>
                  <a:srgbClr val="ffffff"/>
                </a:solidFill>
                <a:latin typeface="Arial"/>
              </a:rPr>
              <a:t>Disadvantages of Arduino</a:t>
            </a:r>
            <a:endParaRPr b="0" lang="en-IN" sz="3200" spc="-1" strike="noStrike">
              <a:solidFill>
                <a:srgbClr val="ffffff"/>
              </a:solidFill>
              <a:latin typeface="Arial"/>
            </a:endParaRPr>
          </a:p>
        </p:txBody>
      </p:sp>
      <p:sp>
        <p:nvSpPr>
          <p:cNvPr id="61" name="PlaceHolder 2"/>
          <p:cNvSpPr>
            <a:spLocks noGrp="1"/>
          </p:cNvSpPr>
          <p:nvPr>
            <p:ph/>
          </p:nvPr>
        </p:nvSpPr>
        <p:spPr>
          <a:xfrm>
            <a:off x="504000" y="1326600"/>
            <a:ext cx="8136000" cy="371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being an electronic application has the same disadvantages of common electronics.</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The board gets burned of if a higher voltage of more than 5V is applied to the Vin terminal.</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The pin points of Arduino are comparatively of smaller dimension which makes it harder to connect via jumper wires.</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must be used under normal environmental condition with neutral humidity.</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1224000" y="540000"/>
            <a:ext cx="4176000" cy="540000"/>
          </a:xfrm>
          <a:prstGeom prst="rect">
            <a:avLst/>
          </a:prstGeom>
          <a:noFill/>
          <a:ln w="0">
            <a:noFill/>
          </a:ln>
        </p:spPr>
        <p:txBody>
          <a:bodyPr lIns="0" rIns="0" tIns="0" bIns="0" anchor="ctr">
            <a:noAutofit/>
          </a:bodyPr>
          <a:p>
            <a:pPr algn="ctr"/>
            <a:r>
              <a:rPr b="0" lang="en-IN" sz="3200" spc="-1" strike="noStrike">
                <a:solidFill>
                  <a:srgbClr val="ffffff"/>
                </a:solidFill>
                <a:latin typeface="Arial"/>
              </a:rPr>
              <a:t>Programming Arduino</a:t>
            </a:r>
            <a:endParaRPr b="0" lang="en-IN" sz="3200" spc="-1" strike="noStrike">
              <a:solidFill>
                <a:srgbClr val="ffffff"/>
              </a:solidFill>
              <a:latin typeface="Arial"/>
            </a:endParaRPr>
          </a:p>
        </p:txBody>
      </p:sp>
      <p:sp>
        <p:nvSpPr>
          <p:cNvPr id="63" name="PlaceHolder 2"/>
          <p:cNvSpPr>
            <a:spLocks noGrp="1"/>
          </p:cNvSpPr>
          <p:nvPr>
            <p:ph/>
          </p:nvPr>
        </p:nvSpPr>
        <p:spPr>
          <a:xfrm>
            <a:off x="504000" y="1326600"/>
            <a:ext cx="8136000" cy="371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progamming is based on C++ programming language with extra Arduino functions available in Arduino library. </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Arduino has an IDE for programming board known as Arduino IDE available for both Windows and Linux based OS.</a:t>
            </a:r>
            <a:endParaRPr b="0" lang="en-IN" sz="2400" spc="-1" strike="noStrike">
              <a:solidFill>
                <a:srgbClr val="ffffff"/>
              </a:solidFill>
              <a:latin typeface="Arial"/>
            </a:endParaRPr>
          </a:p>
          <a:p>
            <a:pPr marL="432000" indent="-324000">
              <a:spcBef>
                <a:spcPts val="1417"/>
              </a:spcBef>
              <a:buClr>
                <a:srgbClr val="000000"/>
              </a:buClr>
              <a:buSzPct val="45000"/>
              <a:buFont typeface="Wingdings" charset="2"/>
              <a:buChar char=""/>
            </a:pPr>
            <a:r>
              <a:rPr b="0" lang="en-IN" sz="2400" spc="-1" strike="noStrike">
                <a:solidFill>
                  <a:srgbClr val="ffffff"/>
                </a:solidFill>
                <a:latin typeface="Arial"/>
              </a:rPr>
              <a:t>Reference links: </a:t>
            </a:r>
            <a:r>
              <a:rPr b="0" lang="en-IN" sz="2400" spc="-1" strike="noStrike">
                <a:solidFill>
                  <a:srgbClr val="ffffff"/>
                </a:solidFill>
                <a:latin typeface="Arial"/>
                <a:hlinkClick r:id="rId1"/>
              </a:rPr>
              <a:t>https://www.arduino.cc/reference/en/</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 descr=""/>
          <p:cNvPicPr/>
          <p:nvPr/>
        </p:nvPicPr>
        <p:blipFill>
          <a:blip r:embed="rId1">
            <a:alphaModFix amt="50000"/>
          </a:blip>
          <a:stretch/>
        </p:blipFill>
        <p:spPr>
          <a:xfrm>
            <a:off x="0" y="0"/>
            <a:ext cx="4345560" cy="5708160"/>
          </a:xfrm>
          <a:prstGeom prst="rect">
            <a:avLst/>
          </a:prstGeom>
          <a:ln w="0">
            <a:noFill/>
          </a:ln>
        </p:spPr>
      </p:pic>
      <p:pic>
        <p:nvPicPr>
          <p:cNvPr id="65" name="" descr=""/>
          <p:cNvPicPr/>
          <p:nvPr/>
        </p:nvPicPr>
        <p:blipFill>
          <a:blip r:embed="rId2">
            <a:alphaModFix amt="50000"/>
          </a:blip>
          <a:stretch/>
        </p:blipFill>
        <p:spPr>
          <a:xfrm>
            <a:off x="4345560" y="0"/>
            <a:ext cx="5734440" cy="567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 descr=""/>
          <p:cNvPicPr/>
          <p:nvPr/>
        </p:nvPicPr>
        <p:blipFill>
          <a:blip r:embed="rId1">
            <a:alphaModFix amt="50000"/>
          </a:blip>
          <a:stretch/>
        </p:blipFill>
        <p:spPr>
          <a:xfrm>
            <a:off x="1980000" y="-1800"/>
            <a:ext cx="5760000" cy="5691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LibreOffice/7.2.4.1$Windows_X86_64 LibreOffice_project/27d75539669ac387bb498e35313b970b7fe9c4f9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2022-01-26T16:06:09Z</dcterms:created>
  <dc:creator/>
  <dc:description/>
  <dc:language>en-IN</dc:language>
  <cp:lastModifiedBy/>
  <dcterms:modified xsi:type="dcterms:W3CDTF">2022-01-27T10:33:15Z</dcterms:modified>
  <cp:revision>31</cp:revision>
  <dc:subject/>
  <dc:title/>
</cp:coreProperties>
</file>