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7"/>
  </p:notesMasterIdLst>
  <p:handoutMasterIdLst>
    <p:handoutMasterId r:id="rId48"/>
  </p:handoutMasterIdLst>
  <p:sldIdLst>
    <p:sldId id="256" r:id="rId5"/>
    <p:sldId id="288" r:id="rId6"/>
    <p:sldId id="289" r:id="rId7"/>
    <p:sldId id="291" r:id="rId8"/>
    <p:sldId id="290" r:id="rId9"/>
    <p:sldId id="277" r:id="rId10"/>
    <p:sldId id="276" r:id="rId11"/>
    <p:sldId id="292" r:id="rId12"/>
    <p:sldId id="301" r:id="rId13"/>
    <p:sldId id="303" r:id="rId14"/>
    <p:sldId id="304" r:id="rId15"/>
    <p:sldId id="293" r:id="rId16"/>
    <p:sldId id="294" r:id="rId17"/>
    <p:sldId id="295" r:id="rId18"/>
    <p:sldId id="296" r:id="rId19"/>
    <p:sldId id="297" r:id="rId20"/>
    <p:sldId id="298" r:id="rId21"/>
    <p:sldId id="299" r:id="rId22"/>
    <p:sldId id="300" r:id="rId23"/>
    <p:sldId id="302" r:id="rId24"/>
    <p:sldId id="278"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285" r:id="rId39"/>
    <p:sldId id="305" r:id="rId40"/>
    <p:sldId id="279" r:id="rId41"/>
    <p:sldId id="280" r:id="rId42"/>
    <p:sldId id="281" r:id="rId43"/>
    <p:sldId id="283" r:id="rId44"/>
    <p:sldId id="282" r:id="rId45"/>
    <p:sldId id="28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48"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2566" autoAdjust="0"/>
  </p:normalViewPr>
  <p:slideViewPr>
    <p:cSldViewPr snapToGrid="0" showGuides="1">
      <p:cViewPr varScale="1">
        <p:scale>
          <a:sx n="69" d="100"/>
          <a:sy n="69" d="100"/>
        </p:scale>
        <p:origin x="762" y="66"/>
      </p:cViewPr>
      <p:guideLst>
        <p:guide orient="horz" pos="2328"/>
        <p:guide pos="3864"/>
        <p:guide pos="7512"/>
        <p:guide pos="144"/>
        <p:guide orient="horz" pos="648"/>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xmlns:c16r2="http://schemas.microsoft.com/office/drawing/2015/06/char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1358189632"/>
        <c:axId val="-1358183648"/>
      </c:lineChart>
      <c:catAx>
        <c:axId val="-1358189632"/>
        <c:scaling>
          <c:orientation val="minMax"/>
        </c:scaling>
        <c:delete val="1"/>
        <c:axPos val="b"/>
        <c:numFmt formatCode="General" sourceLinked="1"/>
        <c:majorTickMark val="none"/>
        <c:minorTickMark val="none"/>
        <c:tickLblPos val="nextTo"/>
        <c:crossAx val="-1358183648"/>
        <c:crosses val="autoZero"/>
        <c:auto val="1"/>
        <c:lblAlgn val="ctr"/>
        <c:lblOffset val="100"/>
        <c:noMultiLvlLbl val="0"/>
      </c:catAx>
      <c:valAx>
        <c:axId val="-135818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1358189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1358182560"/>
        <c:axId val="-1358178752"/>
      </c:barChart>
      <c:catAx>
        <c:axId val="-1358182560"/>
        <c:scaling>
          <c:orientation val="minMax"/>
        </c:scaling>
        <c:delete val="1"/>
        <c:axPos val="b"/>
        <c:numFmt formatCode="General" sourceLinked="1"/>
        <c:majorTickMark val="none"/>
        <c:minorTickMark val="none"/>
        <c:tickLblPos val="nextTo"/>
        <c:crossAx val="-1358178752"/>
        <c:crosses val="autoZero"/>
        <c:auto val="1"/>
        <c:lblAlgn val="ctr"/>
        <c:lblOffset val="100"/>
        <c:noMultiLvlLbl val="0"/>
      </c:catAx>
      <c:valAx>
        <c:axId val="-1358178752"/>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358182560"/>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7E3E6-E012-4C08-BDCD-99BDCDCBEC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2B224D9-1BDE-4873-993C-02C8CE1714CA}">
      <dgm:prSet phldrT="[Text]" custT="1"/>
      <dgm:spPr/>
      <dgm:t>
        <a:bodyPr/>
        <a:lstStyle/>
        <a:p>
          <a:r>
            <a:rPr lang="en-US" sz="2000" b="0" i="0" dirty="0" smtClean="0"/>
            <a:t>The Bank deals in all kinds of home loans. They have a presence across all urban, semi-urban and rural areas. The customer first applies for a home loan and after that, the company validates the customer eligibility for the loan.</a:t>
          </a:r>
          <a:endParaRPr lang="en-US" sz="2000" dirty="0"/>
        </a:p>
      </dgm:t>
    </dgm:pt>
    <dgm:pt modelId="{EB946D6F-E7AA-4122-9E8D-2652939DFCDA}" type="parTrans" cxnId="{0224D601-2818-4554-B6F7-77DE61768FAB}">
      <dgm:prSet/>
      <dgm:spPr/>
      <dgm:t>
        <a:bodyPr/>
        <a:lstStyle/>
        <a:p>
          <a:endParaRPr lang="en-US"/>
        </a:p>
      </dgm:t>
    </dgm:pt>
    <dgm:pt modelId="{C76E3EF4-B000-4041-8617-12200E7A0ED3}" type="sibTrans" cxnId="{0224D601-2818-4554-B6F7-77DE61768FAB}">
      <dgm:prSet/>
      <dgm:spPr/>
      <dgm:t>
        <a:bodyPr/>
        <a:lstStyle/>
        <a:p>
          <a:endParaRPr lang="en-US"/>
        </a:p>
      </dgm:t>
    </dgm:pt>
    <dgm:pt modelId="{C0FEFBD8-B456-4DDC-AB66-821EB3E7CF46}">
      <dgm:prSet phldrT="[Text]" custT="1"/>
      <dgm:spPr/>
      <dgm:t>
        <a:bodyPr/>
        <a:lstStyle/>
        <a:p>
          <a:r>
            <a:rPr lang="en-US" sz="2000" b="0" i="0" dirty="0" smtClean="0"/>
            <a:t>The bank wants to automate the loan eligibility process based on customer details. These details are Loan ID, Gender, Marital Status, Education, number of Dependents, Income, Loan Amount, Credit History, and others.</a:t>
          </a:r>
          <a:endParaRPr lang="en-US" sz="2000" dirty="0"/>
        </a:p>
      </dgm:t>
    </dgm:pt>
    <dgm:pt modelId="{ADF06333-4E47-4EC5-BD55-B289E8107131}" type="parTrans" cxnId="{D291D544-FA53-469E-8495-8E21033C97D3}">
      <dgm:prSet/>
      <dgm:spPr/>
      <dgm:t>
        <a:bodyPr/>
        <a:lstStyle/>
        <a:p>
          <a:endParaRPr lang="en-US"/>
        </a:p>
      </dgm:t>
    </dgm:pt>
    <dgm:pt modelId="{C8358755-3D79-4D4A-A7EA-64DD5345AA0B}" type="sibTrans" cxnId="{D291D544-FA53-469E-8495-8E21033C97D3}">
      <dgm:prSet/>
      <dgm:spPr/>
      <dgm:t>
        <a:bodyPr/>
        <a:lstStyle/>
        <a:p>
          <a:endParaRPr lang="en-US"/>
        </a:p>
      </dgm:t>
    </dgm:pt>
    <dgm:pt modelId="{4DE44A6D-5F35-4E47-87B6-0F530A61E3B1}">
      <dgm:prSet phldrT="[Text]" custT="1"/>
      <dgm:spPr/>
      <dgm:t>
        <a:bodyPr/>
        <a:lstStyle/>
        <a:p>
          <a:r>
            <a:rPr lang="en-US" sz="2000" b="0" i="0" dirty="0" smtClean="0"/>
            <a:t>To automate this process, they have provided a dataset to identify the customer that are eligible for loan so that they can specifically target these customers.</a:t>
          </a:r>
          <a:endParaRPr lang="en-US" sz="2000" dirty="0"/>
        </a:p>
      </dgm:t>
    </dgm:pt>
    <dgm:pt modelId="{C8F71D9D-5B34-4B89-AAEA-4618C5A944F3}" type="parTrans" cxnId="{7397B86D-F1CB-47E7-AFCC-6C2AA7D7E504}">
      <dgm:prSet/>
      <dgm:spPr/>
      <dgm:t>
        <a:bodyPr/>
        <a:lstStyle/>
        <a:p>
          <a:endParaRPr lang="en-US"/>
        </a:p>
      </dgm:t>
    </dgm:pt>
    <dgm:pt modelId="{6EEF8445-88B4-47A1-BB0C-A71E9F242227}" type="sibTrans" cxnId="{7397B86D-F1CB-47E7-AFCC-6C2AA7D7E504}">
      <dgm:prSet/>
      <dgm:spPr/>
      <dgm:t>
        <a:bodyPr/>
        <a:lstStyle/>
        <a:p>
          <a:endParaRPr lang="en-US"/>
        </a:p>
      </dgm:t>
    </dgm:pt>
    <dgm:pt modelId="{6D8A2589-79C4-4AA7-BB48-3A1833334076}">
      <dgm:prSet phldrT="[Text]" phldr="1"/>
      <dgm:spPr/>
      <dgm:t>
        <a:bodyPr/>
        <a:lstStyle/>
        <a:p>
          <a:endParaRPr lang="en-US" dirty="0"/>
        </a:p>
      </dgm:t>
    </dgm:pt>
    <dgm:pt modelId="{C3BE2CEF-5D63-4C4E-829A-C79AA8D07B11}" type="sibTrans" cxnId="{9ED7A585-8D40-459B-B0ED-A7B78F9C7C4B}">
      <dgm:prSet/>
      <dgm:spPr/>
      <dgm:t>
        <a:bodyPr/>
        <a:lstStyle/>
        <a:p>
          <a:endParaRPr lang="en-US"/>
        </a:p>
      </dgm:t>
    </dgm:pt>
    <dgm:pt modelId="{C77B790D-C901-4124-BC98-FAFE76CE259A}" type="parTrans" cxnId="{9ED7A585-8D40-459B-B0ED-A7B78F9C7C4B}">
      <dgm:prSet/>
      <dgm:spPr/>
      <dgm:t>
        <a:bodyPr/>
        <a:lstStyle/>
        <a:p>
          <a:endParaRPr lang="en-US"/>
        </a:p>
      </dgm:t>
    </dgm:pt>
    <dgm:pt modelId="{FF1840FF-A955-4A56-A2FC-E895CB41D3EB}" type="pres">
      <dgm:prSet presAssocID="{F967E3E6-E012-4C08-BDCD-99BDCDCBEC79}" presName="vert0" presStyleCnt="0">
        <dgm:presLayoutVars>
          <dgm:dir/>
          <dgm:animOne val="branch"/>
          <dgm:animLvl val="lvl"/>
        </dgm:presLayoutVars>
      </dgm:prSet>
      <dgm:spPr/>
      <dgm:t>
        <a:bodyPr/>
        <a:lstStyle/>
        <a:p>
          <a:endParaRPr lang="en-US"/>
        </a:p>
      </dgm:t>
    </dgm:pt>
    <dgm:pt modelId="{CAC25AE6-1879-4D90-9BCF-9B3CE607D3F0}" type="pres">
      <dgm:prSet presAssocID="{6D8A2589-79C4-4AA7-BB48-3A1833334076}" presName="thickLine" presStyleLbl="alignNode1" presStyleIdx="0" presStyleCnt="1"/>
      <dgm:spPr/>
    </dgm:pt>
    <dgm:pt modelId="{490FFF0F-4C34-44CF-92D1-6799983EBC69}" type="pres">
      <dgm:prSet presAssocID="{6D8A2589-79C4-4AA7-BB48-3A1833334076}" presName="horz1" presStyleCnt="0"/>
      <dgm:spPr/>
    </dgm:pt>
    <dgm:pt modelId="{B00EED77-11E1-4ACC-BDE5-B8CBDD898127}" type="pres">
      <dgm:prSet presAssocID="{6D8A2589-79C4-4AA7-BB48-3A1833334076}" presName="tx1" presStyleLbl="revTx" presStyleIdx="0" presStyleCnt="4"/>
      <dgm:spPr/>
      <dgm:t>
        <a:bodyPr/>
        <a:lstStyle/>
        <a:p>
          <a:endParaRPr lang="en-US"/>
        </a:p>
      </dgm:t>
    </dgm:pt>
    <dgm:pt modelId="{AAA6A43D-8D4D-411D-AD65-142D4D7B20D9}" type="pres">
      <dgm:prSet presAssocID="{6D8A2589-79C4-4AA7-BB48-3A1833334076}" presName="vert1" presStyleCnt="0"/>
      <dgm:spPr/>
    </dgm:pt>
    <dgm:pt modelId="{9A4DB3A0-04A4-4928-A307-E4B76C1D9816}" type="pres">
      <dgm:prSet presAssocID="{B2B224D9-1BDE-4873-993C-02C8CE1714CA}" presName="vertSpace2a" presStyleCnt="0"/>
      <dgm:spPr/>
    </dgm:pt>
    <dgm:pt modelId="{E11378EE-7AD2-4306-8983-535C22E0E802}" type="pres">
      <dgm:prSet presAssocID="{B2B224D9-1BDE-4873-993C-02C8CE1714CA}" presName="horz2" presStyleCnt="0"/>
      <dgm:spPr/>
    </dgm:pt>
    <dgm:pt modelId="{153B9654-FBFB-4650-8DB6-8EAC66E9F5C9}" type="pres">
      <dgm:prSet presAssocID="{B2B224D9-1BDE-4873-993C-02C8CE1714CA}" presName="horzSpace2" presStyleCnt="0"/>
      <dgm:spPr/>
    </dgm:pt>
    <dgm:pt modelId="{9B8AEE97-6349-4C39-A216-F7EEF149DA26}" type="pres">
      <dgm:prSet presAssocID="{B2B224D9-1BDE-4873-993C-02C8CE1714CA}" presName="tx2" presStyleLbl="revTx" presStyleIdx="1" presStyleCnt="4"/>
      <dgm:spPr/>
      <dgm:t>
        <a:bodyPr/>
        <a:lstStyle/>
        <a:p>
          <a:endParaRPr lang="en-US"/>
        </a:p>
      </dgm:t>
    </dgm:pt>
    <dgm:pt modelId="{7A6AA6FD-7DC8-4C20-9005-7CEB505F7C07}" type="pres">
      <dgm:prSet presAssocID="{B2B224D9-1BDE-4873-993C-02C8CE1714CA}" presName="vert2" presStyleCnt="0"/>
      <dgm:spPr/>
    </dgm:pt>
    <dgm:pt modelId="{C6CEA2A9-EE36-45A0-8D1C-42135B5C4421}" type="pres">
      <dgm:prSet presAssocID="{B2B224D9-1BDE-4873-993C-02C8CE1714CA}" presName="thinLine2b" presStyleLbl="callout" presStyleIdx="0" presStyleCnt="3"/>
      <dgm:spPr>
        <a:ln>
          <a:solidFill>
            <a:srgbClr val="00B0F0"/>
          </a:solidFill>
        </a:ln>
      </dgm:spPr>
    </dgm:pt>
    <dgm:pt modelId="{37ABE63C-AF99-40A7-B9E9-F1EBECD1F3B7}" type="pres">
      <dgm:prSet presAssocID="{B2B224D9-1BDE-4873-993C-02C8CE1714CA}" presName="vertSpace2b" presStyleCnt="0"/>
      <dgm:spPr/>
    </dgm:pt>
    <dgm:pt modelId="{BD7EC953-63F8-4A44-B353-28A6814B391C}" type="pres">
      <dgm:prSet presAssocID="{C0FEFBD8-B456-4DDC-AB66-821EB3E7CF46}" presName="horz2" presStyleCnt="0"/>
      <dgm:spPr/>
    </dgm:pt>
    <dgm:pt modelId="{91043C11-FF45-4CA3-ADE2-A944437A86C5}" type="pres">
      <dgm:prSet presAssocID="{C0FEFBD8-B456-4DDC-AB66-821EB3E7CF46}" presName="horzSpace2" presStyleCnt="0"/>
      <dgm:spPr/>
    </dgm:pt>
    <dgm:pt modelId="{C17428B1-E35F-474D-9691-FB715BD2A940}" type="pres">
      <dgm:prSet presAssocID="{C0FEFBD8-B456-4DDC-AB66-821EB3E7CF46}" presName="tx2" presStyleLbl="revTx" presStyleIdx="2" presStyleCnt="4"/>
      <dgm:spPr/>
      <dgm:t>
        <a:bodyPr/>
        <a:lstStyle/>
        <a:p>
          <a:endParaRPr lang="en-US"/>
        </a:p>
      </dgm:t>
    </dgm:pt>
    <dgm:pt modelId="{7B3AB9D2-F472-461D-9DB7-24B6DD32D607}" type="pres">
      <dgm:prSet presAssocID="{C0FEFBD8-B456-4DDC-AB66-821EB3E7CF46}" presName="vert2" presStyleCnt="0"/>
      <dgm:spPr/>
    </dgm:pt>
    <dgm:pt modelId="{C62F14CE-3CBD-4FBF-B4F1-30DA60C7D5F0}" type="pres">
      <dgm:prSet presAssocID="{C0FEFBD8-B456-4DDC-AB66-821EB3E7CF46}" presName="thinLine2b" presStyleLbl="callout" presStyleIdx="1" presStyleCnt="3"/>
      <dgm:spPr>
        <a:ln>
          <a:solidFill>
            <a:srgbClr val="00B0F0"/>
          </a:solidFill>
        </a:ln>
      </dgm:spPr>
    </dgm:pt>
    <dgm:pt modelId="{7B5DE161-5D9B-4FC2-A112-9BDC4E9287BF}" type="pres">
      <dgm:prSet presAssocID="{C0FEFBD8-B456-4DDC-AB66-821EB3E7CF46}" presName="vertSpace2b" presStyleCnt="0"/>
      <dgm:spPr/>
    </dgm:pt>
    <dgm:pt modelId="{EBED1507-D262-46D4-ADD4-ED8F355B8018}" type="pres">
      <dgm:prSet presAssocID="{4DE44A6D-5F35-4E47-87B6-0F530A61E3B1}" presName="horz2" presStyleCnt="0"/>
      <dgm:spPr/>
    </dgm:pt>
    <dgm:pt modelId="{9524F04F-41F7-4658-8080-7C3A659DD195}" type="pres">
      <dgm:prSet presAssocID="{4DE44A6D-5F35-4E47-87B6-0F530A61E3B1}" presName="horzSpace2" presStyleCnt="0"/>
      <dgm:spPr/>
    </dgm:pt>
    <dgm:pt modelId="{CBE204C0-9332-4702-99A5-6E76F2CFE1D3}" type="pres">
      <dgm:prSet presAssocID="{4DE44A6D-5F35-4E47-87B6-0F530A61E3B1}" presName="tx2" presStyleLbl="revTx" presStyleIdx="3" presStyleCnt="4"/>
      <dgm:spPr/>
      <dgm:t>
        <a:bodyPr/>
        <a:lstStyle/>
        <a:p>
          <a:endParaRPr lang="en-US"/>
        </a:p>
      </dgm:t>
    </dgm:pt>
    <dgm:pt modelId="{B10B7879-EACA-4302-8140-188C03D29302}" type="pres">
      <dgm:prSet presAssocID="{4DE44A6D-5F35-4E47-87B6-0F530A61E3B1}" presName="vert2" presStyleCnt="0"/>
      <dgm:spPr/>
    </dgm:pt>
    <dgm:pt modelId="{2C9835B3-C394-46E9-8917-C3DC8D8D8FC2}" type="pres">
      <dgm:prSet presAssocID="{4DE44A6D-5F35-4E47-87B6-0F530A61E3B1}" presName="thinLine2b" presStyleLbl="callout" presStyleIdx="2" presStyleCnt="3"/>
      <dgm:spPr/>
    </dgm:pt>
    <dgm:pt modelId="{36EAAA67-4A13-4C5A-B0CB-453DB1CF1C53}" type="pres">
      <dgm:prSet presAssocID="{4DE44A6D-5F35-4E47-87B6-0F530A61E3B1}" presName="vertSpace2b" presStyleCnt="0"/>
      <dgm:spPr/>
    </dgm:pt>
  </dgm:ptLst>
  <dgm:cxnLst>
    <dgm:cxn modelId="{54778011-26C3-4954-B706-2DCF050F581A}" type="presOf" srcId="{C0FEFBD8-B456-4DDC-AB66-821EB3E7CF46}" destId="{C17428B1-E35F-474D-9691-FB715BD2A940}" srcOrd="0" destOrd="0" presId="urn:microsoft.com/office/officeart/2008/layout/LinedList"/>
    <dgm:cxn modelId="{0224D601-2818-4554-B6F7-77DE61768FAB}" srcId="{6D8A2589-79C4-4AA7-BB48-3A1833334076}" destId="{B2B224D9-1BDE-4873-993C-02C8CE1714CA}" srcOrd="0" destOrd="0" parTransId="{EB946D6F-E7AA-4122-9E8D-2652939DFCDA}" sibTransId="{C76E3EF4-B000-4041-8617-12200E7A0ED3}"/>
    <dgm:cxn modelId="{D291D544-FA53-469E-8495-8E21033C97D3}" srcId="{6D8A2589-79C4-4AA7-BB48-3A1833334076}" destId="{C0FEFBD8-B456-4DDC-AB66-821EB3E7CF46}" srcOrd="1" destOrd="0" parTransId="{ADF06333-4E47-4EC5-BD55-B289E8107131}" sibTransId="{C8358755-3D79-4D4A-A7EA-64DD5345AA0B}"/>
    <dgm:cxn modelId="{8CA8F6D6-933E-4651-A9C3-2FF85312732C}" type="presOf" srcId="{B2B224D9-1BDE-4873-993C-02C8CE1714CA}" destId="{9B8AEE97-6349-4C39-A216-F7EEF149DA26}" srcOrd="0" destOrd="0" presId="urn:microsoft.com/office/officeart/2008/layout/LinedList"/>
    <dgm:cxn modelId="{9D0C55D5-9715-4020-B28B-289459F8D099}" type="presOf" srcId="{F967E3E6-E012-4C08-BDCD-99BDCDCBEC79}" destId="{FF1840FF-A955-4A56-A2FC-E895CB41D3EB}" srcOrd="0" destOrd="0" presId="urn:microsoft.com/office/officeart/2008/layout/LinedList"/>
    <dgm:cxn modelId="{BD18591E-35F2-499F-BD99-FC91320BB8AF}" type="presOf" srcId="{4DE44A6D-5F35-4E47-87B6-0F530A61E3B1}" destId="{CBE204C0-9332-4702-99A5-6E76F2CFE1D3}" srcOrd="0" destOrd="0" presId="urn:microsoft.com/office/officeart/2008/layout/LinedList"/>
    <dgm:cxn modelId="{7397B86D-F1CB-47E7-AFCC-6C2AA7D7E504}" srcId="{6D8A2589-79C4-4AA7-BB48-3A1833334076}" destId="{4DE44A6D-5F35-4E47-87B6-0F530A61E3B1}" srcOrd="2" destOrd="0" parTransId="{C8F71D9D-5B34-4B89-AAEA-4618C5A944F3}" sibTransId="{6EEF8445-88B4-47A1-BB0C-A71E9F242227}"/>
    <dgm:cxn modelId="{9ED7A585-8D40-459B-B0ED-A7B78F9C7C4B}" srcId="{F967E3E6-E012-4C08-BDCD-99BDCDCBEC79}" destId="{6D8A2589-79C4-4AA7-BB48-3A1833334076}" srcOrd="0" destOrd="0" parTransId="{C77B790D-C901-4124-BC98-FAFE76CE259A}" sibTransId="{C3BE2CEF-5D63-4C4E-829A-C79AA8D07B11}"/>
    <dgm:cxn modelId="{7BD69537-56AA-4250-A53F-10AE15D57F77}" type="presOf" srcId="{6D8A2589-79C4-4AA7-BB48-3A1833334076}" destId="{B00EED77-11E1-4ACC-BDE5-B8CBDD898127}" srcOrd="0" destOrd="0" presId="urn:microsoft.com/office/officeart/2008/layout/LinedList"/>
    <dgm:cxn modelId="{3C30D741-019B-4F6A-AB4B-F285A0FD2C42}" type="presParOf" srcId="{FF1840FF-A955-4A56-A2FC-E895CB41D3EB}" destId="{CAC25AE6-1879-4D90-9BCF-9B3CE607D3F0}" srcOrd="0" destOrd="0" presId="urn:microsoft.com/office/officeart/2008/layout/LinedList"/>
    <dgm:cxn modelId="{D111CDBB-7411-4C6E-8D1A-B995EA0E161B}" type="presParOf" srcId="{FF1840FF-A955-4A56-A2FC-E895CB41D3EB}" destId="{490FFF0F-4C34-44CF-92D1-6799983EBC69}" srcOrd="1" destOrd="0" presId="urn:microsoft.com/office/officeart/2008/layout/LinedList"/>
    <dgm:cxn modelId="{E4E985F0-0B36-4290-8B21-5FF39E952877}" type="presParOf" srcId="{490FFF0F-4C34-44CF-92D1-6799983EBC69}" destId="{B00EED77-11E1-4ACC-BDE5-B8CBDD898127}" srcOrd="0" destOrd="0" presId="urn:microsoft.com/office/officeart/2008/layout/LinedList"/>
    <dgm:cxn modelId="{219C0ED6-8C76-4B06-8584-AD06507B0095}" type="presParOf" srcId="{490FFF0F-4C34-44CF-92D1-6799983EBC69}" destId="{AAA6A43D-8D4D-411D-AD65-142D4D7B20D9}" srcOrd="1" destOrd="0" presId="urn:microsoft.com/office/officeart/2008/layout/LinedList"/>
    <dgm:cxn modelId="{746FEA11-7D77-49C5-A853-FDC1E5D54BDD}" type="presParOf" srcId="{AAA6A43D-8D4D-411D-AD65-142D4D7B20D9}" destId="{9A4DB3A0-04A4-4928-A307-E4B76C1D9816}" srcOrd="0" destOrd="0" presId="urn:microsoft.com/office/officeart/2008/layout/LinedList"/>
    <dgm:cxn modelId="{FE38F36D-7333-4AB8-960C-90AA9D546E14}" type="presParOf" srcId="{AAA6A43D-8D4D-411D-AD65-142D4D7B20D9}" destId="{E11378EE-7AD2-4306-8983-535C22E0E802}" srcOrd="1" destOrd="0" presId="urn:microsoft.com/office/officeart/2008/layout/LinedList"/>
    <dgm:cxn modelId="{08857350-3CF4-4524-B060-7636DF4AE860}" type="presParOf" srcId="{E11378EE-7AD2-4306-8983-535C22E0E802}" destId="{153B9654-FBFB-4650-8DB6-8EAC66E9F5C9}" srcOrd="0" destOrd="0" presId="urn:microsoft.com/office/officeart/2008/layout/LinedList"/>
    <dgm:cxn modelId="{6A66DDD0-1387-4E49-B2ED-320415DB18E4}" type="presParOf" srcId="{E11378EE-7AD2-4306-8983-535C22E0E802}" destId="{9B8AEE97-6349-4C39-A216-F7EEF149DA26}" srcOrd="1" destOrd="0" presId="urn:microsoft.com/office/officeart/2008/layout/LinedList"/>
    <dgm:cxn modelId="{B01B280C-A1E1-47D0-BC88-08B98BB78A17}" type="presParOf" srcId="{E11378EE-7AD2-4306-8983-535C22E0E802}" destId="{7A6AA6FD-7DC8-4C20-9005-7CEB505F7C07}" srcOrd="2" destOrd="0" presId="urn:microsoft.com/office/officeart/2008/layout/LinedList"/>
    <dgm:cxn modelId="{6AFE4DCF-214B-430E-9D76-D8D1373D6F53}" type="presParOf" srcId="{AAA6A43D-8D4D-411D-AD65-142D4D7B20D9}" destId="{C6CEA2A9-EE36-45A0-8D1C-42135B5C4421}" srcOrd="2" destOrd="0" presId="urn:microsoft.com/office/officeart/2008/layout/LinedList"/>
    <dgm:cxn modelId="{334F9957-D0ED-4CA7-BF43-0532D316F8EA}" type="presParOf" srcId="{AAA6A43D-8D4D-411D-AD65-142D4D7B20D9}" destId="{37ABE63C-AF99-40A7-B9E9-F1EBECD1F3B7}" srcOrd="3" destOrd="0" presId="urn:microsoft.com/office/officeart/2008/layout/LinedList"/>
    <dgm:cxn modelId="{85778BB1-D908-48F0-B530-ED94418D9764}" type="presParOf" srcId="{AAA6A43D-8D4D-411D-AD65-142D4D7B20D9}" destId="{BD7EC953-63F8-4A44-B353-28A6814B391C}" srcOrd="4" destOrd="0" presId="urn:microsoft.com/office/officeart/2008/layout/LinedList"/>
    <dgm:cxn modelId="{1745066C-2A09-4969-8FBF-979EF640182C}" type="presParOf" srcId="{BD7EC953-63F8-4A44-B353-28A6814B391C}" destId="{91043C11-FF45-4CA3-ADE2-A944437A86C5}" srcOrd="0" destOrd="0" presId="urn:microsoft.com/office/officeart/2008/layout/LinedList"/>
    <dgm:cxn modelId="{CAEA323E-3101-43A8-96A9-EF3C8D0E343E}" type="presParOf" srcId="{BD7EC953-63F8-4A44-B353-28A6814B391C}" destId="{C17428B1-E35F-474D-9691-FB715BD2A940}" srcOrd="1" destOrd="0" presId="urn:microsoft.com/office/officeart/2008/layout/LinedList"/>
    <dgm:cxn modelId="{C143E894-26D0-4175-B180-821D93301916}" type="presParOf" srcId="{BD7EC953-63F8-4A44-B353-28A6814B391C}" destId="{7B3AB9D2-F472-461D-9DB7-24B6DD32D607}" srcOrd="2" destOrd="0" presId="urn:microsoft.com/office/officeart/2008/layout/LinedList"/>
    <dgm:cxn modelId="{CE56A9E1-C2EF-44EC-9A45-1C349991491D}" type="presParOf" srcId="{AAA6A43D-8D4D-411D-AD65-142D4D7B20D9}" destId="{C62F14CE-3CBD-4FBF-B4F1-30DA60C7D5F0}" srcOrd="5" destOrd="0" presId="urn:microsoft.com/office/officeart/2008/layout/LinedList"/>
    <dgm:cxn modelId="{4D591DF7-DFD2-43FC-96D4-CFB00DC610E2}" type="presParOf" srcId="{AAA6A43D-8D4D-411D-AD65-142D4D7B20D9}" destId="{7B5DE161-5D9B-4FC2-A112-9BDC4E9287BF}" srcOrd="6" destOrd="0" presId="urn:microsoft.com/office/officeart/2008/layout/LinedList"/>
    <dgm:cxn modelId="{25A88761-104B-4B67-9939-B9EA8C2F6CBB}" type="presParOf" srcId="{AAA6A43D-8D4D-411D-AD65-142D4D7B20D9}" destId="{EBED1507-D262-46D4-ADD4-ED8F355B8018}" srcOrd="7" destOrd="0" presId="urn:microsoft.com/office/officeart/2008/layout/LinedList"/>
    <dgm:cxn modelId="{C257B61F-2464-4878-A86C-19B2278DEEEC}" type="presParOf" srcId="{EBED1507-D262-46D4-ADD4-ED8F355B8018}" destId="{9524F04F-41F7-4658-8080-7C3A659DD195}" srcOrd="0" destOrd="0" presId="urn:microsoft.com/office/officeart/2008/layout/LinedList"/>
    <dgm:cxn modelId="{A5010D32-975A-436D-AE7C-5EBAEB866813}" type="presParOf" srcId="{EBED1507-D262-46D4-ADD4-ED8F355B8018}" destId="{CBE204C0-9332-4702-99A5-6E76F2CFE1D3}" srcOrd="1" destOrd="0" presId="urn:microsoft.com/office/officeart/2008/layout/LinedList"/>
    <dgm:cxn modelId="{DFFE13C7-5361-4F56-BFC3-D2B49F5B4522}" type="presParOf" srcId="{EBED1507-D262-46D4-ADD4-ED8F355B8018}" destId="{B10B7879-EACA-4302-8140-188C03D29302}" srcOrd="2" destOrd="0" presId="urn:microsoft.com/office/officeart/2008/layout/LinedList"/>
    <dgm:cxn modelId="{B94794B2-3601-4713-AFB6-178314EBB21E}" type="presParOf" srcId="{AAA6A43D-8D4D-411D-AD65-142D4D7B20D9}" destId="{2C9835B3-C394-46E9-8917-C3DC8D8D8FC2}" srcOrd="8" destOrd="0" presId="urn:microsoft.com/office/officeart/2008/layout/LinedList"/>
    <dgm:cxn modelId="{E08EF092-3435-49A8-8600-45009267C023}" type="presParOf" srcId="{AAA6A43D-8D4D-411D-AD65-142D4D7B20D9}" destId="{36EAAA67-4A13-4C5A-B0CB-453DB1CF1C53}"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25AE6-1879-4D90-9BCF-9B3CE607D3F0}">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EED77-11E1-4ACC-BDE5-B8CBDD898127}">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endParaRPr lang="en-US" sz="4600" kern="1200" dirty="0"/>
        </a:p>
      </dsp:txBody>
      <dsp:txXfrm>
        <a:off x="0" y="0"/>
        <a:ext cx="1625600" cy="5418667"/>
      </dsp:txXfrm>
    </dsp:sp>
    <dsp:sp modelId="{9B8AEE97-6349-4C39-A216-F7EEF149DA26}">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The Bank deals in all kinds of home loans. They have a presence across all urban, semi-urban and rural areas. The customer first applies for a home loan and after that, the company validates the customer eligibility for the loan.</a:t>
          </a:r>
          <a:endParaRPr lang="en-US" sz="2000" kern="1200" dirty="0"/>
        </a:p>
      </dsp:txBody>
      <dsp:txXfrm>
        <a:off x="1747520" y="84666"/>
        <a:ext cx="6380480" cy="1693333"/>
      </dsp:txXfrm>
    </dsp:sp>
    <dsp:sp modelId="{C6CEA2A9-EE36-45A0-8D1C-42135B5C4421}">
      <dsp:nvSpPr>
        <dsp:cNvPr id="0" name=""/>
        <dsp:cNvSpPr/>
      </dsp:nvSpPr>
      <dsp:spPr>
        <a:xfrm>
          <a:off x="1625599" y="1778000"/>
          <a:ext cx="6502400" cy="0"/>
        </a:xfrm>
        <a:prstGeom prst="line">
          <a:avLst/>
        </a:prstGeom>
        <a:solidFill>
          <a:schemeClr val="accen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C17428B1-E35F-474D-9691-FB715BD2A940}">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The bank wants to automate the loan eligibility process based on customer details. These details are Loan ID, Gender, Marital Status, Education, number of Dependents, Income, Loan Amount, Credit History, and others.</a:t>
          </a:r>
          <a:endParaRPr lang="en-US" sz="2000" kern="1200" dirty="0"/>
        </a:p>
      </dsp:txBody>
      <dsp:txXfrm>
        <a:off x="1747520" y="1862666"/>
        <a:ext cx="6380480" cy="1693333"/>
      </dsp:txXfrm>
    </dsp:sp>
    <dsp:sp modelId="{C62F14CE-3CBD-4FBF-B4F1-30DA60C7D5F0}">
      <dsp:nvSpPr>
        <dsp:cNvPr id="0" name=""/>
        <dsp:cNvSpPr/>
      </dsp:nvSpPr>
      <dsp:spPr>
        <a:xfrm>
          <a:off x="1625599" y="3556000"/>
          <a:ext cx="6502400" cy="0"/>
        </a:xfrm>
        <a:prstGeom prst="line">
          <a:avLst/>
        </a:prstGeom>
        <a:solidFill>
          <a:schemeClr val="accen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CBE204C0-9332-4702-99A5-6E76F2CFE1D3}">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To automate this process, they have provided a dataset to identify the customer that are eligible for loan so that they can specifically target these customers.</a:t>
          </a:r>
          <a:endParaRPr lang="en-US" sz="2000" kern="1200" dirty="0"/>
        </a:p>
      </dsp:txBody>
      <dsp:txXfrm>
        <a:off x="1747520" y="3640666"/>
        <a:ext cx="6380480" cy="1693333"/>
      </dsp:txXfrm>
    </dsp:sp>
    <dsp:sp modelId="{2C9835B3-C394-46E9-8917-C3DC8D8D8FC2}">
      <dsp:nvSpPr>
        <dsp:cNvPr id="0" name=""/>
        <dsp:cNvSpPr/>
      </dsp:nvSpPr>
      <dsp:spPr>
        <a:xfrm>
          <a:off x="1625599" y="533400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5/4/2022</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40</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1068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38</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39</a:t>
            </a:fld>
            <a:endParaRPr lang="en-US" dirty="0"/>
          </a:p>
        </p:txBody>
      </p:sp>
    </p:spTree>
    <p:extLst>
      <p:ext uri="{BB962C8B-B14F-4D97-AF65-F5344CB8AC3E}">
        <p14:creationId xmlns:p14="http://schemas.microsoft.com/office/powerpoint/2010/main" val="127929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5/4/2022</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5/4/2022</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1562100" y="1060491"/>
            <a:ext cx="9144000" cy="2215991"/>
          </a:xfrm>
        </p:spPr>
        <p:txBody>
          <a:bodyPr lIns="0" tIns="0" rIns="0" bIns="0" anchor="t">
            <a:spAutoFit/>
          </a:bodyPr>
          <a:lstStyle/>
          <a:p>
            <a:r>
              <a:rPr lang="en-US" b="1" dirty="0" smtClean="0">
                <a:solidFill>
                  <a:schemeClr val="bg1"/>
                </a:solidFill>
              </a:rPr>
              <a:t>Loan Approval Prediction Project </a:t>
            </a:r>
            <a:r>
              <a:rPr lang="en-US" sz="4000" dirty="0" smtClean="0">
                <a:solidFill>
                  <a:schemeClr val="accent4"/>
                </a:solidFill>
              </a:rPr>
              <a:t>Presentation</a:t>
            </a:r>
            <a:endParaRPr lang="en-US"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547339" y="807696"/>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129274" y="291864"/>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655038" y="3896386"/>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p:cNvSpPr txBox="1"/>
          <p:nvPr/>
        </p:nvSpPr>
        <p:spPr>
          <a:xfrm>
            <a:off x="7798279" y="5614363"/>
            <a:ext cx="3807653" cy="523220"/>
          </a:xfrm>
          <a:prstGeom prst="rect">
            <a:avLst/>
          </a:prstGeom>
          <a:noFill/>
        </p:spPr>
        <p:txBody>
          <a:bodyPr wrap="square" rtlCol="0">
            <a:spAutoFit/>
          </a:bodyPr>
          <a:lstStyle/>
          <a:p>
            <a:r>
              <a:rPr lang="en-US" sz="2800" b="1" dirty="0">
                <a:solidFill>
                  <a:schemeClr val="bg1"/>
                </a:solidFill>
                <a:latin typeface="+mj-lt"/>
                <a:ea typeface="+mj-ea"/>
                <a:cs typeface="+mj-cs"/>
              </a:rPr>
              <a:t>Anagha</a:t>
            </a:r>
            <a:r>
              <a:rPr lang="en-US" sz="2800" dirty="0" smtClean="0"/>
              <a:t> </a:t>
            </a:r>
            <a:r>
              <a:rPr lang="en-US" sz="2800" b="1" dirty="0">
                <a:solidFill>
                  <a:schemeClr val="bg1"/>
                </a:solidFill>
                <a:latin typeface="+mj-lt"/>
                <a:ea typeface="+mj-ea"/>
                <a:cs typeface="+mj-cs"/>
              </a:rPr>
              <a:t>Kumbharkar</a:t>
            </a:r>
          </a:p>
        </p:txBody>
      </p:sp>
      <p:pic>
        <p:nvPicPr>
          <p:cNvPr id="11" name="Picture Placeholder 4"/>
          <p:cNvPicPr>
            <a:picLocks noChangeAspect="1"/>
          </p:cNvPicPr>
          <p:nvPr/>
        </p:nvPicPr>
        <p:blipFill>
          <a:blip r:embed="rId3" cstate="print">
            <a:extLst>
              <a:ext uri="{28A0092B-C50C-407E-A947-70E740481C1C}">
                <a14:useLocalDpi xmlns:a14="http://schemas.microsoft.com/office/drawing/2010/main" val="0"/>
              </a:ext>
            </a:extLst>
          </a:blip>
          <a:srcRect t="10520" b="10520"/>
          <a:stretch>
            <a:fillRect/>
          </a:stretch>
        </p:blipFill>
        <p:spPr>
          <a:xfrm>
            <a:off x="1143000" y="3833350"/>
            <a:ext cx="3367328" cy="2507034"/>
          </a:xfrm>
          <a:prstGeom prst="rect">
            <a:avLst/>
          </a:prstGeom>
        </p:spPr>
      </p:pic>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5900" y="1295400"/>
            <a:ext cx="8439150" cy="2862322"/>
          </a:xfrm>
          <a:prstGeom prst="rect">
            <a:avLst/>
          </a:prstGeom>
          <a:noFill/>
        </p:spPr>
        <p:txBody>
          <a:bodyPr wrap="square" rtlCol="0">
            <a:spAutoFit/>
          </a:bodyPr>
          <a:lstStyle/>
          <a:p>
            <a:pPr marL="457200" indent="-457200">
              <a:buAutoNum type="arabicParenBoth"/>
            </a:pPr>
            <a:r>
              <a:rPr lang="en-US" sz="2000" dirty="0" smtClean="0"/>
              <a:t>Distribution </a:t>
            </a:r>
            <a:r>
              <a:rPr lang="en-US" sz="2000" dirty="0"/>
              <a:t>of applicant income is right skewed and it has lots of outliers</a:t>
            </a:r>
            <a:r>
              <a:rPr lang="en-US" sz="2000" dirty="0" smtClean="0"/>
              <a:t>. This </a:t>
            </a:r>
            <a:r>
              <a:rPr lang="en-US" sz="2000" dirty="0"/>
              <a:t>can be due to the high income differences in the society</a:t>
            </a:r>
            <a:r>
              <a:rPr lang="en-US" sz="2000" dirty="0" smtClean="0"/>
              <a:t>.</a:t>
            </a:r>
          </a:p>
          <a:p>
            <a:pPr marL="457200" indent="-457200">
              <a:buAutoNum type="arabicParenBoth"/>
            </a:pPr>
            <a:endParaRPr lang="en-US" sz="2000" dirty="0"/>
          </a:p>
          <a:p>
            <a:pPr marL="457200" indent="-457200">
              <a:buAutoNum type="arabicParenBoth"/>
            </a:pPr>
            <a:r>
              <a:rPr lang="en-US" sz="2000" dirty="0"/>
              <a:t>Similar distribution with </a:t>
            </a:r>
            <a:r>
              <a:rPr lang="en-US" sz="2000" dirty="0" err="1"/>
              <a:t>coapplicant</a:t>
            </a:r>
            <a:r>
              <a:rPr lang="en-US" sz="2000" dirty="0"/>
              <a:t> </a:t>
            </a:r>
            <a:r>
              <a:rPr lang="en-US" sz="2000" dirty="0" smtClean="0"/>
              <a:t>income.</a:t>
            </a:r>
          </a:p>
          <a:p>
            <a:endParaRPr lang="en-US" sz="2000" dirty="0" smtClean="0"/>
          </a:p>
          <a:p>
            <a:r>
              <a:rPr lang="en-US" sz="2000" dirty="0" smtClean="0"/>
              <a:t>(3)   loan amount distribution is fairly normal and still has lot of outliers but outliers in loan amount is possible because loan amount can vary depending upon requirement of applicant. as there can be different reasons why high amount loans were approved we will not treat outliers here.</a:t>
            </a:r>
            <a:endParaRPr lang="en-US" sz="2000" dirty="0"/>
          </a:p>
        </p:txBody>
      </p:sp>
    </p:spTree>
    <p:extLst>
      <p:ext uri="{BB962C8B-B14F-4D97-AF65-F5344CB8AC3E}">
        <p14:creationId xmlns:p14="http://schemas.microsoft.com/office/powerpoint/2010/main" val="272452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842962"/>
            <a:ext cx="11696700" cy="5786438"/>
          </a:xfrm>
          <a:prstGeom prst="rect">
            <a:avLst/>
          </a:prstGeom>
        </p:spPr>
      </p:pic>
      <p:sp>
        <p:nvSpPr>
          <p:cNvPr id="3" name="Title 1"/>
          <p:cNvSpPr txBox="1">
            <a:spLocks/>
          </p:cNvSpPr>
          <p:nvPr/>
        </p:nvSpPr>
        <p:spPr>
          <a:xfrm>
            <a:off x="915987" y="252412"/>
            <a:ext cx="7389813" cy="6096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After outlier treatment</a:t>
            </a:r>
            <a:endParaRPr lang="en-US" sz="2800" dirty="0"/>
          </a:p>
        </p:txBody>
      </p:sp>
    </p:spTree>
    <p:extLst>
      <p:ext uri="{BB962C8B-B14F-4D97-AF65-F5344CB8AC3E}">
        <p14:creationId xmlns:p14="http://schemas.microsoft.com/office/powerpoint/2010/main" val="712470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981451" y="-76200"/>
            <a:ext cx="8371576" cy="6934201"/>
          </a:xfrm>
          <a:prstGeom prst="rect">
            <a:avLst/>
          </a:prstGeom>
        </p:spPr>
      </p:pic>
      <p:sp>
        <p:nvSpPr>
          <p:cNvPr id="4" name="Text Placeholder 3"/>
          <p:cNvSpPr>
            <a:spLocks noGrp="1"/>
          </p:cNvSpPr>
          <p:nvPr>
            <p:ph type="body" sz="half" idx="2"/>
          </p:nvPr>
        </p:nvSpPr>
        <p:spPr>
          <a:xfrm>
            <a:off x="228600" y="1028699"/>
            <a:ext cx="3932237" cy="6124575"/>
          </a:xfrm>
        </p:spPr>
        <p:txBody>
          <a:bodyPr>
            <a:noAutofit/>
          </a:bodyPr>
          <a:lstStyle/>
          <a:p>
            <a:r>
              <a:rPr lang="en-US" sz="1700" dirty="0"/>
              <a:t>1</a:t>
            </a:r>
            <a:r>
              <a:rPr lang="en-US" sz="1700" dirty="0" smtClean="0"/>
              <a:t>. Out </a:t>
            </a:r>
            <a:r>
              <a:rPr lang="en-US" sz="1700" dirty="0"/>
              <a:t>of total applicants 82% are male and 18% are female i.e. Male applicants are more than Female</a:t>
            </a:r>
          </a:p>
          <a:p>
            <a:r>
              <a:rPr lang="en-US" sz="1700" dirty="0"/>
              <a:t>2</a:t>
            </a:r>
            <a:r>
              <a:rPr lang="en-US" sz="1700" dirty="0" smtClean="0"/>
              <a:t>. Out </a:t>
            </a:r>
            <a:r>
              <a:rPr lang="en-US" sz="1700" dirty="0"/>
              <a:t>of total applicants 65% are married and 35% are unmarried i.e. Married applicant are more than Non-married</a:t>
            </a:r>
          </a:p>
          <a:p>
            <a:r>
              <a:rPr lang="en-US" sz="1700" dirty="0"/>
              <a:t>3</a:t>
            </a:r>
            <a:r>
              <a:rPr lang="en-US" sz="1700" dirty="0" smtClean="0"/>
              <a:t>. Out </a:t>
            </a:r>
            <a:r>
              <a:rPr lang="en-US" sz="1700" dirty="0"/>
              <a:t>of total applicants 78% are Graduates and 22% are not graduate </a:t>
            </a:r>
            <a:r>
              <a:rPr lang="en-US" sz="1700" dirty="0" err="1"/>
              <a:t>i.e.graduate</a:t>
            </a:r>
            <a:r>
              <a:rPr lang="en-US" sz="1700" dirty="0"/>
              <a:t> applicant are more than not graduate</a:t>
            </a:r>
          </a:p>
          <a:p>
            <a:r>
              <a:rPr lang="en-US" sz="1700" dirty="0"/>
              <a:t>4</a:t>
            </a:r>
            <a:r>
              <a:rPr lang="en-US" sz="1700" dirty="0" smtClean="0"/>
              <a:t>. Out </a:t>
            </a:r>
            <a:r>
              <a:rPr lang="en-US" sz="1700" dirty="0"/>
              <a:t>of total applicants 87% are Not self employed and 13% are self employed </a:t>
            </a:r>
            <a:r>
              <a:rPr lang="en-US" sz="1700" dirty="0" err="1"/>
              <a:t>i.e.self</a:t>
            </a:r>
            <a:r>
              <a:rPr lang="en-US" sz="1700" dirty="0"/>
              <a:t>-employed applicant are less than that of Non-Self-employed</a:t>
            </a:r>
          </a:p>
          <a:p>
            <a:r>
              <a:rPr lang="en-US" sz="1700" dirty="0" smtClean="0"/>
              <a:t>5. Out </a:t>
            </a:r>
            <a:r>
              <a:rPr lang="en-US" sz="1700" dirty="0"/>
              <a:t>of total applicants 86% have credit history and 14% do not have credit history </a:t>
            </a:r>
            <a:r>
              <a:rPr lang="en-US" sz="1700" dirty="0" err="1"/>
              <a:t>i.e.many</a:t>
            </a:r>
            <a:r>
              <a:rPr lang="en-US" sz="1700" dirty="0"/>
              <a:t> applicants have Credit </a:t>
            </a:r>
            <a:r>
              <a:rPr lang="en-US" sz="1700" dirty="0" smtClean="0"/>
              <a:t>History</a:t>
            </a:r>
          </a:p>
          <a:p>
            <a:r>
              <a:rPr lang="en-US" sz="1700" dirty="0" smtClean="0"/>
              <a:t>6. Out </a:t>
            </a:r>
            <a:r>
              <a:rPr lang="en-US" sz="1700" dirty="0"/>
              <a:t>of total applicants 69% loans are approved and 31% loans are not approved </a:t>
            </a:r>
            <a:r>
              <a:rPr lang="en-US" sz="1700" dirty="0" err="1"/>
              <a:t>i.e.more</a:t>
            </a:r>
            <a:r>
              <a:rPr lang="en-US" sz="1700" dirty="0"/>
              <a:t> loans are approved than Rejected</a:t>
            </a:r>
          </a:p>
          <a:p>
            <a:endParaRPr lang="en-US" sz="1900" dirty="0"/>
          </a:p>
        </p:txBody>
      </p:sp>
      <p:sp>
        <p:nvSpPr>
          <p:cNvPr id="7" name="Title 1"/>
          <p:cNvSpPr>
            <a:spLocks noGrp="1"/>
          </p:cNvSpPr>
          <p:nvPr>
            <p:ph type="title"/>
          </p:nvPr>
        </p:nvSpPr>
        <p:spPr>
          <a:xfrm>
            <a:off x="228599" y="-66674"/>
            <a:ext cx="3932237" cy="885827"/>
          </a:xfrm>
        </p:spPr>
        <p:txBody>
          <a:bodyPr/>
          <a:lstStyle/>
          <a:p>
            <a:r>
              <a:rPr lang="en-US" dirty="0" smtClean="0"/>
              <a:t>Univariate analysis</a:t>
            </a:r>
            <a:endParaRPr lang="en-US" dirty="0"/>
          </a:p>
        </p:txBody>
      </p:sp>
    </p:spTree>
    <p:extLst>
      <p:ext uri="{BB962C8B-B14F-4D97-AF65-F5344CB8AC3E}">
        <p14:creationId xmlns:p14="http://schemas.microsoft.com/office/powerpoint/2010/main" val="2904884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134100" y="1"/>
            <a:ext cx="6057900" cy="3695700"/>
          </a:xfrm>
          <a:prstGeom prst="rect">
            <a:avLst/>
          </a:prstGeom>
        </p:spPr>
      </p:pic>
      <p:sp>
        <p:nvSpPr>
          <p:cNvPr id="4" name="Text Placeholder 3"/>
          <p:cNvSpPr>
            <a:spLocks noGrp="1"/>
          </p:cNvSpPr>
          <p:nvPr>
            <p:ph type="body" sz="half" idx="2"/>
          </p:nvPr>
        </p:nvSpPr>
        <p:spPr>
          <a:xfrm>
            <a:off x="839788" y="1581150"/>
            <a:ext cx="3932237" cy="3811588"/>
          </a:xfrm>
        </p:spPr>
        <p:txBody>
          <a:bodyPr>
            <a:normAutofit/>
          </a:bodyPr>
          <a:lstStyle/>
          <a:p>
            <a:r>
              <a:rPr lang="en-US" sz="2000" dirty="0"/>
              <a:t>(</a:t>
            </a:r>
            <a:r>
              <a:rPr lang="en-US" sz="2000" dirty="0" smtClean="0"/>
              <a:t>1) Almost </a:t>
            </a:r>
            <a:r>
              <a:rPr lang="en-US" sz="2000" dirty="0"/>
              <a:t>same percentage of male and female applicants have approved or disapproved loan. Gender is not significant deciding factor for loan status.</a:t>
            </a:r>
          </a:p>
        </p:txBody>
      </p:sp>
      <p:pic>
        <p:nvPicPr>
          <p:cNvPr id="7" name="Picture 6"/>
          <p:cNvPicPr>
            <a:picLocks noChangeAspect="1"/>
          </p:cNvPicPr>
          <p:nvPr/>
        </p:nvPicPr>
        <p:blipFill>
          <a:blip r:embed="rId3"/>
          <a:stretch>
            <a:fillRect/>
          </a:stretch>
        </p:blipFill>
        <p:spPr>
          <a:xfrm>
            <a:off x="6134100" y="3695700"/>
            <a:ext cx="5924550" cy="3028950"/>
          </a:xfrm>
          <a:prstGeom prst="rect">
            <a:avLst/>
          </a:prstGeom>
        </p:spPr>
      </p:pic>
      <p:sp>
        <p:nvSpPr>
          <p:cNvPr id="8" name="TextBox 7"/>
          <p:cNvSpPr txBox="1"/>
          <p:nvPr/>
        </p:nvSpPr>
        <p:spPr>
          <a:xfrm>
            <a:off x="839788" y="4057650"/>
            <a:ext cx="3932237" cy="1938992"/>
          </a:xfrm>
          <a:prstGeom prst="rect">
            <a:avLst/>
          </a:prstGeom>
          <a:noFill/>
        </p:spPr>
        <p:txBody>
          <a:bodyPr wrap="square" rtlCol="0">
            <a:spAutoFit/>
          </a:bodyPr>
          <a:lstStyle/>
          <a:p>
            <a:r>
              <a:rPr lang="en-US" dirty="0"/>
              <a:t>(</a:t>
            </a:r>
            <a:r>
              <a:rPr lang="en-US" sz="2000" dirty="0" smtClean="0"/>
              <a:t>2) Percentage </a:t>
            </a:r>
            <a:r>
              <a:rPr lang="en-US" sz="2000" dirty="0"/>
              <a:t>of married applicant is more or less equal to unmarried applicants for approved </a:t>
            </a:r>
            <a:r>
              <a:rPr lang="en-US" sz="2000" dirty="0" err="1"/>
              <a:t>loan.Married</a:t>
            </a:r>
            <a:r>
              <a:rPr lang="en-US" sz="2000" dirty="0"/>
              <a:t> status is not significant deciding factor for loan status</a:t>
            </a:r>
          </a:p>
        </p:txBody>
      </p:sp>
      <p:sp>
        <p:nvSpPr>
          <p:cNvPr id="9" name="Title 1"/>
          <p:cNvSpPr>
            <a:spLocks noGrp="1"/>
          </p:cNvSpPr>
          <p:nvPr>
            <p:ph type="title"/>
          </p:nvPr>
        </p:nvSpPr>
        <p:spPr>
          <a:xfrm>
            <a:off x="839788" y="381000"/>
            <a:ext cx="3932237" cy="895350"/>
          </a:xfrm>
        </p:spPr>
        <p:txBody>
          <a:bodyPr>
            <a:normAutofit fontScale="90000"/>
          </a:bodyPr>
          <a:lstStyle/>
          <a:p>
            <a:r>
              <a:rPr lang="en-US" dirty="0" smtClean="0"/>
              <a:t>Bivariate analysis</a:t>
            </a:r>
            <a:br>
              <a:rPr lang="en-US" dirty="0" smtClean="0"/>
            </a:br>
            <a:r>
              <a:rPr lang="en-US" dirty="0" smtClean="0"/>
              <a:t>categorical variable vs loan status</a:t>
            </a:r>
            <a:endParaRPr lang="en-US" dirty="0"/>
          </a:p>
        </p:txBody>
      </p:sp>
    </p:spTree>
    <p:extLst>
      <p:ext uri="{BB962C8B-B14F-4D97-AF65-F5344CB8AC3E}">
        <p14:creationId xmlns:p14="http://schemas.microsoft.com/office/powerpoint/2010/main" val="1132315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06462" y="1465262"/>
            <a:ext cx="3932237" cy="3811588"/>
          </a:xfrm>
        </p:spPr>
        <p:txBody>
          <a:bodyPr>
            <a:normAutofit/>
          </a:bodyPr>
          <a:lstStyle/>
          <a:p>
            <a:r>
              <a:rPr lang="en-US" sz="2000" dirty="0" smtClean="0"/>
              <a:t>(3) Percentage </a:t>
            </a:r>
            <a:r>
              <a:rPr lang="en-US" sz="2000" dirty="0"/>
              <a:t>of graduate applicant is higher than non-graduate applicants for approved loan.</a:t>
            </a:r>
          </a:p>
        </p:txBody>
      </p:sp>
      <p:sp>
        <p:nvSpPr>
          <p:cNvPr id="8" name="TextBox 7"/>
          <p:cNvSpPr txBox="1"/>
          <p:nvPr/>
        </p:nvSpPr>
        <p:spPr>
          <a:xfrm>
            <a:off x="839788" y="4057650"/>
            <a:ext cx="3932237" cy="1938992"/>
          </a:xfrm>
          <a:prstGeom prst="rect">
            <a:avLst/>
          </a:prstGeom>
          <a:noFill/>
        </p:spPr>
        <p:txBody>
          <a:bodyPr wrap="square" rtlCol="0">
            <a:spAutoFit/>
          </a:bodyPr>
          <a:lstStyle/>
          <a:p>
            <a:r>
              <a:rPr lang="en-US" sz="2000" dirty="0"/>
              <a:t>(</a:t>
            </a:r>
            <a:r>
              <a:rPr lang="en-US" sz="2000" dirty="0" smtClean="0"/>
              <a:t>4) Almost </a:t>
            </a:r>
            <a:r>
              <a:rPr lang="en-US" sz="2000" dirty="0"/>
              <a:t>same percentage of self employed and non-self employed applicants have approved or disapproved loan. self employment is not significant deciding factor for loan status.</a:t>
            </a:r>
          </a:p>
        </p:txBody>
      </p:sp>
      <p:pic>
        <p:nvPicPr>
          <p:cNvPr id="3" name="Picture 2"/>
          <p:cNvPicPr>
            <a:picLocks noChangeAspect="1"/>
          </p:cNvPicPr>
          <p:nvPr/>
        </p:nvPicPr>
        <p:blipFill>
          <a:blip r:embed="rId2"/>
          <a:stretch>
            <a:fillRect/>
          </a:stretch>
        </p:blipFill>
        <p:spPr>
          <a:xfrm>
            <a:off x="6119812" y="0"/>
            <a:ext cx="5938838" cy="3695700"/>
          </a:xfrm>
          <a:prstGeom prst="rect">
            <a:avLst/>
          </a:prstGeom>
        </p:spPr>
      </p:pic>
      <p:pic>
        <p:nvPicPr>
          <p:cNvPr id="9" name="Picture 8"/>
          <p:cNvPicPr>
            <a:picLocks noChangeAspect="1"/>
          </p:cNvPicPr>
          <p:nvPr/>
        </p:nvPicPr>
        <p:blipFill>
          <a:blip r:embed="rId3"/>
          <a:stretch>
            <a:fillRect/>
          </a:stretch>
        </p:blipFill>
        <p:spPr>
          <a:xfrm>
            <a:off x="6134101" y="3695700"/>
            <a:ext cx="5791200" cy="3162300"/>
          </a:xfrm>
          <a:prstGeom prst="rect">
            <a:avLst/>
          </a:prstGeom>
        </p:spPr>
      </p:pic>
    </p:spTree>
    <p:extLst>
      <p:ext uri="{BB962C8B-B14F-4D97-AF65-F5344CB8AC3E}">
        <p14:creationId xmlns:p14="http://schemas.microsoft.com/office/powerpoint/2010/main" val="3877720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7" y="1446391"/>
            <a:ext cx="3932237" cy="3811588"/>
          </a:xfrm>
        </p:spPr>
        <p:txBody>
          <a:bodyPr>
            <a:normAutofit/>
          </a:bodyPr>
          <a:lstStyle/>
          <a:p>
            <a:r>
              <a:rPr lang="en-US" sz="2000" dirty="0" smtClean="0"/>
              <a:t>(5) People </a:t>
            </a:r>
            <a:r>
              <a:rPr lang="en-US" sz="2000" dirty="0"/>
              <a:t>with a credit history as 1 are more likely to get their loans approved.</a:t>
            </a:r>
          </a:p>
        </p:txBody>
      </p:sp>
      <p:sp>
        <p:nvSpPr>
          <p:cNvPr id="8" name="TextBox 7"/>
          <p:cNvSpPr txBox="1"/>
          <p:nvPr/>
        </p:nvSpPr>
        <p:spPr>
          <a:xfrm>
            <a:off x="839788" y="4057650"/>
            <a:ext cx="3932237" cy="1323439"/>
          </a:xfrm>
          <a:prstGeom prst="rect">
            <a:avLst/>
          </a:prstGeom>
          <a:noFill/>
        </p:spPr>
        <p:txBody>
          <a:bodyPr wrap="square" rtlCol="0">
            <a:spAutoFit/>
          </a:bodyPr>
          <a:lstStyle/>
          <a:p>
            <a:r>
              <a:rPr lang="en-US" sz="2000" dirty="0" smtClean="0"/>
              <a:t>(6) The percentage of loans getting approved in the semi-urban area is higher as compared to that in rural or urban areas.</a:t>
            </a:r>
            <a:endParaRPr lang="en-US" sz="2000" dirty="0"/>
          </a:p>
        </p:txBody>
      </p:sp>
      <p:pic>
        <p:nvPicPr>
          <p:cNvPr id="6" name="Picture 5"/>
          <p:cNvPicPr>
            <a:picLocks noChangeAspect="1"/>
          </p:cNvPicPr>
          <p:nvPr/>
        </p:nvPicPr>
        <p:blipFill>
          <a:blip r:embed="rId2"/>
          <a:stretch>
            <a:fillRect/>
          </a:stretch>
        </p:blipFill>
        <p:spPr>
          <a:xfrm>
            <a:off x="5962650" y="0"/>
            <a:ext cx="6095999" cy="3695700"/>
          </a:xfrm>
          <a:prstGeom prst="rect">
            <a:avLst/>
          </a:prstGeom>
        </p:spPr>
      </p:pic>
      <p:pic>
        <p:nvPicPr>
          <p:cNvPr id="7" name="Picture 6"/>
          <p:cNvPicPr>
            <a:picLocks noChangeAspect="1"/>
          </p:cNvPicPr>
          <p:nvPr/>
        </p:nvPicPr>
        <p:blipFill>
          <a:blip r:embed="rId3"/>
          <a:stretch>
            <a:fillRect/>
          </a:stretch>
        </p:blipFill>
        <p:spPr>
          <a:xfrm>
            <a:off x="6134100" y="3790950"/>
            <a:ext cx="6057900" cy="3067050"/>
          </a:xfrm>
          <a:prstGeom prst="rect">
            <a:avLst/>
          </a:prstGeom>
        </p:spPr>
      </p:pic>
    </p:spTree>
    <p:extLst>
      <p:ext uri="{BB962C8B-B14F-4D97-AF65-F5344CB8AC3E}">
        <p14:creationId xmlns:p14="http://schemas.microsoft.com/office/powerpoint/2010/main" val="414912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7" y="1446391"/>
            <a:ext cx="3932237" cy="3811588"/>
          </a:xfrm>
        </p:spPr>
        <p:txBody>
          <a:bodyPr>
            <a:normAutofit/>
          </a:bodyPr>
          <a:lstStyle/>
          <a:p>
            <a:r>
              <a:rPr lang="en-US" sz="2000" dirty="0" smtClean="0"/>
              <a:t>(</a:t>
            </a:r>
            <a:r>
              <a:rPr lang="en-US" sz="2000" dirty="0"/>
              <a:t>5</a:t>
            </a:r>
            <a:r>
              <a:rPr lang="en-US" sz="2000" dirty="0" smtClean="0"/>
              <a:t>) People </a:t>
            </a:r>
            <a:r>
              <a:rPr lang="en-US" sz="2000" dirty="0"/>
              <a:t>with a credit history as 1 are more likely to get their loans approved.</a:t>
            </a:r>
          </a:p>
        </p:txBody>
      </p:sp>
      <p:sp>
        <p:nvSpPr>
          <p:cNvPr id="8" name="TextBox 7"/>
          <p:cNvSpPr txBox="1"/>
          <p:nvPr/>
        </p:nvSpPr>
        <p:spPr>
          <a:xfrm>
            <a:off x="839788" y="4057650"/>
            <a:ext cx="3932237" cy="1323439"/>
          </a:xfrm>
          <a:prstGeom prst="rect">
            <a:avLst/>
          </a:prstGeom>
          <a:noFill/>
        </p:spPr>
        <p:txBody>
          <a:bodyPr wrap="square" rtlCol="0">
            <a:spAutoFit/>
          </a:bodyPr>
          <a:lstStyle/>
          <a:p>
            <a:r>
              <a:rPr lang="en-US" sz="2000" dirty="0" smtClean="0"/>
              <a:t>(6) The percentage of loans getting approved in the semi-urban area is higher as compared to that in rural or urban areas.</a:t>
            </a:r>
            <a:endParaRPr lang="en-US" sz="2000" dirty="0"/>
          </a:p>
        </p:txBody>
      </p:sp>
      <p:pic>
        <p:nvPicPr>
          <p:cNvPr id="6" name="Picture 5"/>
          <p:cNvPicPr>
            <a:picLocks noChangeAspect="1"/>
          </p:cNvPicPr>
          <p:nvPr/>
        </p:nvPicPr>
        <p:blipFill>
          <a:blip r:embed="rId2"/>
          <a:stretch>
            <a:fillRect/>
          </a:stretch>
        </p:blipFill>
        <p:spPr>
          <a:xfrm>
            <a:off x="5962650" y="0"/>
            <a:ext cx="6095999" cy="3695700"/>
          </a:xfrm>
          <a:prstGeom prst="rect">
            <a:avLst/>
          </a:prstGeom>
        </p:spPr>
      </p:pic>
      <p:pic>
        <p:nvPicPr>
          <p:cNvPr id="7" name="Picture 6"/>
          <p:cNvPicPr>
            <a:picLocks noChangeAspect="1"/>
          </p:cNvPicPr>
          <p:nvPr/>
        </p:nvPicPr>
        <p:blipFill>
          <a:blip r:embed="rId3"/>
          <a:stretch>
            <a:fillRect/>
          </a:stretch>
        </p:blipFill>
        <p:spPr>
          <a:xfrm>
            <a:off x="6134100" y="3790950"/>
            <a:ext cx="6057900" cy="3067050"/>
          </a:xfrm>
          <a:prstGeom prst="rect">
            <a:avLst/>
          </a:prstGeom>
        </p:spPr>
      </p:pic>
    </p:spTree>
    <p:extLst>
      <p:ext uri="{BB962C8B-B14F-4D97-AF65-F5344CB8AC3E}">
        <p14:creationId xmlns:p14="http://schemas.microsoft.com/office/powerpoint/2010/main" val="2984967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6437" y="1399470"/>
            <a:ext cx="4856163" cy="896759"/>
          </a:xfrm>
        </p:spPr>
        <p:txBody>
          <a:bodyPr>
            <a:normAutofit lnSpcReduction="10000"/>
          </a:bodyPr>
          <a:lstStyle/>
          <a:p>
            <a:r>
              <a:rPr lang="en-US" sz="2000" dirty="0"/>
              <a:t>(1</a:t>
            </a:r>
            <a:r>
              <a:rPr lang="en-US" sz="2000" dirty="0" smtClean="0"/>
              <a:t>) Mean </a:t>
            </a:r>
            <a:r>
              <a:rPr lang="en-US" sz="2000" dirty="0"/>
              <a:t>Applicant Income of approved loan(1) and non approved loan(0) are almost the same</a:t>
            </a:r>
          </a:p>
        </p:txBody>
      </p:sp>
      <p:sp>
        <p:nvSpPr>
          <p:cNvPr id="8" name="TextBox 7"/>
          <p:cNvSpPr txBox="1"/>
          <p:nvPr/>
        </p:nvSpPr>
        <p:spPr>
          <a:xfrm>
            <a:off x="706437" y="2648863"/>
            <a:ext cx="5294313" cy="4093428"/>
          </a:xfrm>
          <a:prstGeom prst="rect">
            <a:avLst/>
          </a:prstGeom>
          <a:noFill/>
        </p:spPr>
        <p:txBody>
          <a:bodyPr wrap="square" rtlCol="0">
            <a:spAutoFit/>
          </a:bodyPr>
          <a:lstStyle/>
          <a:p>
            <a:r>
              <a:rPr lang="en-US" sz="2000" dirty="0"/>
              <a:t>(2</a:t>
            </a:r>
            <a:r>
              <a:rPr lang="en-US" sz="2000" dirty="0" smtClean="0"/>
              <a:t>) Mean </a:t>
            </a:r>
            <a:r>
              <a:rPr lang="en-US" sz="2000" dirty="0"/>
              <a:t>of co-applicant Income of approved loan(1) is more than non approved loan(0).but The possible reason behind this may be that most of the applicants don't have any co-applicant so the co-applicant income for such applicants is 0 and hence the loan approval is not dependent on it. So, we can make a new variable in which we will combine the applicant's and co-applicants income to visualize the combined effect of income on loan approval. but also If co-applicant also have income then chances of getting loan approved increases</a:t>
            </a:r>
          </a:p>
        </p:txBody>
      </p:sp>
      <p:sp>
        <p:nvSpPr>
          <p:cNvPr id="9" name="Title 1"/>
          <p:cNvSpPr>
            <a:spLocks noGrp="1"/>
          </p:cNvSpPr>
          <p:nvPr>
            <p:ph type="title"/>
          </p:nvPr>
        </p:nvSpPr>
        <p:spPr>
          <a:xfrm>
            <a:off x="839788" y="381000"/>
            <a:ext cx="3932237" cy="895350"/>
          </a:xfrm>
        </p:spPr>
        <p:txBody>
          <a:bodyPr>
            <a:normAutofit fontScale="90000"/>
          </a:bodyPr>
          <a:lstStyle/>
          <a:p>
            <a:r>
              <a:rPr lang="en-US" dirty="0" smtClean="0"/>
              <a:t>Bivariate analysis</a:t>
            </a:r>
            <a:br>
              <a:rPr lang="en-US" dirty="0" smtClean="0"/>
            </a:br>
            <a:r>
              <a:rPr lang="en-US" dirty="0"/>
              <a:t>loan status vs </a:t>
            </a:r>
            <a:r>
              <a:rPr lang="en-US" dirty="0" smtClean="0"/>
              <a:t>continuous variable</a:t>
            </a:r>
            <a:endParaRPr lang="en-US" dirty="0"/>
          </a:p>
        </p:txBody>
      </p:sp>
      <p:pic>
        <p:nvPicPr>
          <p:cNvPr id="2" name="Picture 1"/>
          <p:cNvPicPr>
            <a:picLocks noChangeAspect="1"/>
          </p:cNvPicPr>
          <p:nvPr/>
        </p:nvPicPr>
        <p:blipFill>
          <a:blip r:embed="rId2"/>
          <a:stretch>
            <a:fillRect/>
          </a:stretch>
        </p:blipFill>
        <p:spPr>
          <a:xfrm>
            <a:off x="6134100" y="0"/>
            <a:ext cx="5924550" cy="3695700"/>
          </a:xfrm>
          <a:prstGeom prst="rect">
            <a:avLst/>
          </a:prstGeom>
        </p:spPr>
      </p:pic>
      <p:pic>
        <p:nvPicPr>
          <p:cNvPr id="3" name="Picture 2"/>
          <p:cNvPicPr>
            <a:picLocks noChangeAspect="1"/>
          </p:cNvPicPr>
          <p:nvPr/>
        </p:nvPicPr>
        <p:blipFill>
          <a:blip r:embed="rId3"/>
          <a:stretch>
            <a:fillRect/>
          </a:stretch>
        </p:blipFill>
        <p:spPr>
          <a:xfrm>
            <a:off x="6305550" y="3695701"/>
            <a:ext cx="5886450" cy="3162300"/>
          </a:xfrm>
          <a:prstGeom prst="rect">
            <a:avLst/>
          </a:prstGeom>
        </p:spPr>
      </p:pic>
    </p:spTree>
    <p:extLst>
      <p:ext uri="{BB962C8B-B14F-4D97-AF65-F5344CB8AC3E}">
        <p14:creationId xmlns:p14="http://schemas.microsoft.com/office/powerpoint/2010/main" val="139258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6437" y="1399470"/>
            <a:ext cx="4856163" cy="896759"/>
          </a:xfrm>
        </p:spPr>
        <p:txBody>
          <a:bodyPr>
            <a:noAutofit/>
          </a:bodyPr>
          <a:lstStyle/>
          <a:p>
            <a:r>
              <a:rPr lang="en-US" sz="2000" dirty="0"/>
              <a:t>(3</a:t>
            </a:r>
            <a:r>
              <a:rPr lang="en-US" sz="2000" dirty="0" smtClean="0"/>
              <a:t>) Mean </a:t>
            </a:r>
            <a:r>
              <a:rPr lang="en-US" sz="2000" dirty="0"/>
              <a:t>loan amount of disapproved loan is higher than approved </a:t>
            </a:r>
            <a:r>
              <a:rPr lang="en-US" sz="2000" dirty="0" smtClean="0"/>
              <a:t>loan. The </a:t>
            </a:r>
            <a:r>
              <a:rPr lang="en-US" sz="2000" dirty="0"/>
              <a:t>odds of approved loans is higher for Low Loan Amount as compared to that of High Loan Amount.</a:t>
            </a:r>
          </a:p>
        </p:txBody>
      </p:sp>
      <p:pic>
        <p:nvPicPr>
          <p:cNvPr id="5" name="Picture 4"/>
          <p:cNvPicPr>
            <a:picLocks noChangeAspect="1"/>
          </p:cNvPicPr>
          <p:nvPr/>
        </p:nvPicPr>
        <p:blipFill>
          <a:blip r:embed="rId2"/>
          <a:stretch>
            <a:fillRect/>
          </a:stretch>
        </p:blipFill>
        <p:spPr>
          <a:xfrm>
            <a:off x="6134100" y="133351"/>
            <a:ext cx="5791200" cy="3562350"/>
          </a:xfrm>
          <a:prstGeom prst="rect">
            <a:avLst/>
          </a:prstGeom>
        </p:spPr>
      </p:pic>
    </p:spTree>
    <p:extLst>
      <p:ext uri="{BB962C8B-B14F-4D97-AF65-F5344CB8AC3E}">
        <p14:creationId xmlns:p14="http://schemas.microsoft.com/office/powerpoint/2010/main" val="2003100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6437" y="1752104"/>
            <a:ext cx="4856163" cy="896759"/>
          </a:xfrm>
        </p:spPr>
        <p:txBody>
          <a:bodyPr>
            <a:normAutofit lnSpcReduction="10000"/>
          </a:bodyPr>
          <a:lstStyle/>
          <a:p>
            <a:r>
              <a:rPr lang="en-US" sz="2000" dirty="0"/>
              <a:t>(1</a:t>
            </a:r>
            <a:r>
              <a:rPr lang="en-US" sz="2000" dirty="0" smtClean="0"/>
              <a:t>) Mean total Income </a:t>
            </a:r>
            <a:r>
              <a:rPr lang="en-US" sz="2000" dirty="0"/>
              <a:t>of approved loan(1) and non approved loan(0) are almost the same</a:t>
            </a:r>
          </a:p>
        </p:txBody>
      </p:sp>
      <p:sp>
        <p:nvSpPr>
          <p:cNvPr id="8" name="TextBox 7"/>
          <p:cNvSpPr txBox="1"/>
          <p:nvPr/>
        </p:nvSpPr>
        <p:spPr>
          <a:xfrm>
            <a:off x="706437" y="3906163"/>
            <a:ext cx="5294313" cy="707886"/>
          </a:xfrm>
          <a:prstGeom prst="rect">
            <a:avLst/>
          </a:prstGeom>
          <a:noFill/>
        </p:spPr>
        <p:txBody>
          <a:bodyPr wrap="square" rtlCol="0">
            <a:spAutoFit/>
          </a:bodyPr>
          <a:lstStyle/>
          <a:p>
            <a:r>
              <a:rPr lang="en-US" sz="2000" dirty="0"/>
              <a:t>(</a:t>
            </a:r>
            <a:r>
              <a:rPr lang="en-US" sz="2000" dirty="0" smtClean="0"/>
              <a:t>2) Mean total income of married applicant is higher than non-married applicant</a:t>
            </a:r>
            <a:endParaRPr lang="en-US" sz="2000" dirty="0"/>
          </a:p>
        </p:txBody>
      </p:sp>
      <p:sp>
        <p:nvSpPr>
          <p:cNvPr id="9" name="Title 1"/>
          <p:cNvSpPr>
            <a:spLocks noGrp="1"/>
          </p:cNvSpPr>
          <p:nvPr>
            <p:ph type="title"/>
          </p:nvPr>
        </p:nvSpPr>
        <p:spPr>
          <a:xfrm>
            <a:off x="706437" y="761504"/>
            <a:ext cx="3932237" cy="895350"/>
          </a:xfrm>
        </p:spPr>
        <p:txBody>
          <a:bodyPr>
            <a:noAutofit/>
          </a:bodyPr>
          <a:lstStyle/>
          <a:p>
            <a:r>
              <a:rPr lang="en-US" sz="2800" dirty="0" smtClean="0"/>
              <a:t>Bivariate analysis</a:t>
            </a:r>
            <a:br>
              <a:rPr lang="en-US" sz="2800" dirty="0" smtClean="0"/>
            </a:br>
            <a:r>
              <a:rPr lang="en-US" sz="2800" dirty="0" smtClean="0"/>
              <a:t>categorical variable vs total income(new variable)</a:t>
            </a:r>
            <a:endParaRPr lang="en-US" sz="2800" dirty="0"/>
          </a:p>
        </p:txBody>
      </p:sp>
      <p:pic>
        <p:nvPicPr>
          <p:cNvPr id="5" name="Picture 4"/>
          <p:cNvPicPr>
            <a:picLocks noChangeAspect="1"/>
          </p:cNvPicPr>
          <p:nvPr/>
        </p:nvPicPr>
        <p:blipFill>
          <a:blip r:embed="rId2"/>
          <a:stretch>
            <a:fillRect/>
          </a:stretch>
        </p:blipFill>
        <p:spPr>
          <a:xfrm>
            <a:off x="6153151" y="0"/>
            <a:ext cx="5772149" cy="3695700"/>
          </a:xfrm>
          <a:prstGeom prst="rect">
            <a:avLst/>
          </a:prstGeom>
        </p:spPr>
      </p:pic>
      <p:pic>
        <p:nvPicPr>
          <p:cNvPr id="6" name="Picture 5"/>
          <p:cNvPicPr>
            <a:picLocks noChangeAspect="1"/>
          </p:cNvPicPr>
          <p:nvPr/>
        </p:nvPicPr>
        <p:blipFill>
          <a:blip r:embed="rId3"/>
          <a:stretch>
            <a:fillRect/>
          </a:stretch>
        </p:blipFill>
        <p:spPr>
          <a:xfrm>
            <a:off x="6153151" y="3695700"/>
            <a:ext cx="5924549" cy="3086100"/>
          </a:xfrm>
          <a:prstGeom prst="rect">
            <a:avLst/>
          </a:prstGeom>
        </p:spPr>
      </p:pic>
    </p:spTree>
    <p:extLst>
      <p:ext uri="{BB962C8B-B14F-4D97-AF65-F5344CB8AC3E}">
        <p14:creationId xmlns:p14="http://schemas.microsoft.com/office/powerpoint/2010/main" val="90014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a:spLocks noGrp="1"/>
          </p:cNvSpPr>
          <p:nvPr>
            <p:ph type="title"/>
          </p:nvPr>
        </p:nvSpPr>
        <p:spPr>
          <a:xfrm>
            <a:off x="2343951" y="190497"/>
            <a:ext cx="7580298" cy="79692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Problem Statement </a:t>
            </a:r>
            <a:endParaRPr lang="en-US" sz="2800" dirty="0"/>
          </a:p>
        </p:txBody>
      </p:sp>
      <p:sp>
        <p:nvSpPr>
          <p:cNvPr id="11" name="Text Placeholder 10">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a:spLocks noGrp="1"/>
          </p:cNvSpPr>
          <p:nvPr>
            <p:ph type="body" sz="half" idx="2"/>
          </p:nvPr>
        </p:nvSpPr>
        <p:spPr>
          <a:xfrm>
            <a:off x="2152169" y="114864"/>
            <a:ext cx="1047864" cy="9481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 name="Picture Placeholder 11"/>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9963" b="9963"/>
          <a:stretch>
            <a:fillRect/>
          </a:stretch>
        </p:blipFill>
        <p:spPr>
          <a:xfrm>
            <a:off x="3008250" y="357853"/>
            <a:ext cx="675229" cy="462215"/>
          </a:xfrm>
        </p:spPr>
      </p:pic>
      <p:sp>
        <p:nvSpPr>
          <p:cNvPr id="18" name="Freeform 4344" descr="Icon of wrench. ">
            <a:extLst>
              <a:ext uri="{FF2B5EF4-FFF2-40B4-BE49-F238E27FC236}">
                <a16:creationId xmlns="" xmlns:a16="http://schemas.microsoft.com/office/drawing/2014/main" id="{C131659B-1A41-4821-9349-1E69BBBB560E}"/>
              </a:ext>
            </a:extLst>
          </p:cNvPr>
          <p:cNvSpPr>
            <a:spLocks/>
          </p:cNvSpPr>
          <p:nvPr/>
        </p:nvSpPr>
        <p:spPr bwMode="auto">
          <a:xfrm>
            <a:off x="2421614" y="342990"/>
            <a:ext cx="508973" cy="491937"/>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22" name="Diagram 21"/>
          <p:cNvGraphicFramePr/>
          <p:nvPr>
            <p:extLst>
              <p:ext uri="{D42A27DB-BD31-4B8C-83A1-F6EECF244321}">
                <p14:modId xmlns:p14="http://schemas.microsoft.com/office/powerpoint/2010/main" val="425549952"/>
              </p:ext>
            </p:extLst>
          </p:nvPr>
        </p:nvGraphicFramePr>
        <p:xfrm>
          <a:off x="1552515"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782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6437" y="1752104"/>
            <a:ext cx="4856163" cy="896759"/>
          </a:xfrm>
        </p:spPr>
        <p:txBody>
          <a:bodyPr>
            <a:normAutofit/>
          </a:bodyPr>
          <a:lstStyle/>
          <a:p>
            <a:r>
              <a:rPr lang="en-US" sz="2000" dirty="0" smtClean="0"/>
              <a:t>(3) Mean total Income </a:t>
            </a:r>
            <a:r>
              <a:rPr lang="en-US" sz="2000" dirty="0"/>
              <a:t>of </a:t>
            </a:r>
            <a:r>
              <a:rPr lang="en-US" sz="2000" dirty="0" smtClean="0"/>
              <a:t>graduates is higher than non graduates.</a:t>
            </a:r>
            <a:endParaRPr lang="en-US" sz="2000" dirty="0"/>
          </a:p>
        </p:txBody>
      </p:sp>
      <p:pic>
        <p:nvPicPr>
          <p:cNvPr id="3" name="Picture 2"/>
          <p:cNvPicPr>
            <a:picLocks noChangeAspect="1"/>
          </p:cNvPicPr>
          <p:nvPr/>
        </p:nvPicPr>
        <p:blipFill>
          <a:blip r:embed="rId2"/>
          <a:stretch>
            <a:fillRect/>
          </a:stretch>
        </p:blipFill>
        <p:spPr>
          <a:xfrm>
            <a:off x="6134100" y="0"/>
            <a:ext cx="6057900" cy="3543299"/>
          </a:xfrm>
          <a:prstGeom prst="rect">
            <a:avLst/>
          </a:prstGeom>
        </p:spPr>
      </p:pic>
    </p:spTree>
    <p:extLst>
      <p:ext uri="{BB962C8B-B14F-4D97-AF65-F5344CB8AC3E}">
        <p14:creationId xmlns:p14="http://schemas.microsoft.com/office/powerpoint/2010/main" val="1111744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Classification Algorithms</a:t>
            </a:r>
          </a:p>
          <a:p>
            <a:pPr algn="ctr"/>
            <a:r>
              <a:rPr lang="en-US" sz="2800" b="1" dirty="0" smtClean="0">
                <a:solidFill>
                  <a:schemeClr val="tx1">
                    <a:lumMod val="75000"/>
                    <a:lumOff val="25000"/>
                  </a:schemeClr>
                </a:solidFill>
              </a:rPr>
              <a:t>To Be Used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 xmlns:a16="http://schemas.microsoft.com/office/drawing/2014/main" id="{9F23A462-D581-4451-A275-D8FA412E142C}"/>
              </a:ext>
              <a:ext uri="{C183D7F6-B498-43B3-948B-1728B52AA6E4}">
                <adec:decorative xmlns="" xmlns:adec="http://schemas.microsoft.com/office/drawing/2017/decorative" val="1"/>
              </a:ext>
            </a:extLst>
          </p:cNvPr>
          <p:cNvSpPr/>
          <p:nvPr/>
        </p:nvSpPr>
        <p:spPr>
          <a:xfrm>
            <a:off x="1620044"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 xmlns:a16="http://schemas.microsoft.com/office/drawing/2014/main" id="{3FAD125B-9A3B-49A4-B9EC-C8A6D3CF9CBF}"/>
              </a:ext>
              <a:ext uri="{C183D7F6-B498-43B3-948B-1728B52AA6E4}">
                <adec:decorative xmlns="" xmlns:adec="http://schemas.microsoft.com/office/drawing/2017/decorative" val="1"/>
              </a:ext>
            </a:extLst>
          </p:cNvPr>
          <p:cNvSpPr/>
          <p:nvPr/>
        </p:nvSpPr>
        <p:spPr>
          <a:xfrm>
            <a:off x="8730454" y="1843365"/>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 xmlns:a16="http://schemas.microsoft.com/office/drawing/2014/main" id="{233E4AB5-6FC1-4454-9421-850EF5A4ADF3}"/>
              </a:ext>
              <a:ext uri="{C183D7F6-B498-43B3-948B-1728B52AA6E4}">
                <adec:decorative xmlns="" xmlns:adec="http://schemas.microsoft.com/office/drawing/2017/decorative" val="1"/>
              </a:ext>
            </a:extLst>
          </p:cNvPr>
          <p:cNvSpPr/>
          <p:nvPr/>
        </p:nvSpPr>
        <p:spPr>
          <a:xfrm>
            <a:off x="5410597" y="1855155"/>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 xmlns:a16="http://schemas.microsoft.com/office/drawing/2014/main" id="{40123448-0B37-4226-B26C-A3081E6142FF}"/>
              </a:ext>
              <a:ext uri="{C183D7F6-B498-43B3-948B-1728B52AA6E4}">
                <adec:decorative xmlns="" xmlns:adec="http://schemas.microsoft.com/office/drawing/2017/decorative" val="1"/>
              </a:ext>
            </a:extLst>
          </p:cNvPr>
          <p:cNvSpPr/>
          <p:nvPr/>
        </p:nvSpPr>
        <p:spPr>
          <a:xfrm>
            <a:off x="3353099" y="4279402"/>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 xmlns:a16="http://schemas.microsoft.com/office/drawing/2014/main" id="{D3287700-63E7-4098-B825-B123C11134C1}"/>
              </a:ext>
              <a:ext uri="{C183D7F6-B498-43B3-948B-1728B52AA6E4}">
                <adec:decorative xmlns="" xmlns:adec="http://schemas.microsoft.com/office/drawing/2017/decorative" val="1"/>
              </a:ext>
            </a:extLst>
          </p:cNvPr>
          <p:cNvSpPr/>
          <p:nvPr/>
        </p:nvSpPr>
        <p:spPr>
          <a:xfrm>
            <a:off x="7204868" y="4304850"/>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 xmlns:a16="http://schemas.microsoft.com/office/drawing/2014/main" id="{6BEBF752-C33D-4EC4-8210-F7B1D3A10097}"/>
              </a:ext>
            </a:extLst>
          </p:cNvPr>
          <p:cNvSpPr/>
          <p:nvPr/>
        </p:nvSpPr>
        <p:spPr>
          <a:xfrm>
            <a:off x="1716485" y="2333831"/>
            <a:ext cx="1371600" cy="492443"/>
          </a:xfrm>
          <a:prstGeom prst="rect">
            <a:avLst/>
          </a:prstGeom>
        </p:spPr>
        <p:txBody>
          <a:bodyPr wrap="square" lIns="0" tIns="0" rIns="0" bIns="0" anchor="ctr">
            <a:spAutoFit/>
          </a:bodyPr>
          <a:lstStyle/>
          <a:p>
            <a:pPr algn="ctr"/>
            <a:r>
              <a:rPr lang="en-US" sz="1600" dirty="0">
                <a:solidFill>
                  <a:schemeClr val="bg1"/>
                </a:solidFill>
              </a:rPr>
              <a:t>Logistic Regression</a:t>
            </a:r>
          </a:p>
        </p:txBody>
      </p:sp>
      <p:sp>
        <p:nvSpPr>
          <p:cNvPr id="81" name="Rectangle 80">
            <a:extLst>
              <a:ext uri="{FF2B5EF4-FFF2-40B4-BE49-F238E27FC236}">
                <a16:creationId xmlns="" xmlns:a16="http://schemas.microsoft.com/office/drawing/2014/main" id="{D4EC02E4-F054-4111-9038-AE0BDA4C8060}"/>
              </a:ext>
            </a:extLst>
          </p:cNvPr>
          <p:cNvSpPr/>
          <p:nvPr/>
        </p:nvSpPr>
        <p:spPr>
          <a:xfrm>
            <a:off x="3399632" y="4975489"/>
            <a:ext cx="1371600" cy="246221"/>
          </a:xfrm>
          <a:prstGeom prst="rect">
            <a:avLst/>
          </a:prstGeom>
        </p:spPr>
        <p:txBody>
          <a:bodyPr wrap="square" lIns="0" tIns="0" rIns="0" bIns="0" anchor="ctr">
            <a:spAutoFit/>
          </a:bodyPr>
          <a:lstStyle/>
          <a:p>
            <a:pPr algn="ctr"/>
            <a:r>
              <a:rPr lang="en-US" sz="1600" dirty="0" smtClean="0">
                <a:solidFill>
                  <a:schemeClr val="bg1"/>
                </a:solidFill>
              </a:rPr>
              <a:t>SVM</a:t>
            </a:r>
            <a:endParaRPr lang="en-US" sz="1600" dirty="0">
              <a:solidFill>
                <a:schemeClr val="bg1"/>
              </a:solidFill>
            </a:endParaRPr>
          </a:p>
        </p:txBody>
      </p:sp>
      <p:sp>
        <p:nvSpPr>
          <p:cNvPr id="82" name="Rectangle 81">
            <a:extLst>
              <a:ext uri="{FF2B5EF4-FFF2-40B4-BE49-F238E27FC236}">
                <a16:creationId xmlns=""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 xmlns:a16="http://schemas.microsoft.com/office/drawing/2014/main" id="{9F6EE26A-3174-49AD-900E-08C045755F3C}"/>
              </a:ext>
            </a:extLst>
          </p:cNvPr>
          <p:cNvSpPr/>
          <p:nvPr/>
        </p:nvSpPr>
        <p:spPr>
          <a:xfrm>
            <a:off x="5448300" y="2501308"/>
            <a:ext cx="1371600" cy="246221"/>
          </a:xfrm>
          <a:prstGeom prst="rect">
            <a:avLst/>
          </a:prstGeom>
        </p:spPr>
        <p:txBody>
          <a:bodyPr wrap="square" lIns="0" tIns="0" rIns="0" bIns="0" anchor="ctr">
            <a:spAutoFit/>
          </a:bodyPr>
          <a:lstStyle/>
          <a:p>
            <a:pPr algn="ctr"/>
            <a:r>
              <a:rPr lang="en-US" sz="1600" dirty="0">
                <a:solidFill>
                  <a:schemeClr val="bg1"/>
                </a:solidFill>
              </a:rPr>
              <a:t>Decision Tree</a:t>
            </a:r>
          </a:p>
        </p:txBody>
      </p:sp>
      <p:sp>
        <p:nvSpPr>
          <p:cNvPr id="85" name="Rectangle 84">
            <a:extLst>
              <a:ext uri="{FF2B5EF4-FFF2-40B4-BE49-F238E27FC236}">
                <a16:creationId xmlns="" xmlns:a16="http://schemas.microsoft.com/office/drawing/2014/main" id="{C7CFAFBF-6B2A-49A8-ADCE-FD94A08C87B3}"/>
              </a:ext>
            </a:extLst>
          </p:cNvPr>
          <p:cNvSpPr/>
          <p:nvPr/>
        </p:nvSpPr>
        <p:spPr>
          <a:xfrm>
            <a:off x="8805858" y="2501308"/>
            <a:ext cx="1371600" cy="246221"/>
          </a:xfrm>
          <a:prstGeom prst="rect">
            <a:avLst/>
          </a:prstGeom>
        </p:spPr>
        <p:txBody>
          <a:bodyPr wrap="square" lIns="0" tIns="0" rIns="0" bIns="0" anchor="ctr">
            <a:spAutoFit/>
          </a:bodyPr>
          <a:lstStyle/>
          <a:p>
            <a:pPr algn="ctr"/>
            <a:r>
              <a:rPr lang="en-US" sz="1600" dirty="0">
                <a:solidFill>
                  <a:schemeClr val="bg1"/>
                </a:solidFill>
              </a:rPr>
              <a:t>KNN</a:t>
            </a:r>
          </a:p>
        </p:txBody>
      </p:sp>
      <p:sp>
        <p:nvSpPr>
          <p:cNvPr id="86" name="Rectangle 85">
            <a:extLst>
              <a:ext uri="{FF2B5EF4-FFF2-40B4-BE49-F238E27FC236}">
                <a16:creationId xmlns="" xmlns:a16="http://schemas.microsoft.com/office/drawing/2014/main" id="{6B499F5E-706B-4272-818B-C87149038662}"/>
              </a:ext>
            </a:extLst>
          </p:cNvPr>
          <p:cNvSpPr/>
          <p:nvPr/>
        </p:nvSpPr>
        <p:spPr>
          <a:xfrm>
            <a:off x="7312818" y="4707684"/>
            <a:ext cx="1371600" cy="738664"/>
          </a:xfrm>
          <a:prstGeom prst="rect">
            <a:avLst/>
          </a:prstGeom>
        </p:spPr>
        <p:txBody>
          <a:bodyPr wrap="square" lIns="0" tIns="0" rIns="0" bIns="0" anchor="ctr">
            <a:spAutoFit/>
          </a:bodyPr>
          <a:lstStyle/>
          <a:p>
            <a:pPr algn="ctr"/>
            <a:r>
              <a:rPr lang="en-US" sz="1600" dirty="0">
                <a:solidFill>
                  <a:schemeClr val="bg1"/>
                </a:solidFill>
              </a:rPr>
              <a:t>Random Forests(Ensemble </a:t>
            </a:r>
            <a:r>
              <a:rPr lang="en-US" sz="1600" dirty="0" smtClean="0">
                <a:solidFill>
                  <a:schemeClr val="bg1"/>
                </a:solidFill>
              </a:rPr>
              <a:t>Model)</a:t>
            </a:r>
            <a:endParaRPr lang="en-US" sz="1600" dirty="0">
              <a:solidFill>
                <a:schemeClr val="bg1"/>
              </a:solidFill>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txBox="1">
            <a:spLocks/>
          </p:cNvSpPr>
          <p:nvPr/>
        </p:nvSpPr>
        <p:spPr>
          <a:xfrm>
            <a:off x="2114190" y="233978"/>
            <a:ext cx="8039819" cy="597296"/>
          </a:xfrm>
          <a:prstGeom prst="roundRect">
            <a:avLst>
              <a:gd name="adj" fmla="val 50000"/>
            </a:avLst>
          </a:prstGeom>
          <a:solidFill>
            <a:schemeClr val="accent3"/>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dirty="0" smtClean="0"/>
              <a:t>Logistic Regression</a:t>
            </a:r>
            <a:endParaRPr lang="en-US" sz="2800" dirty="0"/>
          </a:p>
        </p:txBody>
      </p: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 xmlns:a16="http://schemas.microsoft.com/office/drawing/2014/main" id="{9771041D-83B6-4693-BC25-25AABB3CE3BF}"/>
              </a:ext>
            </a:extLst>
          </p:cNvPr>
          <p:cNvSpPr/>
          <p:nvPr/>
        </p:nvSpPr>
        <p:spPr>
          <a:xfrm>
            <a:off x="10442571" y="4891541"/>
            <a:ext cx="1371600" cy="492443"/>
          </a:xfrm>
          <a:prstGeom prst="rect">
            <a:avLst/>
          </a:prstGeom>
        </p:spPr>
        <p:txBody>
          <a:bodyPr wrap="square" lIns="0" tIns="0" rIns="0" bIns="0" anchor="ctr">
            <a:spAutoFit/>
          </a:bodyPr>
          <a:lstStyle/>
          <a:p>
            <a:pPr algn="ctr"/>
            <a:r>
              <a:rPr lang="en-US" sz="1600" dirty="0"/>
              <a:t>k-Fold cross </a:t>
            </a:r>
            <a:r>
              <a:rPr lang="en-US" sz="1600" dirty="0" smtClean="0"/>
              <a:t>validation </a:t>
            </a:r>
            <a:endParaRPr lang="en-US" sz="1600" dirty="0"/>
          </a:p>
        </p:txBody>
      </p:sp>
      <p:sp>
        <p:nvSpPr>
          <p:cNvPr id="8" name="Rectangle 7">
            <a:extLst>
              <a:ext uri="{FF2B5EF4-FFF2-40B4-BE49-F238E27FC236}">
                <a16:creationId xmlns="" xmlns:a16="http://schemas.microsoft.com/office/drawing/2014/main" id="{9771041D-83B6-4693-BC25-25AABB3CE3BF}"/>
              </a:ext>
            </a:extLst>
          </p:cNvPr>
          <p:cNvSpPr/>
          <p:nvPr/>
        </p:nvSpPr>
        <p:spPr>
          <a:xfrm>
            <a:off x="10442571" y="2106405"/>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9" name="Rectangle 8">
            <a:extLst>
              <a:ext uri="{FF2B5EF4-FFF2-40B4-BE49-F238E27FC236}">
                <a16:creationId xmlns="" xmlns:a16="http://schemas.microsoft.com/office/drawing/2014/main" id="{9771041D-83B6-4693-BC25-25AABB3CE3BF}"/>
              </a:ext>
            </a:extLst>
          </p:cNvPr>
          <p:cNvSpPr/>
          <p:nvPr/>
        </p:nvSpPr>
        <p:spPr>
          <a:xfrm>
            <a:off x="4684491" y="4891541"/>
            <a:ext cx="1371600" cy="492443"/>
          </a:xfrm>
          <a:prstGeom prst="rect">
            <a:avLst/>
          </a:prstGeom>
        </p:spPr>
        <p:txBody>
          <a:bodyPr wrap="square" lIns="0" tIns="0" rIns="0" bIns="0" anchor="ctr">
            <a:spAutoFit/>
          </a:bodyPr>
          <a:lstStyle/>
          <a:p>
            <a:pPr algn="ctr"/>
            <a:r>
              <a:rPr lang="en-US" sz="1600" dirty="0" smtClean="0"/>
              <a:t>Classification</a:t>
            </a:r>
          </a:p>
          <a:p>
            <a:pPr algn="ctr"/>
            <a:r>
              <a:rPr lang="en-US" sz="1600" dirty="0" smtClean="0"/>
              <a:t>report</a:t>
            </a:r>
            <a:endParaRPr lang="en-US" sz="1600" dirty="0"/>
          </a:p>
        </p:txBody>
      </p:sp>
      <p:sp>
        <p:nvSpPr>
          <p:cNvPr id="10" name="Rectangle 9">
            <a:extLst>
              <a:ext uri="{FF2B5EF4-FFF2-40B4-BE49-F238E27FC236}">
                <a16:creationId xmlns="" xmlns:a16="http://schemas.microsoft.com/office/drawing/2014/main" id="{9771041D-83B6-4693-BC25-25AABB3CE3BF}"/>
              </a:ext>
            </a:extLst>
          </p:cNvPr>
          <p:cNvSpPr/>
          <p:nvPr/>
        </p:nvSpPr>
        <p:spPr>
          <a:xfrm>
            <a:off x="4651370" y="2090803"/>
            <a:ext cx="1371600" cy="492443"/>
          </a:xfrm>
          <a:prstGeom prst="rect">
            <a:avLst/>
          </a:prstGeom>
        </p:spPr>
        <p:txBody>
          <a:bodyPr wrap="square" lIns="0" tIns="0" rIns="0" bIns="0" anchor="ctr">
            <a:spAutoFit/>
          </a:bodyPr>
          <a:lstStyle/>
          <a:p>
            <a:pPr algn="ctr"/>
            <a:r>
              <a:rPr lang="en-US" sz="1600" dirty="0" smtClean="0"/>
              <a:t>Accuracy </a:t>
            </a:r>
          </a:p>
          <a:p>
            <a:pPr algn="ctr"/>
            <a:r>
              <a:rPr lang="en-US" sz="1600" dirty="0" smtClean="0"/>
              <a:t>score</a:t>
            </a:r>
            <a:endParaRPr lang="en-US" sz="1600" dirty="0"/>
          </a:p>
        </p:txBody>
      </p:sp>
      <p:sp>
        <p:nvSpPr>
          <p:cNvPr id="12" name="TextBox 11"/>
          <p:cNvSpPr txBox="1"/>
          <p:nvPr/>
        </p:nvSpPr>
        <p:spPr>
          <a:xfrm>
            <a:off x="2327564" y="2090803"/>
            <a:ext cx="1870363" cy="369332"/>
          </a:xfrm>
          <a:prstGeom prst="rect">
            <a:avLst/>
          </a:prstGeom>
          <a:noFill/>
        </p:spPr>
        <p:txBody>
          <a:bodyPr wrap="square" rtlCol="0">
            <a:spAutoFit/>
          </a:bodyPr>
          <a:lstStyle/>
          <a:p>
            <a:r>
              <a:rPr lang="en-US" dirty="0" smtClean="0"/>
              <a:t>77.83%</a:t>
            </a:r>
            <a:endParaRPr lang="en-US" dirty="0"/>
          </a:p>
        </p:txBody>
      </p:sp>
      <p:sp>
        <p:nvSpPr>
          <p:cNvPr id="13" name="TextBox 12"/>
          <p:cNvSpPr txBox="1"/>
          <p:nvPr/>
        </p:nvSpPr>
        <p:spPr>
          <a:xfrm>
            <a:off x="7038109" y="2106405"/>
            <a:ext cx="1828800" cy="369332"/>
          </a:xfrm>
          <a:prstGeom prst="rect">
            <a:avLst/>
          </a:prstGeom>
          <a:noFill/>
        </p:spPr>
        <p:txBody>
          <a:bodyPr wrap="square" rtlCol="0">
            <a:spAutoFit/>
          </a:bodyPr>
          <a:lstStyle/>
          <a:p>
            <a:endParaRPr lang="en-US" dirty="0"/>
          </a:p>
        </p:txBody>
      </p:sp>
      <p:cxnSp>
        <p:nvCxnSpPr>
          <p:cNvPr id="18" name="Straight Connector 17">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091054" y="1540096"/>
            <a:ext cx="0" cy="141578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a:stCxn id="13" idx="3"/>
          </p:cNvCxnSpPr>
          <p:nvPr/>
        </p:nvCxnSpPr>
        <p:spPr>
          <a:xfrm flipH="1">
            <a:off x="7315200" y="2291071"/>
            <a:ext cx="1551709"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3745" y="1728684"/>
            <a:ext cx="637309" cy="369332"/>
          </a:xfrm>
          <a:prstGeom prst="rect">
            <a:avLst/>
          </a:prstGeom>
          <a:noFill/>
        </p:spPr>
        <p:txBody>
          <a:bodyPr wrap="square" rtlCol="0">
            <a:spAutoFit/>
          </a:bodyPr>
          <a:lstStyle/>
          <a:p>
            <a:r>
              <a:rPr lang="en-US" dirty="0" smtClean="0"/>
              <a:t>26</a:t>
            </a:r>
            <a:endParaRPr lang="en-US" dirty="0"/>
          </a:p>
        </p:txBody>
      </p:sp>
      <p:sp>
        <p:nvSpPr>
          <p:cNvPr id="26" name="TextBox 25"/>
          <p:cNvSpPr txBox="1"/>
          <p:nvPr/>
        </p:nvSpPr>
        <p:spPr>
          <a:xfrm>
            <a:off x="8333654" y="1720295"/>
            <a:ext cx="664725" cy="369332"/>
          </a:xfrm>
          <a:prstGeom prst="rect">
            <a:avLst/>
          </a:prstGeom>
          <a:noFill/>
        </p:spPr>
        <p:txBody>
          <a:bodyPr wrap="square" rtlCol="0">
            <a:spAutoFit/>
          </a:bodyPr>
          <a:lstStyle/>
          <a:p>
            <a:r>
              <a:rPr lang="en-US" dirty="0" smtClean="0"/>
              <a:t>38</a:t>
            </a:r>
            <a:endParaRPr lang="en-US" dirty="0"/>
          </a:p>
        </p:txBody>
      </p:sp>
      <p:sp>
        <p:nvSpPr>
          <p:cNvPr id="27" name="TextBox 26"/>
          <p:cNvSpPr txBox="1"/>
          <p:nvPr/>
        </p:nvSpPr>
        <p:spPr>
          <a:xfrm>
            <a:off x="7516092" y="2531140"/>
            <a:ext cx="595452" cy="369332"/>
          </a:xfrm>
          <a:prstGeom prst="rect">
            <a:avLst/>
          </a:prstGeom>
          <a:noFill/>
        </p:spPr>
        <p:txBody>
          <a:bodyPr wrap="square" rtlCol="0">
            <a:spAutoFit/>
          </a:bodyPr>
          <a:lstStyle/>
          <a:p>
            <a:r>
              <a:rPr lang="en-US" dirty="0" smtClean="0"/>
              <a:t>3</a:t>
            </a:r>
            <a:endParaRPr lang="en-US" dirty="0"/>
          </a:p>
        </p:txBody>
      </p:sp>
      <p:sp>
        <p:nvSpPr>
          <p:cNvPr id="28" name="TextBox 27"/>
          <p:cNvSpPr txBox="1"/>
          <p:nvPr/>
        </p:nvSpPr>
        <p:spPr>
          <a:xfrm>
            <a:off x="8344545" y="2527842"/>
            <a:ext cx="683922" cy="372630"/>
          </a:xfrm>
          <a:prstGeom prst="rect">
            <a:avLst/>
          </a:prstGeom>
          <a:noFill/>
        </p:spPr>
        <p:txBody>
          <a:bodyPr wrap="square" rtlCol="0">
            <a:spAutoFit/>
          </a:bodyPr>
          <a:lstStyle/>
          <a:p>
            <a:r>
              <a:rPr lang="en-US" dirty="0" smtClean="0"/>
              <a:t>118</a:t>
            </a:r>
            <a:endParaRPr lang="en-US" dirty="0"/>
          </a:p>
        </p:txBody>
      </p:sp>
      <p:sp>
        <p:nvSpPr>
          <p:cNvPr id="29" name="TextBox 28"/>
          <p:cNvSpPr txBox="1"/>
          <p:nvPr/>
        </p:nvSpPr>
        <p:spPr>
          <a:xfrm>
            <a:off x="7568690" y="1028700"/>
            <a:ext cx="1298219" cy="338554"/>
          </a:xfrm>
          <a:prstGeom prst="rect">
            <a:avLst/>
          </a:prstGeom>
          <a:noFill/>
        </p:spPr>
        <p:txBody>
          <a:bodyPr wrap="square" rtlCol="0">
            <a:spAutoFit/>
          </a:bodyPr>
          <a:lstStyle/>
          <a:p>
            <a:r>
              <a:rPr lang="en-US" sz="1600" dirty="0" smtClean="0"/>
              <a:t>Predicted</a:t>
            </a:r>
          </a:p>
        </p:txBody>
      </p:sp>
      <p:sp>
        <p:nvSpPr>
          <p:cNvPr id="30" name="TextBox 29"/>
          <p:cNvSpPr txBox="1"/>
          <p:nvPr/>
        </p:nvSpPr>
        <p:spPr>
          <a:xfrm rot="16200000">
            <a:off x="6348603" y="1937127"/>
            <a:ext cx="1174061" cy="338554"/>
          </a:xfrm>
          <a:prstGeom prst="rect">
            <a:avLst/>
          </a:prstGeom>
          <a:noFill/>
        </p:spPr>
        <p:txBody>
          <a:bodyPr wrap="square" rtlCol="0">
            <a:spAutoFit/>
          </a:bodyPr>
          <a:lstStyle/>
          <a:p>
            <a:r>
              <a:rPr lang="en-US" sz="1600" dirty="0"/>
              <a:t>Actual</a:t>
            </a:r>
          </a:p>
        </p:txBody>
      </p:sp>
      <p:sp>
        <p:nvSpPr>
          <p:cNvPr id="32" name="TextBox 31"/>
          <p:cNvSpPr txBox="1"/>
          <p:nvPr/>
        </p:nvSpPr>
        <p:spPr>
          <a:xfrm>
            <a:off x="7412611" y="1401953"/>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3" name="TextBox 32"/>
          <p:cNvSpPr txBox="1"/>
          <p:nvPr/>
        </p:nvSpPr>
        <p:spPr>
          <a:xfrm rot="16200000">
            <a:off x="6929738" y="1698792"/>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4" name="TextBox 33"/>
          <p:cNvSpPr txBox="1"/>
          <p:nvPr/>
        </p:nvSpPr>
        <p:spPr>
          <a:xfrm>
            <a:off x="8244889" y="1401953"/>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5" name="TextBox 34"/>
          <p:cNvSpPr txBox="1"/>
          <p:nvPr/>
        </p:nvSpPr>
        <p:spPr>
          <a:xfrm rot="16200000">
            <a:off x="6931166" y="2494750"/>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pic>
        <p:nvPicPr>
          <p:cNvPr id="36" name="Picture 35"/>
          <p:cNvPicPr>
            <a:picLocks noChangeAspect="1"/>
          </p:cNvPicPr>
          <p:nvPr/>
        </p:nvPicPr>
        <p:blipFill>
          <a:blip r:embed="rId2"/>
          <a:stretch>
            <a:fillRect/>
          </a:stretch>
        </p:blipFill>
        <p:spPr>
          <a:xfrm>
            <a:off x="87334" y="4114801"/>
            <a:ext cx="4429125" cy="1845480"/>
          </a:xfrm>
          <a:prstGeom prst="rect">
            <a:avLst/>
          </a:prstGeom>
        </p:spPr>
      </p:pic>
      <p:sp>
        <p:nvSpPr>
          <p:cNvPr id="37" name="TextBox 36"/>
          <p:cNvSpPr txBox="1"/>
          <p:nvPr/>
        </p:nvSpPr>
        <p:spPr>
          <a:xfrm>
            <a:off x="7931727" y="4953096"/>
            <a:ext cx="1870363" cy="369332"/>
          </a:xfrm>
          <a:prstGeom prst="rect">
            <a:avLst/>
          </a:prstGeom>
          <a:noFill/>
        </p:spPr>
        <p:txBody>
          <a:bodyPr wrap="square" rtlCol="0">
            <a:spAutoFit/>
          </a:bodyPr>
          <a:lstStyle/>
          <a:p>
            <a:r>
              <a:rPr lang="en-US" dirty="0" smtClean="0"/>
              <a:t>82.28%</a:t>
            </a:r>
            <a:endParaRPr lang="en-US" dirty="0"/>
          </a:p>
        </p:txBody>
      </p:sp>
    </p:spTree>
    <p:extLst>
      <p:ext uri="{BB962C8B-B14F-4D97-AF65-F5344CB8AC3E}">
        <p14:creationId xmlns:p14="http://schemas.microsoft.com/office/powerpoint/2010/main" val="817848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771041D-83B6-4693-BC25-25AABB3CE3BF}"/>
              </a:ext>
            </a:extLst>
          </p:cNvPr>
          <p:cNvSpPr/>
          <p:nvPr/>
        </p:nvSpPr>
        <p:spPr>
          <a:xfrm>
            <a:off x="2115989" y="305314"/>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3" name="Rectangle 2">
            <a:extLst>
              <a:ext uri="{FF2B5EF4-FFF2-40B4-BE49-F238E27FC236}">
                <a16:creationId xmlns="" xmlns:a16="http://schemas.microsoft.com/office/drawing/2014/main" id="{9771041D-83B6-4693-BC25-25AABB3CE3BF}"/>
              </a:ext>
            </a:extLst>
          </p:cNvPr>
          <p:cNvSpPr/>
          <p:nvPr/>
        </p:nvSpPr>
        <p:spPr>
          <a:xfrm>
            <a:off x="8461371" y="428424"/>
            <a:ext cx="1371600" cy="246221"/>
          </a:xfrm>
          <a:prstGeom prst="rect">
            <a:avLst/>
          </a:prstGeom>
        </p:spPr>
        <p:txBody>
          <a:bodyPr wrap="square" lIns="0" tIns="0" rIns="0" bIns="0" anchor="ctr">
            <a:spAutoFit/>
          </a:bodyPr>
          <a:lstStyle/>
          <a:p>
            <a:pPr algn="ctr"/>
            <a:r>
              <a:rPr lang="en-US" sz="1600" dirty="0" smtClean="0"/>
              <a:t>ROC Curve</a:t>
            </a:r>
          </a:p>
        </p:txBody>
      </p:sp>
      <p:pic>
        <p:nvPicPr>
          <p:cNvPr id="4" name="Picture 3"/>
          <p:cNvPicPr>
            <a:picLocks noChangeAspect="1"/>
          </p:cNvPicPr>
          <p:nvPr/>
        </p:nvPicPr>
        <p:blipFill>
          <a:blip r:embed="rId2"/>
          <a:stretch>
            <a:fillRect/>
          </a:stretch>
        </p:blipFill>
        <p:spPr>
          <a:xfrm>
            <a:off x="1263501" y="928255"/>
            <a:ext cx="3294644" cy="2767445"/>
          </a:xfrm>
          <a:prstGeom prst="rect">
            <a:avLst/>
          </a:prstGeom>
        </p:spPr>
      </p:pic>
      <p:pic>
        <p:nvPicPr>
          <p:cNvPr id="5" name="Picture 4"/>
          <p:cNvPicPr>
            <a:picLocks noChangeAspect="1"/>
          </p:cNvPicPr>
          <p:nvPr/>
        </p:nvPicPr>
        <p:blipFill>
          <a:blip r:embed="rId3"/>
          <a:stretch>
            <a:fillRect/>
          </a:stretch>
        </p:blipFill>
        <p:spPr>
          <a:xfrm>
            <a:off x="6359235" y="928255"/>
            <a:ext cx="5292437" cy="2767445"/>
          </a:xfrm>
          <a:prstGeom prst="rect">
            <a:avLst/>
          </a:prstGeom>
        </p:spPr>
      </p:pic>
    </p:spTree>
    <p:extLst>
      <p:ext uri="{BB962C8B-B14F-4D97-AF65-F5344CB8AC3E}">
        <p14:creationId xmlns:p14="http://schemas.microsoft.com/office/powerpoint/2010/main" val="2163577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txBox="1">
            <a:spLocks/>
          </p:cNvSpPr>
          <p:nvPr/>
        </p:nvSpPr>
        <p:spPr>
          <a:xfrm>
            <a:off x="2114190" y="150850"/>
            <a:ext cx="8039819" cy="59729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vl1pPr>
          </a:lstStyle>
          <a:p>
            <a:r>
              <a:rPr lang="en-US" sz="2800" dirty="0"/>
              <a:t>Decision tree</a:t>
            </a:r>
          </a:p>
        </p:txBody>
      </p: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154009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154009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4366423"/>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4366423"/>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 xmlns:a16="http://schemas.microsoft.com/office/drawing/2014/main" id="{9771041D-83B6-4693-BC25-25AABB3CE3BF}"/>
              </a:ext>
            </a:extLst>
          </p:cNvPr>
          <p:cNvSpPr/>
          <p:nvPr/>
        </p:nvSpPr>
        <p:spPr>
          <a:xfrm>
            <a:off x="10442571" y="4891541"/>
            <a:ext cx="1371600" cy="492443"/>
          </a:xfrm>
          <a:prstGeom prst="rect">
            <a:avLst/>
          </a:prstGeom>
        </p:spPr>
        <p:txBody>
          <a:bodyPr wrap="square" lIns="0" tIns="0" rIns="0" bIns="0" anchor="ctr">
            <a:spAutoFit/>
          </a:bodyPr>
          <a:lstStyle/>
          <a:p>
            <a:pPr algn="ctr"/>
            <a:r>
              <a:rPr lang="en-US" sz="1600" dirty="0"/>
              <a:t>k-Fold cross </a:t>
            </a:r>
            <a:r>
              <a:rPr lang="en-US" sz="1600" dirty="0" smtClean="0"/>
              <a:t>validation </a:t>
            </a:r>
            <a:endParaRPr lang="en-US" sz="1600" dirty="0"/>
          </a:p>
        </p:txBody>
      </p:sp>
      <p:sp>
        <p:nvSpPr>
          <p:cNvPr id="8" name="Rectangle 7">
            <a:extLst>
              <a:ext uri="{FF2B5EF4-FFF2-40B4-BE49-F238E27FC236}">
                <a16:creationId xmlns="" xmlns:a16="http://schemas.microsoft.com/office/drawing/2014/main" id="{9771041D-83B6-4693-BC25-25AABB3CE3BF}"/>
              </a:ext>
            </a:extLst>
          </p:cNvPr>
          <p:cNvSpPr/>
          <p:nvPr/>
        </p:nvSpPr>
        <p:spPr>
          <a:xfrm>
            <a:off x="10442571" y="2106405"/>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9" name="Rectangle 8">
            <a:extLst>
              <a:ext uri="{FF2B5EF4-FFF2-40B4-BE49-F238E27FC236}">
                <a16:creationId xmlns="" xmlns:a16="http://schemas.microsoft.com/office/drawing/2014/main" id="{9771041D-83B6-4693-BC25-25AABB3CE3BF}"/>
              </a:ext>
            </a:extLst>
          </p:cNvPr>
          <p:cNvSpPr/>
          <p:nvPr/>
        </p:nvSpPr>
        <p:spPr>
          <a:xfrm>
            <a:off x="4684491" y="4891541"/>
            <a:ext cx="1371600" cy="492443"/>
          </a:xfrm>
          <a:prstGeom prst="rect">
            <a:avLst/>
          </a:prstGeom>
        </p:spPr>
        <p:txBody>
          <a:bodyPr wrap="square" lIns="0" tIns="0" rIns="0" bIns="0" anchor="ctr">
            <a:spAutoFit/>
          </a:bodyPr>
          <a:lstStyle/>
          <a:p>
            <a:pPr algn="ctr"/>
            <a:r>
              <a:rPr lang="en-US" sz="1600" dirty="0" smtClean="0"/>
              <a:t>Classification</a:t>
            </a:r>
          </a:p>
          <a:p>
            <a:pPr algn="ctr"/>
            <a:r>
              <a:rPr lang="en-US" sz="1600" dirty="0" smtClean="0"/>
              <a:t>report</a:t>
            </a:r>
            <a:endParaRPr lang="en-US" sz="1600" dirty="0"/>
          </a:p>
        </p:txBody>
      </p:sp>
      <p:sp>
        <p:nvSpPr>
          <p:cNvPr id="10" name="Rectangle 9">
            <a:extLst>
              <a:ext uri="{FF2B5EF4-FFF2-40B4-BE49-F238E27FC236}">
                <a16:creationId xmlns="" xmlns:a16="http://schemas.microsoft.com/office/drawing/2014/main" id="{9771041D-83B6-4693-BC25-25AABB3CE3BF}"/>
              </a:ext>
            </a:extLst>
          </p:cNvPr>
          <p:cNvSpPr/>
          <p:nvPr/>
        </p:nvSpPr>
        <p:spPr>
          <a:xfrm>
            <a:off x="4651370" y="2090803"/>
            <a:ext cx="1371600" cy="492443"/>
          </a:xfrm>
          <a:prstGeom prst="rect">
            <a:avLst/>
          </a:prstGeom>
        </p:spPr>
        <p:txBody>
          <a:bodyPr wrap="square" lIns="0" tIns="0" rIns="0" bIns="0" anchor="ctr">
            <a:spAutoFit/>
          </a:bodyPr>
          <a:lstStyle/>
          <a:p>
            <a:pPr algn="ctr"/>
            <a:r>
              <a:rPr lang="en-US" sz="1600" dirty="0" smtClean="0"/>
              <a:t>Accuracy </a:t>
            </a:r>
          </a:p>
          <a:p>
            <a:pPr algn="ctr"/>
            <a:r>
              <a:rPr lang="en-US" sz="1600" dirty="0" smtClean="0"/>
              <a:t>score</a:t>
            </a:r>
            <a:endParaRPr lang="en-US" sz="1600" dirty="0"/>
          </a:p>
        </p:txBody>
      </p:sp>
      <p:sp>
        <p:nvSpPr>
          <p:cNvPr id="12" name="TextBox 11"/>
          <p:cNvSpPr txBox="1"/>
          <p:nvPr/>
        </p:nvSpPr>
        <p:spPr>
          <a:xfrm>
            <a:off x="2327564" y="2118512"/>
            <a:ext cx="1870363" cy="369332"/>
          </a:xfrm>
          <a:prstGeom prst="rect">
            <a:avLst/>
          </a:prstGeom>
          <a:noFill/>
        </p:spPr>
        <p:txBody>
          <a:bodyPr wrap="square" rtlCol="0">
            <a:spAutoFit/>
          </a:bodyPr>
          <a:lstStyle/>
          <a:p>
            <a:r>
              <a:rPr lang="en-US" dirty="0" smtClean="0"/>
              <a:t>67.56%</a:t>
            </a:r>
            <a:endParaRPr lang="en-US" dirty="0"/>
          </a:p>
        </p:txBody>
      </p:sp>
      <p:sp>
        <p:nvSpPr>
          <p:cNvPr id="13" name="TextBox 12"/>
          <p:cNvSpPr txBox="1"/>
          <p:nvPr/>
        </p:nvSpPr>
        <p:spPr>
          <a:xfrm>
            <a:off x="7038109" y="2106405"/>
            <a:ext cx="1828800" cy="369332"/>
          </a:xfrm>
          <a:prstGeom prst="rect">
            <a:avLst/>
          </a:prstGeom>
          <a:noFill/>
        </p:spPr>
        <p:txBody>
          <a:bodyPr wrap="square" rtlCol="0">
            <a:spAutoFit/>
          </a:bodyPr>
          <a:lstStyle/>
          <a:p>
            <a:endParaRPr lang="en-US" dirty="0"/>
          </a:p>
        </p:txBody>
      </p:sp>
      <p:cxnSp>
        <p:nvCxnSpPr>
          <p:cNvPr id="18" name="Straight Connector 17">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091054" y="1540096"/>
            <a:ext cx="0" cy="141578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a:stCxn id="13" idx="3"/>
          </p:cNvCxnSpPr>
          <p:nvPr/>
        </p:nvCxnSpPr>
        <p:spPr>
          <a:xfrm flipH="1">
            <a:off x="7315200" y="2291071"/>
            <a:ext cx="1551709"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3745" y="1728684"/>
            <a:ext cx="637309" cy="369332"/>
          </a:xfrm>
          <a:prstGeom prst="rect">
            <a:avLst/>
          </a:prstGeom>
          <a:noFill/>
        </p:spPr>
        <p:txBody>
          <a:bodyPr wrap="square" rtlCol="0">
            <a:spAutoFit/>
          </a:bodyPr>
          <a:lstStyle/>
          <a:p>
            <a:r>
              <a:rPr lang="en-US" dirty="0" smtClean="0"/>
              <a:t>31</a:t>
            </a:r>
            <a:endParaRPr lang="en-US" dirty="0"/>
          </a:p>
        </p:txBody>
      </p:sp>
      <p:sp>
        <p:nvSpPr>
          <p:cNvPr id="26" name="TextBox 25"/>
          <p:cNvSpPr txBox="1"/>
          <p:nvPr/>
        </p:nvSpPr>
        <p:spPr>
          <a:xfrm>
            <a:off x="8333654" y="1720295"/>
            <a:ext cx="664725" cy="369332"/>
          </a:xfrm>
          <a:prstGeom prst="rect">
            <a:avLst/>
          </a:prstGeom>
          <a:noFill/>
        </p:spPr>
        <p:txBody>
          <a:bodyPr wrap="square" rtlCol="0">
            <a:spAutoFit/>
          </a:bodyPr>
          <a:lstStyle/>
          <a:p>
            <a:r>
              <a:rPr lang="en-US" dirty="0" smtClean="0"/>
              <a:t>33</a:t>
            </a:r>
            <a:endParaRPr lang="en-US" dirty="0"/>
          </a:p>
        </p:txBody>
      </p:sp>
      <p:sp>
        <p:nvSpPr>
          <p:cNvPr id="27" name="TextBox 26"/>
          <p:cNvSpPr txBox="1"/>
          <p:nvPr/>
        </p:nvSpPr>
        <p:spPr>
          <a:xfrm>
            <a:off x="7516092" y="2531140"/>
            <a:ext cx="595452" cy="369332"/>
          </a:xfrm>
          <a:prstGeom prst="rect">
            <a:avLst/>
          </a:prstGeom>
          <a:noFill/>
        </p:spPr>
        <p:txBody>
          <a:bodyPr wrap="square" rtlCol="0">
            <a:spAutoFit/>
          </a:bodyPr>
          <a:lstStyle/>
          <a:p>
            <a:r>
              <a:rPr lang="en-US" dirty="0" smtClean="0"/>
              <a:t>27</a:t>
            </a:r>
            <a:endParaRPr lang="en-US" dirty="0"/>
          </a:p>
        </p:txBody>
      </p:sp>
      <p:sp>
        <p:nvSpPr>
          <p:cNvPr id="28" name="TextBox 27"/>
          <p:cNvSpPr txBox="1"/>
          <p:nvPr/>
        </p:nvSpPr>
        <p:spPr>
          <a:xfrm>
            <a:off x="8344545" y="2527842"/>
            <a:ext cx="683922" cy="372630"/>
          </a:xfrm>
          <a:prstGeom prst="rect">
            <a:avLst/>
          </a:prstGeom>
          <a:noFill/>
        </p:spPr>
        <p:txBody>
          <a:bodyPr wrap="square" rtlCol="0">
            <a:spAutoFit/>
          </a:bodyPr>
          <a:lstStyle/>
          <a:p>
            <a:r>
              <a:rPr lang="en-US" dirty="0" smtClean="0"/>
              <a:t>94</a:t>
            </a:r>
            <a:endParaRPr lang="en-US" dirty="0"/>
          </a:p>
        </p:txBody>
      </p:sp>
      <p:sp>
        <p:nvSpPr>
          <p:cNvPr id="29" name="TextBox 28"/>
          <p:cNvSpPr txBox="1"/>
          <p:nvPr/>
        </p:nvSpPr>
        <p:spPr>
          <a:xfrm>
            <a:off x="7568690" y="1028700"/>
            <a:ext cx="1298219" cy="338554"/>
          </a:xfrm>
          <a:prstGeom prst="rect">
            <a:avLst/>
          </a:prstGeom>
          <a:noFill/>
        </p:spPr>
        <p:txBody>
          <a:bodyPr wrap="square" rtlCol="0">
            <a:spAutoFit/>
          </a:bodyPr>
          <a:lstStyle/>
          <a:p>
            <a:r>
              <a:rPr lang="en-US" sz="1600" dirty="0" smtClean="0"/>
              <a:t>Predicted</a:t>
            </a:r>
          </a:p>
        </p:txBody>
      </p:sp>
      <p:sp>
        <p:nvSpPr>
          <p:cNvPr id="30" name="TextBox 29"/>
          <p:cNvSpPr txBox="1"/>
          <p:nvPr/>
        </p:nvSpPr>
        <p:spPr>
          <a:xfrm rot="16200000">
            <a:off x="6348603" y="1937127"/>
            <a:ext cx="1174061" cy="338554"/>
          </a:xfrm>
          <a:prstGeom prst="rect">
            <a:avLst/>
          </a:prstGeom>
          <a:noFill/>
        </p:spPr>
        <p:txBody>
          <a:bodyPr wrap="square" rtlCol="0">
            <a:spAutoFit/>
          </a:bodyPr>
          <a:lstStyle/>
          <a:p>
            <a:r>
              <a:rPr lang="en-US" sz="1600" dirty="0"/>
              <a:t>Actual</a:t>
            </a:r>
          </a:p>
        </p:txBody>
      </p:sp>
      <p:sp>
        <p:nvSpPr>
          <p:cNvPr id="32" name="TextBox 31"/>
          <p:cNvSpPr txBox="1"/>
          <p:nvPr/>
        </p:nvSpPr>
        <p:spPr>
          <a:xfrm>
            <a:off x="7412611" y="1401953"/>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3" name="TextBox 32"/>
          <p:cNvSpPr txBox="1"/>
          <p:nvPr/>
        </p:nvSpPr>
        <p:spPr>
          <a:xfrm rot="16200000">
            <a:off x="6929738" y="1698792"/>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4" name="TextBox 33"/>
          <p:cNvSpPr txBox="1"/>
          <p:nvPr/>
        </p:nvSpPr>
        <p:spPr>
          <a:xfrm>
            <a:off x="8244889" y="1401953"/>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5" name="TextBox 34"/>
          <p:cNvSpPr txBox="1"/>
          <p:nvPr/>
        </p:nvSpPr>
        <p:spPr>
          <a:xfrm rot="16200000">
            <a:off x="6931166" y="2494750"/>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7" name="TextBox 36"/>
          <p:cNvSpPr txBox="1"/>
          <p:nvPr/>
        </p:nvSpPr>
        <p:spPr>
          <a:xfrm>
            <a:off x="7931727" y="4953096"/>
            <a:ext cx="1870363" cy="369332"/>
          </a:xfrm>
          <a:prstGeom prst="rect">
            <a:avLst/>
          </a:prstGeom>
          <a:noFill/>
        </p:spPr>
        <p:txBody>
          <a:bodyPr wrap="square" rtlCol="0">
            <a:spAutoFit/>
          </a:bodyPr>
          <a:lstStyle/>
          <a:p>
            <a:r>
              <a:rPr lang="en-US" dirty="0" smtClean="0"/>
              <a:t>68.99%</a:t>
            </a:r>
            <a:endParaRPr lang="en-US" dirty="0"/>
          </a:p>
        </p:txBody>
      </p:sp>
      <p:pic>
        <p:nvPicPr>
          <p:cNvPr id="14" name="Picture 13"/>
          <p:cNvPicPr>
            <a:picLocks noChangeAspect="1"/>
          </p:cNvPicPr>
          <p:nvPr/>
        </p:nvPicPr>
        <p:blipFill>
          <a:blip r:embed="rId2"/>
          <a:stretch>
            <a:fillRect/>
          </a:stretch>
        </p:blipFill>
        <p:spPr>
          <a:xfrm>
            <a:off x="168266" y="4086727"/>
            <a:ext cx="4371975" cy="2102070"/>
          </a:xfrm>
          <a:prstGeom prst="rect">
            <a:avLst/>
          </a:prstGeom>
        </p:spPr>
      </p:pic>
    </p:spTree>
    <p:extLst>
      <p:ext uri="{BB962C8B-B14F-4D97-AF65-F5344CB8AC3E}">
        <p14:creationId xmlns:p14="http://schemas.microsoft.com/office/powerpoint/2010/main" val="1246182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771041D-83B6-4693-BC25-25AABB3CE3BF}"/>
              </a:ext>
            </a:extLst>
          </p:cNvPr>
          <p:cNvSpPr/>
          <p:nvPr/>
        </p:nvSpPr>
        <p:spPr>
          <a:xfrm>
            <a:off x="2115989" y="305314"/>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3" name="Rectangle 2">
            <a:extLst>
              <a:ext uri="{FF2B5EF4-FFF2-40B4-BE49-F238E27FC236}">
                <a16:creationId xmlns="" xmlns:a16="http://schemas.microsoft.com/office/drawing/2014/main" id="{9771041D-83B6-4693-BC25-25AABB3CE3BF}"/>
              </a:ext>
            </a:extLst>
          </p:cNvPr>
          <p:cNvSpPr/>
          <p:nvPr/>
        </p:nvSpPr>
        <p:spPr>
          <a:xfrm>
            <a:off x="8461371" y="428424"/>
            <a:ext cx="1371600" cy="246221"/>
          </a:xfrm>
          <a:prstGeom prst="rect">
            <a:avLst/>
          </a:prstGeom>
        </p:spPr>
        <p:txBody>
          <a:bodyPr wrap="square" lIns="0" tIns="0" rIns="0" bIns="0" anchor="ctr">
            <a:spAutoFit/>
          </a:bodyPr>
          <a:lstStyle/>
          <a:p>
            <a:pPr algn="ctr"/>
            <a:r>
              <a:rPr lang="en-US" sz="1600" dirty="0" smtClean="0"/>
              <a:t>ROC Curve</a:t>
            </a:r>
          </a:p>
        </p:txBody>
      </p:sp>
      <p:pic>
        <p:nvPicPr>
          <p:cNvPr id="4" name="Picture 3"/>
          <p:cNvPicPr>
            <a:picLocks noChangeAspect="1"/>
          </p:cNvPicPr>
          <p:nvPr/>
        </p:nvPicPr>
        <p:blipFill>
          <a:blip r:embed="rId2"/>
          <a:stretch>
            <a:fillRect/>
          </a:stretch>
        </p:blipFill>
        <p:spPr>
          <a:xfrm>
            <a:off x="6951225" y="900545"/>
            <a:ext cx="4391891" cy="2795155"/>
          </a:xfrm>
          <a:prstGeom prst="rect">
            <a:avLst/>
          </a:prstGeom>
        </p:spPr>
      </p:pic>
      <p:pic>
        <p:nvPicPr>
          <p:cNvPr id="6" name="Picture 5"/>
          <p:cNvPicPr>
            <a:picLocks noChangeAspect="1"/>
          </p:cNvPicPr>
          <p:nvPr/>
        </p:nvPicPr>
        <p:blipFill>
          <a:blip r:embed="rId3"/>
          <a:stretch>
            <a:fillRect/>
          </a:stretch>
        </p:blipFill>
        <p:spPr>
          <a:xfrm>
            <a:off x="820589" y="900544"/>
            <a:ext cx="3962400" cy="2795155"/>
          </a:xfrm>
          <a:prstGeom prst="rect">
            <a:avLst/>
          </a:prstGeom>
        </p:spPr>
      </p:pic>
    </p:spTree>
    <p:extLst>
      <p:ext uri="{BB962C8B-B14F-4D97-AF65-F5344CB8AC3E}">
        <p14:creationId xmlns:p14="http://schemas.microsoft.com/office/powerpoint/2010/main" val="3661792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txBox="1">
            <a:spLocks/>
          </p:cNvSpPr>
          <p:nvPr/>
        </p:nvSpPr>
        <p:spPr>
          <a:xfrm>
            <a:off x="2114190" y="233978"/>
            <a:ext cx="8039819" cy="597296"/>
          </a:xfrm>
          <a:prstGeom prst="roundRect">
            <a:avLst>
              <a:gd name="adj" fmla="val 50000"/>
            </a:avLst>
          </a:prstGeom>
          <a:solidFill>
            <a:schemeClr val="accent3"/>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dirty="0"/>
              <a:t>Random Forest Classification</a:t>
            </a:r>
          </a:p>
        </p:txBody>
      </p: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 xmlns:a16="http://schemas.microsoft.com/office/drawing/2014/main" id="{9771041D-83B6-4693-BC25-25AABB3CE3BF}"/>
              </a:ext>
            </a:extLst>
          </p:cNvPr>
          <p:cNvSpPr/>
          <p:nvPr/>
        </p:nvSpPr>
        <p:spPr>
          <a:xfrm>
            <a:off x="10442571" y="4920136"/>
            <a:ext cx="1371600" cy="492443"/>
          </a:xfrm>
          <a:prstGeom prst="rect">
            <a:avLst/>
          </a:prstGeom>
        </p:spPr>
        <p:txBody>
          <a:bodyPr wrap="square" lIns="0" tIns="0" rIns="0" bIns="0" anchor="ctr">
            <a:spAutoFit/>
          </a:bodyPr>
          <a:lstStyle/>
          <a:p>
            <a:pPr algn="ctr"/>
            <a:r>
              <a:rPr lang="en-US" sz="1600" dirty="0"/>
              <a:t>k-Fold cross </a:t>
            </a:r>
            <a:r>
              <a:rPr lang="en-US" sz="1600" dirty="0" smtClean="0"/>
              <a:t>validation </a:t>
            </a:r>
            <a:endParaRPr lang="en-US" sz="1600" dirty="0"/>
          </a:p>
        </p:txBody>
      </p:sp>
      <p:sp>
        <p:nvSpPr>
          <p:cNvPr id="8" name="Rectangle 7">
            <a:extLst>
              <a:ext uri="{FF2B5EF4-FFF2-40B4-BE49-F238E27FC236}">
                <a16:creationId xmlns="" xmlns:a16="http://schemas.microsoft.com/office/drawing/2014/main" id="{9771041D-83B6-4693-BC25-25AABB3CE3BF}"/>
              </a:ext>
            </a:extLst>
          </p:cNvPr>
          <p:cNvSpPr/>
          <p:nvPr/>
        </p:nvSpPr>
        <p:spPr>
          <a:xfrm>
            <a:off x="10442571" y="2106405"/>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9" name="Rectangle 8">
            <a:extLst>
              <a:ext uri="{FF2B5EF4-FFF2-40B4-BE49-F238E27FC236}">
                <a16:creationId xmlns="" xmlns:a16="http://schemas.microsoft.com/office/drawing/2014/main" id="{9771041D-83B6-4693-BC25-25AABB3CE3BF}"/>
              </a:ext>
            </a:extLst>
          </p:cNvPr>
          <p:cNvSpPr/>
          <p:nvPr/>
        </p:nvSpPr>
        <p:spPr>
          <a:xfrm>
            <a:off x="4677323" y="4953096"/>
            <a:ext cx="1371600" cy="492443"/>
          </a:xfrm>
          <a:prstGeom prst="rect">
            <a:avLst/>
          </a:prstGeom>
        </p:spPr>
        <p:txBody>
          <a:bodyPr wrap="square" lIns="0" tIns="0" rIns="0" bIns="0" anchor="ctr">
            <a:spAutoFit/>
          </a:bodyPr>
          <a:lstStyle/>
          <a:p>
            <a:pPr algn="ctr"/>
            <a:r>
              <a:rPr lang="en-US" sz="1600" dirty="0" smtClean="0"/>
              <a:t>Classification</a:t>
            </a:r>
          </a:p>
          <a:p>
            <a:pPr algn="ctr"/>
            <a:r>
              <a:rPr lang="en-US" sz="1600" dirty="0" smtClean="0"/>
              <a:t>report</a:t>
            </a:r>
            <a:endParaRPr lang="en-US" sz="1600" dirty="0"/>
          </a:p>
        </p:txBody>
      </p:sp>
      <p:sp>
        <p:nvSpPr>
          <p:cNvPr id="10" name="Rectangle 9">
            <a:extLst>
              <a:ext uri="{FF2B5EF4-FFF2-40B4-BE49-F238E27FC236}">
                <a16:creationId xmlns="" xmlns:a16="http://schemas.microsoft.com/office/drawing/2014/main" id="{9771041D-83B6-4693-BC25-25AABB3CE3BF}"/>
              </a:ext>
            </a:extLst>
          </p:cNvPr>
          <p:cNvSpPr/>
          <p:nvPr/>
        </p:nvSpPr>
        <p:spPr>
          <a:xfrm>
            <a:off x="4651370" y="2090803"/>
            <a:ext cx="1371600" cy="492443"/>
          </a:xfrm>
          <a:prstGeom prst="rect">
            <a:avLst/>
          </a:prstGeom>
        </p:spPr>
        <p:txBody>
          <a:bodyPr wrap="square" lIns="0" tIns="0" rIns="0" bIns="0" anchor="ctr">
            <a:spAutoFit/>
          </a:bodyPr>
          <a:lstStyle/>
          <a:p>
            <a:pPr algn="ctr"/>
            <a:r>
              <a:rPr lang="en-US" sz="1600" dirty="0" smtClean="0"/>
              <a:t>Accuracy </a:t>
            </a:r>
          </a:p>
          <a:p>
            <a:pPr algn="ctr"/>
            <a:r>
              <a:rPr lang="en-US" sz="1600" dirty="0" smtClean="0"/>
              <a:t>score</a:t>
            </a:r>
            <a:endParaRPr lang="en-US" sz="1600" dirty="0"/>
          </a:p>
        </p:txBody>
      </p:sp>
      <p:sp>
        <p:nvSpPr>
          <p:cNvPr id="12" name="TextBox 11"/>
          <p:cNvSpPr txBox="1"/>
          <p:nvPr/>
        </p:nvSpPr>
        <p:spPr>
          <a:xfrm>
            <a:off x="2327564" y="2118512"/>
            <a:ext cx="1870363" cy="369332"/>
          </a:xfrm>
          <a:prstGeom prst="rect">
            <a:avLst/>
          </a:prstGeom>
          <a:noFill/>
        </p:spPr>
        <p:txBody>
          <a:bodyPr wrap="square" rtlCol="0">
            <a:spAutoFit/>
          </a:bodyPr>
          <a:lstStyle/>
          <a:p>
            <a:r>
              <a:rPr lang="en-US" dirty="0" smtClean="0"/>
              <a:t>77.29%</a:t>
            </a:r>
            <a:endParaRPr lang="en-US" dirty="0"/>
          </a:p>
        </p:txBody>
      </p:sp>
      <p:sp>
        <p:nvSpPr>
          <p:cNvPr id="13" name="TextBox 12"/>
          <p:cNvSpPr txBox="1"/>
          <p:nvPr/>
        </p:nvSpPr>
        <p:spPr>
          <a:xfrm>
            <a:off x="7038109" y="2106405"/>
            <a:ext cx="1828800" cy="369332"/>
          </a:xfrm>
          <a:prstGeom prst="rect">
            <a:avLst/>
          </a:prstGeom>
          <a:noFill/>
        </p:spPr>
        <p:txBody>
          <a:bodyPr wrap="square" rtlCol="0">
            <a:spAutoFit/>
          </a:bodyPr>
          <a:lstStyle/>
          <a:p>
            <a:endParaRPr lang="en-US" dirty="0"/>
          </a:p>
        </p:txBody>
      </p:sp>
      <p:cxnSp>
        <p:nvCxnSpPr>
          <p:cNvPr id="18" name="Straight Connector 17">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091054" y="1540096"/>
            <a:ext cx="0" cy="141578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a:stCxn id="13" idx="3"/>
          </p:cNvCxnSpPr>
          <p:nvPr/>
        </p:nvCxnSpPr>
        <p:spPr>
          <a:xfrm flipH="1">
            <a:off x="7315200" y="2291071"/>
            <a:ext cx="1551709"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3745" y="1728684"/>
            <a:ext cx="637309" cy="369332"/>
          </a:xfrm>
          <a:prstGeom prst="rect">
            <a:avLst/>
          </a:prstGeom>
          <a:noFill/>
        </p:spPr>
        <p:txBody>
          <a:bodyPr wrap="square" rtlCol="0">
            <a:spAutoFit/>
          </a:bodyPr>
          <a:lstStyle/>
          <a:p>
            <a:r>
              <a:rPr lang="en-US" dirty="0" smtClean="0"/>
              <a:t>31</a:t>
            </a:r>
            <a:endParaRPr lang="en-US" dirty="0"/>
          </a:p>
        </p:txBody>
      </p:sp>
      <p:sp>
        <p:nvSpPr>
          <p:cNvPr id="26" name="TextBox 25"/>
          <p:cNvSpPr txBox="1"/>
          <p:nvPr/>
        </p:nvSpPr>
        <p:spPr>
          <a:xfrm>
            <a:off x="8333654" y="1720295"/>
            <a:ext cx="664725" cy="369332"/>
          </a:xfrm>
          <a:prstGeom prst="rect">
            <a:avLst/>
          </a:prstGeom>
          <a:noFill/>
        </p:spPr>
        <p:txBody>
          <a:bodyPr wrap="square" rtlCol="0">
            <a:spAutoFit/>
          </a:bodyPr>
          <a:lstStyle/>
          <a:p>
            <a:r>
              <a:rPr lang="en-US" dirty="0" smtClean="0"/>
              <a:t>33</a:t>
            </a:r>
            <a:endParaRPr lang="en-US" dirty="0"/>
          </a:p>
        </p:txBody>
      </p:sp>
      <p:sp>
        <p:nvSpPr>
          <p:cNvPr id="27" name="TextBox 26"/>
          <p:cNvSpPr txBox="1"/>
          <p:nvPr/>
        </p:nvSpPr>
        <p:spPr>
          <a:xfrm>
            <a:off x="7516092" y="2531140"/>
            <a:ext cx="595452" cy="369332"/>
          </a:xfrm>
          <a:prstGeom prst="rect">
            <a:avLst/>
          </a:prstGeom>
          <a:noFill/>
        </p:spPr>
        <p:txBody>
          <a:bodyPr wrap="square" rtlCol="0">
            <a:spAutoFit/>
          </a:bodyPr>
          <a:lstStyle/>
          <a:p>
            <a:r>
              <a:rPr lang="en-US" dirty="0" smtClean="0"/>
              <a:t>9</a:t>
            </a:r>
            <a:endParaRPr lang="en-US" dirty="0"/>
          </a:p>
        </p:txBody>
      </p:sp>
      <p:sp>
        <p:nvSpPr>
          <p:cNvPr id="28" name="TextBox 27"/>
          <p:cNvSpPr txBox="1"/>
          <p:nvPr/>
        </p:nvSpPr>
        <p:spPr>
          <a:xfrm>
            <a:off x="8344545" y="2527842"/>
            <a:ext cx="683922" cy="372630"/>
          </a:xfrm>
          <a:prstGeom prst="rect">
            <a:avLst/>
          </a:prstGeom>
          <a:noFill/>
        </p:spPr>
        <p:txBody>
          <a:bodyPr wrap="square" rtlCol="0">
            <a:spAutoFit/>
          </a:bodyPr>
          <a:lstStyle/>
          <a:p>
            <a:r>
              <a:rPr lang="en-US" dirty="0" smtClean="0"/>
              <a:t>112</a:t>
            </a:r>
            <a:endParaRPr lang="en-US" dirty="0"/>
          </a:p>
        </p:txBody>
      </p:sp>
      <p:sp>
        <p:nvSpPr>
          <p:cNvPr id="29" name="TextBox 28"/>
          <p:cNvSpPr txBox="1"/>
          <p:nvPr/>
        </p:nvSpPr>
        <p:spPr>
          <a:xfrm>
            <a:off x="7568690" y="1028700"/>
            <a:ext cx="1298219" cy="338554"/>
          </a:xfrm>
          <a:prstGeom prst="rect">
            <a:avLst/>
          </a:prstGeom>
          <a:noFill/>
        </p:spPr>
        <p:txBody>
          <a:bodyPr wrap="square" rtlCol="0">
            <a:spAutoFit/>
          </a:bodyPr>
          <a:lstStyle/>
          <a:p>
            <a:r>
              <a:rPr lang="en-US" sz="1600" dirty="0" smtClean="0"/>
              <a:t>Predicted</a:t>
            </a:r>
          </a:p>
        </p:txBody>
      </p:sp>
      <p:sp>
        <p:nvSpPr>
          <p:cNvPr id="30" name="TextBox 29"/>
          <p:cNvSpPr txBox="1"/>
          <p:nvPr/>
        </p:nvSpPr>
        <p:spPr>
          <a:xfrm rot="16200000">
            <a:off x="6348603" y="1937127"/>
            <a:ext cx="1174061" cy="338554"/>
          </a:xfrm>
          <a:prstGeom prst="rect">
            <a:avLst/>
          </a:prstGeom>
          <a:noFill/>
        </p:spPr>
        <p:txBody>
          <a:bodyPr wrap="square" rtlCol="0">
            <a:spAutoFit/>
          </a:bodyPr>
          <a:lstStyle/>
          <a:p>
            <a:r>
              <a:rPr lang="en-US" sz="1600" dirty="0"/>
              <a:t>Actual</a:t>
            </a:r>
          </a:p>
        </p:txBody>
      </p:sp>
      <p:sp>
        <p:nvSpPr>
          <p:cNvPr id="32" name="TextBox 31"/>
          <p:cNvSpPr txBox="1"/>
          <p:nvPr/>
        </p:nvSpPr>
        <p:spPr>
          <a:xfrm>
            <a:off x="7412611" y="1401953"/>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3" name="TextBox 32"/>
          <p:cNvSpPr txBox="1"/>
          <p:nvPr/>
        </p:nvSpPr>
        <p:spPr>
          <a:xfrm rot="16200000">
            <a:off x="6929738" y="1698792"/>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4" name="TextBox 33"/>
          <p:cNvSpPr txBox="1"/>
          <p:nvPr/>
        </p:nvSpPr>
        <p:spPr>
          <a:xfrm>
            <a:off x="8244889" y="1401953"/>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5" name="TextBox 34"/>
          <p:cNvSpPr txBox="1"/>
          <p:nvPr/>
        </p:nvSpPr>
        <p:spPr>
          <a:xfrm rot="16200000">
            <a:off x="6931166" y="2494750"/>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7" name="TextBox 36"/>
          <p:cNvSpPr txBox="1"/>
          <p:nvPr/>
        </p:nvSpPr>
        <p:spPr>
          <a:xfrm>
            <a:off x="7931727" y="4953096"/>
            <a:ext cx="1870363" cy="369332"/>
          </a:xfrm>
          <a:prstGeom prst="rect">
            <a:avLst/>
          </a:prstGeom>
          <a:noFill/>
        </p:spPr>
        <p:txBody>
          <a:bodyPr wrap="square" rtlCol="0">
            <a:spAutoFit/>
          </a:bodyPr>
          <a:lstStyle/>
          <a:p>
            <a:r>
              <a:rPr lang="en-US" dirty="0" smtClean="0"/>
              <a:t>77.62%</a:t>
            </a:r>
            <a:endParaRPr lang="en-US" dirty="0"/>
          </a:p>
        </p:txBody>
      </p:sp>
      <p:pic>
        <p:nvPicPr>
          <p:cNvPr id="11" name="Picture 10"/>
          <p:cNvPicPr>
            <a:picLocks noChangeAspect="1"/>
          </p:cNvPicPr>
          <p:nvPr/>
        </p:nvPicPr>
        <p:blipFill>
          <a:blip r:embed="rId2"/>
          <a:stretch>
            <a:fillRect/>
          </a:stretch>
        </p:blipFill>
        <p:spPr>
          <a:xfrm>
            <a:off x="234941" y="4225637"/>
            <a:ext cx="4305300" cy="1734644"/>
          </a:xfrm>
          <a:prstGeom prst="rect">
            <a:avLst/>
          </a:prstGeom>
        </p:spPr>
      </p:pic>
    </p:spTree>
    <p:extLst>
      <p:ext uri="{BB962C8B-B14F-4D97-AF65-F5344CB8AC3E}">
        <p14:creationId xmlns:p14="http://schemas.microsoft.com/office/powerpoint/2010/main" val="2789547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771041D-83B6-4693-BC25-25AABB3CE3BF}"/>
              </a:ext>
            </a:extLst>
          </p:cNvPr>
          <p:cNvSpPr/>
          <p:nvPr/>
        </p:nvSpPr>
        <p:spPr>
          <a:xfrm>
            <a:off x="2115989" y="305314"/>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3" name="Rectangle 2">
            <a:extLst>
              <a:ext uri="{FF2B5EF4-FFF2-40B4-BE49-F238E27FC236}">
                <a16:creationId xmlns="" xmlns:a16="http://schemas.microsoft.com/office/drawing/2014/main" id="{9771041D-83B6-4693-BC25-25AABB3CE3BF}"/>
              </a:ext>
            </a:extLst>
          </p:cNvPr>
          <p:cNvSpPr/>
          <p:nvPr/>
        </p:nvSpPr>
        <p:spPr>
          <a:xfrm>
            <a:off x="8461371" y="428424"/>
            <a:ext cx="1371600" cy="246221"/>
          </a:xfrm>
          <a:prstGeom prst="rect">
            <a:avLst/>
          </a:prstGeom>
        </p:spPr>
        <p:txBody>
          <a:bodyPr wrap="square" lIns="0" tIns="0" rIns="0" bIns="0" anchor="ctr">
            <a:spAutoFit/>
          </a:bodyPr>
          <a:lstStyle/>
          <a:p>
            <a:pPr algn="ctr"/>
            <a:r>
              <a:rPr lang="en-US" sz="1600" dirty="0" smtClean="0"/>
              <a:t>ROC Curve</a:t>
            </a:r>
          </a:p>
        </p:txBody>
      </p:sp>
      <p:pic>
        <p:nvPicPr>
          <p:cNvPr id="6" name="Picture 5"/>
          <p:cNvPicPr>
            <a:picLocks noChangeAspect="1"/>
          </p:cNvPicPr>
          <p:nvPr/>
        </p:nvPicPr>
        <p:blipFill>
          <a:blip r:embed="rId2"/>
          <a:stretch>
            <a:fillRect/>
          </a:stretch>
        </p:blipFill>
        <p:spPr>
          <a:xfrm>
            <a:off x="1076898" y="1028700"/>
            <a:ext cx="3449782" cy="2667000"/>
          </a:xfrm>
          <a:prstGeom prst="rect">
            <a:avLst/>
          </a:prstGeom>
        </p:spPr>
      </p:pic>
      <p:pic>
        <p:nvPicPr>
          <p:cNvPr id="4" name="Picture 3"/>
          <p:cNvPicPr>
            <a:picLocks noChangeAspect="1"/>
          </p:cNvPicPr>
          <p:nvPr/>
        </p:nvPicPr>
        <p:blipFill>
          <a:blip r:embed="rId3"/>
          <a:stretch>
            <a:fillRect/>
          </a:stretch>
        </p:blipFill>
        <p:spPr>
          <a:xfrm>
            <a:off x="6941127" y="990168"/>
            <a:ext cx="4655127" cy="2705532"/>
          </a:xfrm>
          <a:prstGeom prst="rect">
            <a:avLst/>
          </a:prstGeom>
        </p:spPr>
      </p:pic>
    </p:spTree>
    <p:extLst>
      <p:ext uri="{BB962C8B-B14F-4D97-AF65-F5344CB8AC3E}">
        <p14:creationId xmlns:p14="http://schemas.microsoft.com/office/powerpoint/2010/main" val="3291454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txBox="1">
            <a:spLocks/>
          </p:cNvSpPr>
          <p:nvPr/>
        </p:nvSpPr>
        <p:spPr>
          <a:xfrm>
            <a:off x="2114190" y="123141"/>
            <a:ext cx="8039819" cy="59729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vl1pPr>
          </a:lstStyle>
          <a:p>
            <a:r>
              <a:rPr lang="en-US" sz="2800" dirty="0"/>
              <a:t>K-Neighbors </a:t>
            </a:r>
            <a:r>
              <a:rPr lang="en-US" sz="2800" dirty="0" smtClean="0"/>
              <a:t>Classifier</a:t>
            </a:r>
            <a:endParaRPr lang="en-US" sz="2800" dirty="0"/>
          </a:p>
        </p:txBody>
      </p: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154009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154009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4366423"/>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4366423"/>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 xmlns:a16="http://schemas.microsoft.com/office/drawing/2014/main" id="{9771041D-83B6-4693-BC25-25AABB3CE3BF}"/>
              </a:ext>
            </a:extLst>
          </p:cNvPr>
          <p:cNvSpPr/>
          <p:nvPr/>
        </p:nvSpPr>
        <p:spPr>
          <a:xfrm>
            <a:off x="10442571" y="4891541"/>
            <a:ext cx="1371600" cy="492443"/>
          </a:xfrm>
          <a:prstGeom prst="rect">
            <a:avLst/>
          </a:prstGeom>
        </p:spPr>
        <p:txBody>
          <a:bodyPr wrap="square" lIns="0" tIns="0" rIns="0" bIns="0" anchor="ctr">
            <a:spAutoFit/>
          </a:bodyPr>
          <a:lstStyle/>
          <a:p>
            <a:pPr algn="ctr"/>
            <a:r>
              <a:rPr lang="en-US" sz="1600" dirty="0"/>
              <a:t>k-Fold cross </a:t>
            </a:r>
            <a:r>
              <a:rPr lang="en-US" sz="1600" dirty="0" smtClean="0"/>
              <a:t>validation </a:t>
            </a:r>
            <a:endParaRPr lang="en-US" sz="1600" dirty="0"/>
          </a:p>
        </p:txBody>
      </p:sp>
      <p:sp>
        <p:nvSpPr>
          <p:cNvPr id="8" name="Rectangle 7">
            <a:extLst>
              <a:ext uri="{FF2B5EF4-FFF2-40B4-BE49-F238E27FC236}">
                <a16:creationId xmlns="" xmlns:a16="http://schemas.microsoft.com/office/drawing/2014/main" id="{9771041D-83B6-4693-BC25-25AABB3CE3BF}"/>
              </a:ext>
            </a:extLst>
          </p:cNvPr>
          <p:cNvSpPr/>
          <p:nvPr/>
        </p:nvSpPr>
        <p:spPr>
          <a:xfrm>
            <a:off x="10442571" y="2106405"/>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9" name="Rectangle 8">
            <a:extLst>
              <a:ext uri="{FF2B5EF4-FFF2-40B4-BE49-F238E27FC236}">
                <a16:creationId xmlns="" xmlns:a16="http://schemas.microsoft.com/office/drawing/2014/main" id="{9771041D-83B6-4693-BC25-25AABB3CE3BF}"/>
              </a:ext>
            </a:extLst>
          </p:cNvPr>
          <p:cNvSpPr/>
          <p:nvPr/>
        </p:nvSpPr>
        <p:spPr>
          <a:xfrm>
            <a:off x="4684491" y="4891541"/>
            <a:ext cx="1371600" cy="492443"/>
          </a:xfrm>
          <a:prstGeom prst="rect">
            <a:avLst/>
          </a:prstGeom>
        </p:spPr>
        <p:txBody>
          <a:bodyPr wrap="square" lIns="0" tIns="0" rIns="0" bIns="0" anchor="ctr">
            <a:spAutoFit/>
          </a:bodyPr>
          <a:lstStyle/>
          <a:p>
            <a:pPr algn="ctr"/>
            <a:r>
              <a:rPr lang="en-US" sz="1600" dirty="0" smtClean="0"/>
              <a:t>Classification</a:t>
            </a:r>
          </a:p>
          <a:p>
            <a:pPr algn="ctr"/>
            <a:r>
              <a:rPr lang="en-US" sz="1600" dirty="0" smtClean="0"/>
              <a:t>report</a:t>
            </a:r>
            <a:endParaRPr lang="en-US" sz="1600" dirty="0"/>
          </a:p>
        </p:txBody>
      </p:sp>
      <p:sp>
        <p:nvSpPr>
          <p:cNvPr id="10" name="Rectangle 9">
            <a:extLst>
              <a:ext uri="{FF2B5EF4-FFF2-40B4-BE49-F238E27FC236}">
                <a16:creationId xmlns="" xmlns:a16="http://schemas.microsoft.com/office/drawing/2014/main" id="{9771041D-83B6-4693-BC25-25AABB3CE3BF}"/>
              </a:ext>
            </a:extLst>
          </p:cNvPr>
          <p:cNvSpPr/>
          <p:nvPr/>
        </p:nvSpPr>
        <p:spPr>
          <a:xfrm>
            <a:off x="4651370" y="2090803"/>
            <a:ext cx="1371600" cy="492443"/>
          </a:xfrm>
          <a:prstGeom prst="rect">
            <a:avLst/>
          </a:prstGeom>
        </p:spPr>
        <p:txBody>
          <a:bodyPr wrap="square" lIns="0" tIns="0" rIns="0" bIns="0" anchor="ctr">
            <a:spAutoFit/>
          </a:bodyPr>
          <a:lstStyle/>
          <a:p>
            <a:pPr algn="ctr"/>
            <a:r>
              <a:rPr lang="en-US" sz="1600" dirty="0" smtClean="0"/>
              <a:t>Accuracy </a:t>
            </a:r>
          </a:p>
          <a:p>
            <a:pPr algn="ctr"/>
            <a:r>
              <a:rPr lang="en-US" sz="1600" dirty="0" smtClean="0"/>
              <a:t>score</a:t>
            </a:r>
            <a:endParaRPr lang="en-US" sz="1600" dirty="0"/>
          </a:p>
        </p:txBody>
      </p:sp>
      <p:sp>
        <p:nvSpPr>
          <p:cNvPr id="12" name="TextBox 11"/>
          <p:cNvSpPr txBox="1"/>
          <p:nvPr/>
        </p:nvSpPr>
        <p:spPr>
          <a:xfrm>
            <a:off x="2327564" y="2118512"/>
            <a:ext cx="1870363" cy="369332"/>
          </a:xfrm>
          <a:prstGeom prst="rect">
            <a:avLst/>
          </a:prstGeom>
          <a:noFill/>
        </p:spPr>
        <p:txBody>
          <a:bodyPr wrap="square" rtlCol="0">
            <a:spAutoFit/>
          </a:bodyPr>
          <a:lstStyle/>
          <a:p>
            <a:r>
              <a:rPr lang="en-US" dirty="0" smtClean="0"/>
              <a:t>77.83%</a:t>
            </a:r>
            <a:endParaRPr lang="en-US" dirty="0"/>
          </a:p>
        </p:txBody>
      </p:sp>
      <p:sp>
        <p:nvSpPr>
          <p:cNvPr id="13" name="TextBox 12"/>
          <p:cNvSpPr txBox="1"/>
          <p:nvPr/>
        </p:nvSpPr>
        <p:spPr>
          <a:xfrm>
            <a:off x="7038109" y="2106405"/>
            <a:ext cx="1828800" cy="369332"/>
          </a:xfrm>
          <a:prstGeom prst="rect">
            <a:avLst/>
          </a:prstGeom>
          <a:noFill/>
        </p:spPr>
        <p:txBody>
          <a:bodyPr wrap="square" rtlCol="0">
            <a:spAutoFit/>
          </a:bodyPr>
          <a:lstStyle/>
          <a:p>
            <a:endParaRPr lang="en-US" dirty="0"/>
          </a:p>
        </p:txBody>
      </p:sp>
      <p:cxnSp>
        <p:nvCxnSpPr>
          <p:cNvPr id="18" name="Straight Connector 17">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091054" y="1540096"/>
            <a:ext cx="0" cy="141578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a:stCxn id="13" idx="3"/>
          </p:cNvCxnSpPr>
          <p:nvPr/>
        </p:nvCxnSpPr>
        <p:spPr>
          <a:xfrm flipH="1">
            <a:off x="7315200" y="2291071"/>
            <a:ext cx="1551709"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3745" y="1728684"/>
            <a:ext cx="637309" cy="369332"/>
          </a:xfrm>
          <a:prstGeom prst="rect">
            <a:avLst/>
          </a:prstGeom>
          <a:noFill/>
        </p:spPr>
        <p:txBody>
          <a:bodyPr wrap="square" rtlCol="0">
            <a:spAutoFit/>
          </a:bodyPr>
          <a:lstStyle/>
          <a:p>
            <a:r>
              <a:rPr lang="en-US" dirty="0" smtClean="0"/>
              <a:t>26</a:t>
            </a:r>
            <a:endParaRPr lang="en-US" dirty="0"/>
          </a:p>
        </p:txBody>
      </p:sp>
      <p:sp>
        <p:nvSpPr>
          <p:cNvPr id="26" name="TextBox 25"/>
          <p:cNvSpPr txBox="1"/>
          <p:nvPr/>
        </p:nvSpPr>
        <p:spPr>
          <a:xfrm>
            <a:off x="8333654" y="1720295"/>
            <a:ext cx="664725" cy="369332"/>
          </a:xfrm>
          <a:prstGeom prst="rect">
            <a:avLst/>
          </a:prstGeom>
          <a:noFill/>
        </p:spPr>
        <p:txBody>
          <a:bodyPr wrap="square" rtlCol="0">
            <a:spAutoFit/>
          </a:bodyPr>
          <a:lstStyle/>
          <a:p>
            <a:r>
              <a:rPr lang="en-US" dirty="0" smtClean="0"/>
              <a:t>38</a:t>
            </a:r>
            <a:endParaRPr lang="en-US" dirty="0"/>
          </a:p>
        </p:txBody>
      </p:sp>
      <p:sp>
        <p:nvSpPr>
          <p:cNvPr id="27" name="TextBox 26"/>
          <p:cNvSpPr txBox="1"/>
          <p:nvPr/>
        </p:nvSpPr>
        <p:spPr>
          <a:xfrm>
            <a:off x="7516092" y="2531140"/>
            <a:ext cx="595452" cy="369332"/>
          </a:xfrm>
          <a:prstGeom prst="rect">
            <a:avLst/>
          </a:prstGeom>
          <a:noFill/>
        </p:spPr>
        <p:txBody>
          <a:bodyPr wrap="square" rtlCol="0">
            <a:spAutoFit/>
          </a:bodyPr>
          <a:lstStyle/>
          <a:p>
            <a:r>
              <a:rPr lang="en-US" dirty="0" smtClean="0"/>
              <a:t>3</a:t>
            </a:r>
            <a:endParaRPr lang="en-US" dirty="0"/>
          </a:p>
        </p:txBody>
      </p:sp>
      <p:sp>
        <p:nvSpPr>
          <p:cNvPr id="28" name="TextBox 27"/>
          <p:cNvSpPr txBox="1"/>
          <p:nvPr/>
        </p:nvSpPr>
        <p:spPr>
          <a:xfrm>
            <a:off x="8344545" y="2527842"/>
            <a:ext cx="683922" cy="372630"/>
          </a:xfrm>
          <a:prstGeom prst="rect">
            <a:avLst/>
          </a:prstGeom>
          <a:noFill/>
        </p:spPr>
        <p:txBody>
          <a:bodyPr wrap="square" rtlCol="0">
            <a:spAutoFit/>
          </a:bodyPr>
          <a:lstStyle/>
          <a:p>
            <a:r>
              <a:rPr lang="en-US" dirty="0" smtClean="0"/>
              <a:t>118</a:t>
            </a:r>
            <a:endParaRPr lang="en-US" dirty="0"/>
          </a:p>
        </p:txBody>
      </p:sp>
      <p:sp>
        <p:nvSpPr>
          <p:cNvPr id="29" name="TextBox 28"/>
          <p:cNvSpPr txBox="1"/>
          <p:nvPr/>
        </p:nvSpPr>
        <p:spPr>
          <a:xfrm>
            <a:off x="7568690" y="1028700"/>
            <a:ext cx="1298219" cy="338554"/>
          </a:xfrm>
          <a:prstGeom prst="rect">
            <a:avLst/>
          </a:prstGeom>
          <a:noFill/>
        </p:spPr>
        <p:txBody>
          <a:bodyPr wrap="square" rtlCol="0">
            <a:spAutoFit/>
          </a:bodyPr>
          <a:lstStyle/>
          <a:p>
            <a:r>
              <a:rPr lang="en-US" sz="1600" dirty="0" smtClean="0"/>
              <a:t>Predicted</a:t>
            </a:r>
          </a:p>
        </p:txBody>
      </p:sp>
      <p:sp>
        <p:nvSpPr>
          <p:cNvPr id="30" name="TextBox 29"/>
          <p:cNvSpPr txBox="1"/>
          <p:nvPr/>
        </p:nvSpPr>
        <p:spPr>
          <a:xfrm rot="16200000">
            <a:off x="6348603" y="1937127"/>
            <a:ext cx="1174061" cy="338554"/>
          </a:xfrm>
          <a:prstGeom prst="rect">
            <a:avLst/>
          </a:prstGeom>
          <a:noFill/>
        </p:spPr>
        <p:txBody>
          <a:bodyPr wrap="square" rtlCol="0">
            <a:spAutoFit/>
          </a:bodyPr>
          <a:lstStyle/>
          <a:p>
            <a:r>
              <a:rPr lang="en-US" sz="1600" dirty="0"/>
              <a:t>Actual</a:t>
            </a:r>
          </a:p>
        </p:txBody>
      </p:sp>
      <p:sp>
        <p:nvSpPr>
          <p:cNvPr id="32" name="TextBox 31"/>
          <p:cNvSpPr txBox="1"/>
          <p:nvPr/>
        </p:nvSpPr>
        <p:spPr>
          <a:xfrm>
            <a:off x="7412611" y="1401953"/>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3" name="TextBox 32"/>
          <p:cNvSpPr txBox="1"/>
          <p:nvPr/>
        </p:nvSpPr>
        <p:spPr>
          <a:xfrm rot="16200000">
            <a:off x="6929738" y="1698792"/>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4" name="TextBox 33"/>
          <p:cNvSpPr txBox="1"/>
          <p:nvPr/>
        </p:nvSpPr>
        <p:spPr>
          <a:xfrm>
            <a:off x="8244889" y="1401953"/>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5" name="TextBox 34"/>
          <p:cNvSpPr txBox="1"/>
          <p:nvPr/>
        </p:nvSpPr>
        <p:spPr>
          <a:xfrm rot="16200000">
            <a:off x="6931166" y="2494750"/>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7" name="TextBox 36"/>
          <p:cNvSpPr txBox="1"/>
          <p:nvPr/>
        </p:nvSpPr>
        <p:spPr>
          <a:xfrm>
            <a:off x="7931727" y="4953096"/>
            <a:ext cx="1870363" cy="369332"/>
          </a:xfrm>
          <a:prstGeom prst="rect">
            <a:avLst/>
          </a:prstGeom>
          <a:noFill/>
        </p:spPr>
        <p:txBody>
          <a:bodyPr wrap="square" rtlCol="0">
            <a:spAutoFit/>
          </a:bodyPr>
          <a:lstStyle/>
          <a:p>
            <a:r>
              <a:rPr lang="en-US" dirty="0" smtClean="0"/>
              <a:t>79.72%</a:t>
            </a:r>
            <a:endParaRPr lang="en-US" dirty="0"/>
          </a:p>
        </p:txBody>
      </p:sp>
      <p:pic>
        <p:nvPicPr>
          <p:cNvPr id="14" name="Picture 13"/>
          <p:cNvPicPr>
            <a:picLocks noChangeAspect="1"/>
          </p:cNvPicPr>
          <p:nvPr/>
        </p:nvPicPr>
        <p:blipFill>
          <a:blip r:embed="rId2"/>
          <a:stretch>
            <a:fillRect/>
          </a:stretch>
        </p:blipFill>
        <p:spPr>
          <a:xfrm>
            <a:off x="187316" y="4184073"/>
            <a:ext cx="4352925" cy="1776208"/>
          </a:xfrm>
          <a:prstGeom prst="rect">
            <a:avLst/>
          </a:prstGeom>
        </p:spPr>
      </p:pic>
    </p:spTree>
    <p:extLst>
      <p:ext uri="{BB962C8B-B14F-4D97-AF65-F5344CB8AC3E}">
        <p14:creationId xmlns:p14="http://schemas.microsoft.com/office/powerpoint/2010/main" val="1755095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771041D-83B6-4693-BC25-25AABB3CE3BF}"/>
              </a:ext>
            </a:extLst>
          </p:cNvPr>
          <p:cNvSpPr/>
          <p:nvPr/>
        </p:nvSpPr>
        <p:spPr>
          <a:xfrm>
            <a:off x="2115989" y="305314"/>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3" name="Rectangle 2">
            <a:extLst>
              <a:ext uri="{FF2B5EF4-FFF2-40B4-BE49-F238E27FC236}">
                <a16:creationId xmlns="" xmlns:a16="http://schemas.microsoft.com/office/drawing/2014/main" id="{9771041D-83B6-4693-BC25-25AABB3CE3BF}"/>
              </a:ext>
            </a:extLst>
          </p:cNvPr>
          <p:cNvSpPr/>
          <p:nvPr/>
        </p:nvSpPr>
        <p:spPr>
          <a:xfrm>
            <a:off x="8461371" y="428424"/>
            <a:ext cx="1371600" cy="246221"/>
          </a:xfrm>
          <a:prstGeom prst="rect">
            <a:avLst/>
          </a:prstGeom>
        </p:spPr>
        <p:txBody>
          <a:bodyPr wrap="square" lIns="0" tIns="0" rIns="0" bIns="0" anchor="ctr">
            <a:spAutoFit/>
          </a:bodyPr>
          <a:lstStyle/>
          <a:p>
            <a:pPr algn="ctr"/>
            <a:r>
              <a:rPr lang="en-US" sz="1600" dirty="0" smtClean="0"/>
              <a:t>ROC Curve</a:t>
            </a:r>
          </a:p>
        </p:txBody>
      </p:sp>
      <p:pic>
        <p:nvPicPr>
          <p:cNvPr id="4" name="Picture 3"/>
          <p:cNvPicPr>
            <a:picLocks noChangeAspect="1"/>
          </p:cNvPicPr>
          <p:nvPr/>
        </p:nvPicPr>
        <p:blipFill>
          <a:blip r:embed="rId2"/>
          <a:stretch>
            <a:fillRect/>
          </a:stretch>
        </p:blipFill>
        <p:spPr>
          <a:xfrm>
            <a:off x="1123587" y="1066800"/>
            <a:ext cx="3356403" cy="2628900"/>
          </a:xfrm>
          <a:prstGeom prst="rect">
            <a:avLst/>
          </a:prstGeom>
        </p:spPr>
      </p:pic>
      <p:pic>
        <p:nvPicPr>
          <p:cNvPr id="5" name="Picture 4"/>
          <p:cNvPicPr>
            <a:picLocks noChangeAspect="1"/>
          </p:cNvPicPr>
          <p:nvPr/>
        </p:nvPicPr>
        <p:blipFill>
          <a:blip r:embed="rId3"/>
          <a:stretch>
            <a:fillRect/>
          </a:stretch>
        </p:blipFill>
        <p:spPr>
          <a:xfrm>
            <a:off x="6858000" y="905130"/>
            <a:ext cx="4294909" cy="2790570"/>
          </a:xfrm>
          <a:prstGeom prst="rect">
            <a:avLst/>
          </a:prstGeom>
        </p:spPr>
      </p:pic>
    </p:spTree>
    <p:extLst>
      <p:ext uri="{BB962C8B-B14F-4D97-AF65-F5344CB8AC3E}">
        <p14:creationId xmlns:p14="http://schemas.microsoft.com/office/powerpoint/2010/main" val="3104148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14190" y="3229842"/>
            <a:ext cx="5181600" cy="3209057"/>
          </a:xfrm>
        </p:spPr>
        <p:txBody>
          <a:bodyPr numCol="2"/>
          <a:lstStyle/>
          <a:p>
            <a:pPr lvl="0"/>
            <a:r>
              <a:rPr lang="en-US" sz="2000" dirty="0"/>
              <a:t>Loan </a:t>
            </a:r>
            <a:r>
              <a:rPr lang="en-US" sz="2000" dirty="0" smtClean="0"/>
              <a:t>ID</a:t>
            </a:r>
          </a:p>
          <a:p>
            <a:r>
              <a:rPr lang="en-US" sz="2000" dirty="0"/>
              <a:t>Gender</a:t>
            </a:r>
          </a:p>
          <a:p>
            <a:r>
              <a:rPr lang="en-US" sz="2000" dirty="0"/>
              <a:t>Marital Status</a:t>
            </a:r>
          </a:p>
          <a:p>
            <a:pPr lvl="0"/>
            <a:r>
              <a:rPr lang="en-US" sz="2000" dirty="0"/>
              <a:t>Number of </a:t>
            </a:r>
            <a:r>
              <a:rPr lang="en-US" sz="2000" dirty="0" smtClean="0"/>
              <a:t>Dependents</a:t>
            </a:r>
          </a:p>
          <a:p>
            <a:pPr lvl="0"/>
            <a:r>
              <a:rPr lang="en-US" sz="2000" dirty="0" smtClean="0"/>
              <a:t>Education</a:t>
            </a:r>
          </a:p>
          <a:p>
            <a:pPr lvl="0"/>
            <a:r>
              <a:rPr lang="en-US" sz="2000" dirty="0"/>
              <a:t>Job </a:t>
            </a:r>
            <a:r>
              <a:rPr lang="en-US" sz="2000" dirty="0" smtClean="0"/>
              <a:t>type</a:t>
            </a:r>
          </a:p>
          <a:p>
            <a:pPr lvl="0"/>
            <a:r>
              <a:rPr lang="en-US" sz="2000" dirty="0" smtClean="0"/>
              <a:t>Income</a:t>
            </a:r>
          </a:p>
          <a:p>
            <a:pPr marL="0" lvl="0" indent="0">
              <a:buNone/>
            </a:pPr>
            <a:endParaRPr lang="en-US" dirty="0"/>
          </a:p>
        </p:txBody>
      </p:sp>
      <p:sp>
        <p:nvSpPr>
          <p:cNvPr id="4" name="Content Placeholder 3"/>
          <p:cNvSpPr>
            <a:spLocks noGrp="1"/>
          </p:cNvSpPr>
          <p:nvPr>
            <p:ph sz="half" idx="2"/>
          </p:nvPr>
        </p:nvSpPr>
        <p:spPr>
          <a:xfrm>
            <a:off x="5262832" y="3229843"/>
            <a:ext cx="5181600" cy="3209057"/>
          </a:xfrm>
        </p:spPr>
        <p:txBody>
          <a:bodyPr>
            <a:normAutofit/>
          </a:bodyPr>
          <a:lstStyle/>
          <a:p>
            <a:r>
              <a:rPr lang="en-US" sz="2000" dirty="0" smtClean="0"/>
              <a:t>Tenure</a:t>
            </a:r>
          </a:p>
          <a:p>
            <a:r>
              <a:rPr lang="en-US" sz="2000" dirty="0"/>
              <a:t>Credit History </a:t>
            </a:r>
            <a:endParaRPr lang="en-US" sz="2000" dirty="0" smtClean="0"/>
          </a:p>
          <a:p>
            <a:r>
              <a:rPr lang="en-US" sz="2000" dirty="0" smtClean="0"/>
              <a:t>Property Area</a:t>
            </a:r>
            <a:endParaRPr lang="en-US" sz="2000" dirty="0"/>
          </a:p>
          <a:p>
            <a:r>
              <a:rPr lang="en-US" sz="2000" dirty="0" smtClean="0"/>
              <a:t>Loan Status</a:t>
            </a:r>
            <a:endParaRPr lang="en-US" sz="2000" dirty="0"/>
          </a:p>
        </p:txBody>
      </p:sp>
      <p:sp>
        <p:nvSpPr>
          <p:cNvPr id="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a:spLocks noGrp="1"/>
          </p:cNvSpPr>
          <p:nvPr>
            <p:ph type="title"/>
          </p:nvPr>
        </p:nvSpPr>
        <p:spPr>
          <a:xfrm>
            <a:off x="2114190" y="233977"/>
            <a:ext cx="8039819" cy="80806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Understanding The Data</a:t>
            </a:r>
            <a:endParaRPr lang="en-US" sz="2800" dirty="0"/>
          </a:p>
        </p:txBody>
      </p:sp>
      <p:sp>
        <p:nvSpPr>
          <p:cNvPr id="6" name="Oval 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2114190" y="16811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s of bar chart and line graph.">
            <a:extLst>
              <a:ext uri="{FF2B5EF4-FFF2-40B4-BE49-F238E27FC236}">
                <a16:creationId xmlns="" xmlns:a16="http://schemas.microsoft.com/office/drawing/2014/main" id="{044C3643-8A0E-47C1-BEB8-C73203B5E58D}"/>
              </a:ext>
            </a:extLst>
          </p:cNvPr>
          <p:cNvGrpSpPr/>
          <p:nvPr/>
        </p:nvGrpSpPr>
        <p:grpSpPr>
          <a:xfrm>
            <a:off x="2410250" y="464170"/>
            <a:ext cx="347679" cy="347679"/>
            <a:chOff x="4319588" y="2492375"/>
            <a:chExt cx="287338" cy="287338"/>
          </a:xfrm>
          <a:solidFill>
            <a:schemeClr val="bg1"/>
          </a:solidFill>
        </p:grpSpPr>
        <p:sp>
          <p:nvSpPr>
            <p:cNvPr id="8"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982647920"/>
              </p:ext>
            </p:extLst>
          </p:nvPr>
        </p:nvGraphicFramePr>
        <p:xfrm>
          <a:off x="2067827" y="3019246"/>
          <a:ext cx="5785805" cy="3419654"/>
        </p:xfrm>
        <a:graphic>
          <a:graphicData uri="http://schemas.openxmlformats.org/drawingml/2006/table">
            <a:tbl>
              <a:tblPr/>
              <a:tblGrid>
                <a:gridCol w="5785805"/>
              </a:tblGrid>
              <a:tr h="3419654">
                <a:tc>
                  <a:txBody>
                    <a:bodyPr/>
                    <a:lstStyle/>
                    <a:p>
                      <a:r>
                        <a:rPr lang="en-US" sz="1800" dirty="0" smtClean="0"/>
                        <a:t> </a:t>
                      </a:r>
                      <a:endParaRPr lang="en-US" sz="18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cxnSp>
        <p:nvCxnSpPr>
          <p:cNvPr id="18" name="Straight Connector 17"/>
          <p:cNvCxnSpPr/>
          <p:nvPr/>
        </p:nvCxnSpPr>
        <p:spPr>
          <a:xfrm>
            <a:off x="5072332" y="2950234"/>
            <a:ext cx="0" cy="172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4365" y="1522368"/>
            <a:ext cx="999297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614 observations with 13 fields in our dataset</a:t>
            </a:r>
            <a:r>
              <a:rPr lang="en-US" sz="2000" dirty="0" smtClean="0"/>
              <a:t>.</a:t>
            </a:r>
          </a:p>
          <a:p>
            <a:pPr marL="342900" indent="-342900">
              <a:buFont typeface="Arial" panose="020B0604020202020204" pitchFamily="34" charset="0"/>
              <a:buChar char="•"/>
            </a:pPr>
            <a:r>
              <a:rPr lang="en-US" sz="2000" dirty="0" smtClean="0"/>
              <a:t>Target label is Loan status (Binary categorical variable).</a:t>
            </a:r>
          </a:p>
          <a:p>
            <a:pPr marL="342900" indent="-342900">
              <a:buFont typeface="Arial" panose="020B0604020202020204" pitchFamily="34" charset="0"/>
              <a:buChar char="•"/>
            </a:pPr>
            <a:r>
              <a:rPr lang="en-US" sz="2000" dirty="0" smtClean="0"/>
              <a:t>Names of 13 columns is as following:</a:t>
            </a:r>
            <a:endParaRPr lang="en-US" sz="2000" dirty="0"/>
          </a:p>
        </p:txBody>
      </p:sp>
    </p:spTree>
    <p:extLst>
      <p:ext uri="{BB962C8B-B14F-4D97-AF65-F5344CB8AC3E}">
        <p14:creationId xmlns:p14="http://schemas.microsoft.com/office/powerpoint/2010/main" val="1542065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txBox="1">
            <a:spLocks/>
          </p:cNvSpPr>
          <p:nvPr/>
        </p:nvSpPr>
        <p:spPr>
          <a:xfrm>
            <a:off x="2114190" y="233978"/>
            <a:ext cx="8039819" cy="597296"/>
          </a:xfrm>
          <a:prstGeom prst="roundRect">
            <a:avLst>
              <a:gd name="adj" fmla="val 50000"/>
            </a:avLst>
          </a:prstGeom>
          <a:solidFill>
            <a:schemeClr val="accent3"/>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dirty="0" smtClean="0"/>
              <a:t>SVM Classifier</a:t>
            </a:r>
            <a:endParaRPr lang="en-US" sz="2800" dirty="0"/>
          </a:p>
        </p:txBody>
      </p: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154009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540241"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331442" y="43664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 xmlns:a16="http://schemas.microsoft.com/office/drawing/2014/main" id="{9771041D-83B6-4693-BC25-25AABB3CE3BF}"/>
              </a:ext>
            </a:extLst>
          </p:cNvPr>
          <p:cNvSpPr/>
          <p:nvPr/>
        </p:nvSpPr>
        <p:spPr>
          <a:xfrm>
            <a:off x="10442571" y="4920136"/>
            <a:ext cx="1371600" cy="492443"/>
          </a:xfrm>
          <a:prstGeom prst="rect">
            <a:avLst/>
          </a:prstGeom>
        </p:spPr>
        <p:txBody>
          <a:bodyPr wrap="square" lIns="0" tIns="0" rIns="0" bIns="0" anchor="ctr">
            <a:spAutoFit/>
          </a:bodyPr>
          <a:lstStyle/>
          <a:p>
            <a:pPr algn="ctr"/>
            <a:r>
              <a:rPr lang="en-US" sz="1600" dirty="0"/>
              <a:t>k-Fold cross </a:t>
            </a:r>
            <a:r>
              <a:rPr lang="en-US" sz="1600" dirty="0" smtClean="0"/>
              <a:t>validation </a:t>
            </a:r>
            <a:endParaRPr lang="en-US" sz="1600" dirty="0"/>
          </a:p>
        </p:txBody>
      </p:sp>
      <p:sp>
        <p:nvSpPr>
          <p:cNvPr id="8" name="Rectangle 7">
            <a:extLst>
              <a:ext uri="{FF2B5EF4-FFF2-40B4-BE49-F238E27FC236}">
                <a16:creationId xmlns="" xmlns:a16="http://schemas.microsoft.com/office/drawing/2014/main" id="{9771041D-83B6-4693-BC25-25AABB3CE3BF}"/>
              </a:ext>
            </a:extLst>
          </p:cNvPr>
          <p:cNvSpPr/>
          <p:nvPr/>
        </p:nvSpPr>
        <p:spPr>
          <a:xfrm>
            <a:off x="10442571" y="2106405"/>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10" name="Rectangle 9">
            <a:extLst>
              <a:ext uri="{FF2B5EF4-FFF2-40B4-BE49-F238E27FC236}">
                <a16:creationId xmlns="" xmlns:a16="http://schemas.microsoft.com/office/drawing/2014/main" id="{9771041D-83B6-4693-BC25-25AABB3CE3BF}"/>
              </a:ext>
            </a:extLst>
          </p:cNvPr>
          <p:cNvSpPr/>
          <p:nvPr/>
        </p:nvSpPr>
        <p:spPr>
          <a:xfrm>
            <a:off x="4651370" y="2090803"/>
            <a:ext cx="1371600" cy="492443"/>
          </a:xfrm>
          <a:prstGeom prst="rect">
            <a:avLst/>
          </a:prstGeom>
        </p:spPr>
        <p:txBody>
          <a:bodyPr wrap="square" lIns="0" tIns="0" rIns="0" bIns="0" anchor="ctr">
            <a:spAutoFit/>
          </a:bodyPr>
          <a:lstStyle/>
          <a:p>
            <a:pPr algn="ctr"/>
            <a:r>
              <a:rPr lang="en-US" sz="1600" dirty="0" smtClean="0"/>
              <a:t>Accuracy </a:t>
            </a:r>
          </a:p>
          <a:p>
            <a:pPr algn="ctr"/>
            <a:r>
              <a:rPr lang="en-US" sz="1600" dirty="0" smtClean="0"/>
              <a:t>score</a:t>
            </a:r>
            <a:endParaRPr lang="en-US" sz="1600" dirty="0"/>
          </a:p>
        </p:txBody>
      </p:sp>
      <p:sp>
        <p:nvSpPr>
          <p:cNvPr id="12" name="TextBox 11"/>
          <p:cNvSpPr txBox="1"/>
          <p:nvPr/>
        </p:nvSpPr>
        <p:spPr>
          <a:xfrm>
            <a:off x="2327564" y="2118512"/>
            <a:ext cx="1870363" cy="369332"/>
          </a:xfrm>
          <a:prstGeom prst="rect">
            <a:avLst/>
          </a:prstGeom>
          <a:noFill/>
        </p:spPr>
        <p:txBody>
          <a:bodyPr wrap="square" rtlCol="0">
            <a:spAutoFit/>
          </a:bodyPr>
          <a:lstStyle/>
          <a:p>
            <a:r>
              <a:rPr lang="en-US" dirty="0" smtClean="0"/>
              <a:t>78.37%</a:t>
            </a:r>
            <a:endParaRPr lang="en-US" dirty="0"/>
          </a:p>
        </p:txBody>
      </p:sp>
      <p:sp>
        <p:nvSpPr>
          <p:cNvPr id="13" name="TextBox 12"/>
          <p:cNvSpPr txBox="1"/>
          <p:nvPr/>
        </p:nvSpPr>
        <p:spPr>
          <a:xfrm>
            <a:off x="7038109" y="2106405"/>
            <a:ext cx="1828800" cy="369332"/>
          </a:xfrm>
          <a:prstGeom prst="rect">
            <a:avLst/>
          </a:prstGeom>
          <a:noFill/>
        </p:spPr>
        <p:txBody>
          <a:bodyPr wrap="square" rtlCol="0">
            <a:spAutoFit/>
          </a:bodyPr>
          <a:lstStyle/>
          <a:p>
            <a:endParaRPr lang="en-US" dirty="0"/>
          </a:p>
        </p:txBody>
      </p:sp>
      <p:cxnSp>
        <p:nvCxnSpPr>
          <p:cNvPr id="18" name="Straight Connector 17">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091054" y="1540096"/>
            <a:ext cx="0" cy="141578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a:stCxn id="13" idx="3"/>
          </p:cNvCxnSpPr>
          <p:nvPr/>
        </p:nvCxnSpPr>
        <p:spPr>
          <a:xfrm flipH="1">
            <a:off x="7315200" y="2291071"/>
            <a:ext cx="1551709"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3745" y="1728684"/>
            <a:ext cx="637309" cy="369332"/>
          </a:xfrm>
          <a:prstGeom prst="rect">
            <a:avLst/>
          </a:prstGeom>
          <a:noFill/>
        </p:spPr>
        <p:txBody>
          <a:bodyPr wrap="square" rtlCol="0">
            <a:spAutoFit/>
          </a:bodyPr>
          <a:lstStyle/>
          <a:p>
            <a:r>
              <a:rPr lang="en-US" dirty="0" smtClean="0"/>
              <a:t>26</a:t>
            </a:r>
            <a:endParaRPr lang="en-US" dirty="0"/>
          </a:p>
        </p:txBody>
      </p:sp>
      <p:sp>
        <p:nvSpPr>
          <p:cNvPr id="26" name="TextBox 25"/>
          <p:cNvSpPr txBox="1"/>
          <p:nvPr/>
        </p:nvSpPr>
        <p:spPr>
          <a:xfrm>
            <a:off x="8333654" y="1720295"/>
            <a:ext cx="664725" cy="369332"/>
          </a:xfrm>
          <a:prstGeom prst="rect">
            <a:avLst/>
          </a:prstGeom>
          <a:noFill/>
        </p:spPr>
        <p:txBody>
          <a:bodyPr wrap="square" rtlCol="0">
            <a:spAutoFit/>
          </a:bodyPr>
          <a:lstStyle/>
          <a:p>
            <a:r>
              <a:rPr lang="en-US" dirty="0" smtClean="0"/>
              <a:t>38</a:t>
            </a:r>
            <a:endParaRPr lang="en-US" dirty="0"/>
          </a:p>
        </p:txBody>
      </p:sp>
      <p:sp>
        <p:nvSpPr>
          <p:cNvPr id="27" name="TextBox 26"/>
          <p:cNvSpPr txBox="1"/>
          <p:nvPr/>
        </p:nvSpPr>
        <p:spPr>
          <a:xfrm>
            <a:off x="7516092" y="2531140"/>
            <a:ext cx="595452" cy="369332"/>
          </a:xfrm>
          <a:prstGeom prst="rect">
            <a:avLst/>
          </a:prstGeom>
          <a:noFill/>
        </p:spPr>
        <p:txBody>
          <a:bodyPr wrap="square" rtlCol="0">
            <a:spAutoFit/>
          </a:bodyPr>
          <a:lstStyle/>
          <a:p>
            <a:r>
              <a:rPr lang="en-US" dirty="0"/>
              <a:t>2</a:t>
            </a:r>
          </a:p>
        </p:txBody>
      </p:sp>
      <p:sp>
        <p:nvSpPr>
          <p:cNvPr id="28" name="TextBox 27"/>
          <p:cNvSpPr txBox="1"/>
          <p:nvPr/>
        </p:nvSpPr>
        <p:spPr>
          <a:xfrm>
            <a:off x="8344545" y="2527842"/>
            <a:ext cx="683922" cy="372630"/>
          </a:xfrm>
          <a:prstGeom prst="rect">
            <a:avLst/>
          </a:prstGeom>
          <a:noFill/>
        </p:spPr>
        <p:txBody>
          <a:bodyPr wrap="square" rtlCol="0">
            <a:spAutoFit/>
          </a:bodyPr>
          <a:lstStyle/>
          <a:p>
            <a:r>
              <a:rPr lang="en-US" dirty="0" smtClean="0"/>
              <a:t>119</a:t>
            </a:r>
            <a:endParaRPr lang="en-US" dirty="0"/>
          </a:p>
        </p:txBody>
      </p:sp>
      <p:sp>
        <p:nvSpPr>
          <p:cNvPr id="29" name="TextBox 28"/>
          <p:cNvSpPr txBox="1"/>
          <p:nvPr/>
        </p:nvSpPr>
        <p:spPr>
          <a:xfrm>
            <a:off x="7568690" y="1028700"/>
            <a:ext cx="1298219" cy="338554"/>
          </a:xfrm>
          <a:prstGeom prst="rect">
            <a:avLst/>
          </a:prstGeom>
          <a:noFill/>
        </p:spPr>
        <p:txBody>
          <a:bodyPr wrap="square" rtlCol="0">
            <a:spAutoFit/>
          </a:bodyPr>
          <a:lstStyle/>
          <a:p>
            <a:r>
              <a:rPr lang="en-US" sz="1600" dirty="0" smtClean="0"/>
              <a:t>Predicted</a:t>
            </a:r>
          </a:p>
        </p:txBody>
      </p:sp>
      <p:sp>
        <p:nvSpPr>
          <p:cNvPr id="30" name="TextBox 29"/>
          <p:cNvSpPr txBox="1"/>
          <p:nvPr/>
        </p:nvSpPr>
        <p:spPr>
          <a:xfrm rot="16200000">
            <a:off x="6348603" y="1937127"/>
            <a:ext cx="1174061" cy="338554"/>
          </a:xfrm>
          <a:prstGeom prst="rect">
            <a:avLst/>
          </a:prstGeom>
          <a:noFill/>
        </p:spPr>
        <p:txBody>
          <a:bodyPr wrap="square" rtlCol="0">
            <a:spAutoFit/>
          </a:bodyPr>
          <a:lstStyle/>
          <a:p>
            <a:r>
              <a:rPr lang="en-US" sz="1600" dirty="0"/>
              <a:t>Actual</a:t>
            </a:r>
          </a:p>
        </p:txBody>
      </p:sp>
      <p:sp>
        <p:nvSpPr>
          <p:cNvPr id="32" name="TextBox 31"/>
          <p:cNvSpPr txBox="1"/>
          <p:nvPr/>
        </p:nvSpPr>
        <p:spPr>
          <a:xfrm>
            <a:off x="7412611" y="1401953"/>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3" name="TextBox 32"/>
          <p:cNvSpPr txBox="1"/>
          <p:nvPr/>
        </p:nvSpPr>
        <p:spPr>
          <a:xfrm rot="16200000">
            <a:off x="6929738" y="1698792"/>
            <a:ext cx="649109" cy="307777"/>
          </a:xfrm>
          <a:prstGeom prst="rect">
            <a:avLst/>
          </a:prstGeom>
          <a:noFill/>
        </p:spPr>
        <p:txBody>
          <a:bodyPr wrap="square" rtlCol="0">
            <a:spAutoFit/>
          </a:bodyPr>
          <a:lstStyle/>
          <a:p>
            <a:r>
              <a:rPr lang="en-US" sz="1400" dirty="0" smtClean="0"/>
              <a:t>+</a:t>
            </a:r>
            <a:r>
              <a:rPr lang="en-US" sz="1400" dirty="0" err="1" smtClean="0"/>
              <a:t>ve</a:t>
            </a:r>
            <a:endParaRPr lang="en-US" sz="1400" dirty="0"/>
          </a:p>
        </p:txBody>
      </p:sp>
      <p:sp>
        <p:nvSpPr>
          <p:cNvPr id="34" name="TextBox 33"/>
          <p:cNvSpPr txBox="1"/>
          <p:nvPr/>
        </p:nvSpPr>
        <p:spPr>
          <a:xfrm>
            <a:off x="8244889" y="1401953"/>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5" name="TextBox 34"/>
          <p:cNvSpPr txBox="1"/>
          <p:nvPr/>
        </p:nvSpPr>
        <p:spPr>
          <a:xfrm rot="16200000">
            <a:off x="6931166" y="2494750"/>
            <a:ext cx="649109" cy="307777"/>
          </a:xfrm>
          <a:prstGeom prst="rect">
            <a:avLst/>
          </a:prstGeom>
          <a:noFill/>
        </p:spPr>
        <p:txBody>
          <a:bodyPr wrap="square" rtlCol="0">
            <a:spAutoFit/>
          </a:bodyPr>
          <a:lstStyle/>
          <a:p>
            <a:r>
              <a:rPr lang="en-US" sz="1400" dirty="0"/>
              <a:t>-</a:t>
            </a:r>
            <a:r>
              <a:rPr lang="en-US" sz="1400" dirty="0" err="1" smtClean="0"/>
              <a:t>ve</a:t>
            </a:r>
            <a:endParaRPr lang="en-US" sz="1400" dirty="0"/>
          </a:p>
        </p:txBody>
      </p:sp>
      <p:sp>
        <p:nvSpPr>
          <p:cNvPr id="37" name="TextBox 36"/>
          <p:cNvSpPr txBox="1"/>
          <p:nvPr/>
        </p:nvSpPr>
        <p:spPr>
          <a:xfrm>
            <a:off x="7931727" y="4953096"/>
            <a:ext cx="1870363" cy="369332"/>
          </a:xfrm>
          <a:prstGeom prst="rect">
            <a:avLst/>
          </a:prstGeom>
          <a:noFill/>
        </p:spPr>
        <p:txBody>
          <a:bodyPr wrap="square" rtlCol="0">
            <a:spAutoFit/>
          </a:bodyPr>
          <a:lstStyle/>
          <a:p>
            <a:r>
              <a:rPr lang="en-US" dirty="0" smtClean="0"/>
              <a:t>82.05%</a:t>
            </a:r>
            <a:endParaRPr lang="en-US" dirty="0"/>
          </a:p>
        </p:txBody>
      </p:sp>
    </p:spTree>
    <p:extLst>
      <p:ext uri="{BB962C8B-B14F-4D97-AF65-F5344CB8AC3E}">
        <p14:creationId xmlns:p14="http://schemas.microsoft.com/office/powerpoint/2010/main" val="2090795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771041D-83B6-4693-BC25-25AABB3CE3BF}"/>
              </a:ext>
            </a:extLst>
          </p:cNvPr>
          <p:cNvSpPr/>
          <p:nvPr/>
        </p:nvSpPr>
        <p:spPr>
          <a:xfrm>
            <a:off x="2115989" y="305314"/>
            <a:ext cx="1371600" cy="492443"/>
          </a:xfrm>
          <a:prstGeom prst="rect">
            <a:avLst/>
          </a:prstGeom>
        </p:spPr>
        <p:txBody>
          <a:bodyPr wrap="square" lIns="0" tIns="0" rIns="0" bIns="0" anchor="ctr">
            <a:spAutoFit/>
          </a:bodyPr>
          <a:lstStyle/>
          <a:p>
            <a:pPr algn="ctr"/>
            <a:r>
              <a:rPr lang="en-US" sz="1600" dirty="0" smtClean="0"/>
              <a:t>Confusion</a:t>
            </a:r>
          </a:p>
          <a:p>
            <a:pPr algn="ctr"/>
            <a:r>
              <a:rPr lang="en-US" sz="1600" dirty="0" smtClean="0"/>
              <a:t>matrix</a:t>
            </a:r>
            <a:endParaRPr lang="en-US" sz="1600" dirty="0"/>
          </a:p>
        </p:txBody>
      </p:sp>
      <p:sp>
        <p:nvSpPr>
          <p:cNvPr id="3" name="Rectangle 2">
            <a:extLst>
              <a:ext uri="{FF2B5EF4-FFF2-40B4-BE49-F238E27FC236}">
                <a16:creationId xmlns="" xmlns:a16="http://schemas.microsoft.com/office/drawing/2014/main" id="{9771041D-83B6-4693-BC25-25AABB3CE3BF}"/>
              </a:ext>
            </a:extLst>
          </p:cNvPr>
          <p:cNvSpPr/>
          <p:nvPr/>
        </p:nvSpPr>
        <p:spPr>
          <a:xfrm>
            <a:off x="8461371" y="428424"/>
            <a:ext cx="1371600" cy="246221"/>
          </a:xfrm>
          <a:prstGeom prst="rect">
            <a:avLst/>
          </a:prstGeom>
        </p:spPr>
        <p:txBody>
          <a:bodyPr wrap="square" lIns="0" tIns="0" rIns="0" bIns="0" anchor="ctr">
            <a:spAutoFit/>
          </a:bodyPr>
          <a:lstStyle/>
          <a:p>
            <a:pPr algn="ctr"/>
            <a:r>
              <a:rPr lang="en-US" sz="1600" dirty="0" smtClean="0"/>
              <a:t>ROC Curve</a:t>
            </a:r>
          </a:p>
        </p:txBody>
      </p:sp>
      <p:pic>
        <p:nvPicPr>
          <p:cNvPr id="5" name="Picture 4"/>
          <p:cNvPicPr>
            <a:picLocks noChangeAspect="1"/>
          </p:cNvPicPr>
          <p:nvPr/>
        </p:nvPicPr>
        <p:blipFill>
          <a:blip r:embed="rId2"/>
          <a:stretch>
            <a:fillRect/>
          </a:stretch>
        </p:blipFill>
        <p:spPr>
          <a:xfrm>
            <a:off x="955963" y="1028700"/>
            <a:ext cx="3643745" cy="2667000"/>
          </a:xfrm>
          <a:prstGeom prst="rect">
            <a:avLst/>
          </a:prstGeom>
        </p:spPr>
      </p:pic>
      <p:pic>
        <p:nvPicPr>
          <p:cNvPr id="6" name="Picture 5"/>
          <p:cNvPicPr>
            <a:picLocks noChangeAspect="1"/>
          </p:cNvPicPr>
          <p:nvPr/>
        </p:nvPicPr>
        <p:blipFill>
          <a:blip r:embed="rId3"/>
          <a:stretch>
            <a:fillRect/>
          </a:stretch>
        </p:blipFill>
        <p:spPr>
          <a:xfrm>
            <a:off x="7093528" y="928255"/>
            <a:ext cx="3906256" cy="2767445"/>
          </a:xfrm>
          <a:prstGeom prst="rect">
            <a:avLst/>
          </a:prstGeom>
        </p:spPr>
      </p:pic>
    </p:spTree>
    <p:extLst>
      <p:ext uri="{BB962C8B-B14F-4D97-AF65-F5344CB8AC3E}">
        <p14:creationId xmlns:p14="http://schemas.microsoft.com/office/powerpoint/2010/main" val="3790868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40327831"/>
              </p:ext>
            </p:extLst>
          </p:nvPr>
        </p:nvGraphicFramePr>
        <p:xfrm>
          <a:off x="2630656" y="1180601"/>
          <a:ext cx="6246057" cy="4198349"/>
        </p:xfrm>
        <a:graphic>
          <a:graphicData uri="http://schemas.openxmlformats.org/drawingml/2006/table">
            <a:tbl>
              <a:tblPr firstRow="1" bandRow="1">
                <a:tableStyleId>{91EBBBCC-DAD2-459C-BE2E-F6DE35CF9A28}</a:tableStyleId>
              </a:tblPr>
              <a:tblGrid>
                <a:gridCol w="508982"/>
                <a:gridCol w="2134295"/>
                <a:gridCol w="1403085"/>
                <a:gridCol w="1497791"/>
                <a:gridCol w="701904"/>
              </a:tblGrid>
              <a:tr h="941351">
                <a:tc>
                  <a:txBody>
                    <a:bodyPr/>
                    <a:lstStyle/>
                    <a:p>
                      <a:pPr algn="ctr"/>
                      <a:r>
                        <a:rPr lang="en-US" dirty="0" smtClean="0"/>
                        <a:t>Sr.</a:t>
                      </a:r>
                      <a:r>
                        <a:rPr lang="en-US" baseline="0" dirty="0" smtClean="0"/>
                        <a:t> </a:t>
                      </a: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Algorithm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Accuracy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k-Fold cross validation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AUC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946">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Logistic Regression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Segoe UI Light" panose="020B0502040204020203" pitchFamily="34" charset="0"/>
                        </a:rPr>
                        <a:t>0.72</a:t>
                      </a:r>
                    </a:p>
                    <a:p>
                      <a:pPr algn="ctr" fontAlgn="b"/>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77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Decision Tree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67.56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68.99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Segoe UI Light" panose="020B0502040204020203" pitchFamily="34" charset="0"/>
                        </a:rPr>
                        <a:t>0.63</a:t>
                      </a:r>
                    </a:p>
                    <a:p>
                      <a:pPr algn="ctr" fontAlgn="b"/>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946">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Random Forest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77.62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Segoe UI Light" panose="020B0502040204020203" pitchFamily="34" charset="0"/>
                        </a:rPr>
                        <a:t>0.77</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946">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KNN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79.72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Segoe UI Light" panose="020B0502040204020203" pitchFamily="34" charset="0"/>
                        </a:rPr>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729">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SVM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78.37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Segoe UI Light" panose="020B0502040204020203" pitchFamily="34" charset="0"/>
                        </a:rPr>
                        <a:t>0.74</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Comparing Models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 name="Title 1">
            <a:extLst>
              <a:ext uri="{FF2B5EF4-FFF2-40B4-BE49-F238E27FC236}">
                <a16:creationId xmlns="" xmlns:a16="http://schemas.microsoft.com/office/drawing/2014/main" id="{4E3F5479-058B-4FA8-92E9-18CAB8CDC5C5}"/>
              </a:ext>
            </a:extLst>
          </p:cNvPr>
          <p:cNvSpPr txBox="1">
            <a:spLocks/>
          </p:cNvSpPr>
          <p:nvPr/>
        </p:nvSpPr>
        <p:spPr>
          <a:xfrm>
            <a:off x="228600" y="16279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3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4E3F5479-058B-4FA8-92E9-18CAB8CDC5C5}"/>
              </a:ext>
            </a:extLst>
          </p:cNvPr>
          <p:cNvSpPr txBox="1">
            <a:spLocks/>
          </p:cNvSpPr>
          <p:nvPr/>
        </p:nvSpPr>
        <p:spPr>
          <a:xfrm>
            <a:off x="228600" y="16279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Comparing Models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 name="Title 1">
            <a:extLst>
              <a:ext uri="{FF2B5EF4-FFF2-40B4-BE49-F238E27FC236}">
                <a16:creationId xmlns="" xmlns:a16="http://schemas.microsoft.com/office/drawing/2014/main" id="{4E3F5479-058B-4FA8-92E9-18CAB8CDC5C5}"/>
              </a:ext>
            </a:extLst>
          </p:cNvPr>
          <p:cNvSpPr txBox="1">
            <a:spLocks/>
          </p:cNvSpPr>
          <p:nvPr/>
        </p:nvSpPr>
        <p:spPr>
          <a:xfrm>
            <a:off x="228600" y="16279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590424795"/>
              </p:ext>
            </p:extLst>
          </p:nvPr>
        </p:nvGraphicFramePr>
        <p:xfrm>
          <a:off x="2618741" y="1450731"/>
          <a:ext cx="7275461" cy="3850005"/>
        </p:xfrm>
        <a:graphic>
          <a:graphicData uri="http://schemas.openxmlformats.org/drawingml/2006/table">
            <a:tbl>
              <a:tblPr firstRow="1" bandRow="1">
                <a:tableStyleId>{91EBBBCC-DAD2-459C-BE2E-F6DE35CF9A28}</a:tableStyleId>
              </a:tblPr>
              <a:tblGrid>
                <a:gridCol w="518354"/>
                <a:gridCol w="1486091"/>
                <a:gridCol w="1533716"/>
                <a:gridCol w="1161143"/>
                <a:gridCol w="946150"/>
                <a:gridCol w="1052944"/>
                <a:gridCol w="577063"/>
              </a:tblGrid>
              <a:tr h="351148">
                <a:tc>
                  <a:txBody>
                    <a:bodyPr/>
                    <a:lstStyle/>
                    <a:p>
                      <a:pPr algn="ctr" fontAlgn="b"/>
                      <a:r>
                        <a:rPr lang="en-US" sz="1800" b="1" i="0" u="none" strike="noStrike" dirty="0" smtClean="0">
                          <a:solidFill>
                            <a:srgbClr val="FFFFFF"/>
                          </a:solidFill>
                          <a:effectLst/>
                          <a:latin typeface="Segoe UI Light" panose="020B0502040204020203" pitchFamily="34" charset="0"/>
                        </a:rPr>
                        <a:t>No.</a:t>
                      </a:r>
                      <a:endParaRPr lang="en-US" sz="1800" b="1" i="0" u="none" strike="noStrike" dirty="0">
                        <a:solidFill>
                          <a:srgbClr val="FFFFFF"/>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ML algorithm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Model name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Condition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K-fold </a:t>
                      </a:r>
                      <a:endParaRPr lang="en-US" sz="1800" b="1" i="0" u="none" strike="noStrike" dirty="0" smtClean="0">
                        <a:solidFill>
                          <a:srgbClr val="FFFFFF"/>
                        </a:solidFill>
                        <a:effectLst/>
                        <a:latin typeface="Segoe UI Light" panose="020B0502040204020203" pitchFamily="34" charset="0"/>
                      </a:endParaRPr>
                    </a:p>
                    <a:p>
                      <a:pPr algn="ctr" fontAlgn="b"/>
                      <a:r>
                        <a:rPr lang="en-US" sz="1800" b="1" i="0" u="none" strike="noStrike" dirty="0" smtClean="0">
                          <a:solidFill>
                            <a:srgbClr val="FFFFFF"/>
                          </a:solidFill>
                          <a:effectLst/>
                          <a:latin typeface="Segoe UI Light" panose="020B0502040204020203" pitchFamily="34" charset="0"/>
                        </a:rPr>
                        <a:t>accuracy </a:t>
                      </a:r>
                      <a:endParaRPr lang="en-US" sz="1800" b="1" i="0" u="none" strike="noStrike" dirty="0">
                        <a:solidFill>
                          <a:srgbClr val="FFFFFF"/>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FFFFFF"/>
                          </a:solidFill>
                          <a:effectLst/>
                          <a:latin typeface="Segoe UI Light" panose="020B0502040204020203" pitchFamily="34" charset="0"/>
                        </a:rPr>
                        <a:t>AUC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logistic </a:t>
                      </a:r>
                      <a:r>
                        <a:rPr lang="en-US" sz="1800" b="0" i="0" u="none" strike="noStrike" dirty="0" err="1">
                          <a:solidFill>
                            <a:srgbClr val="000000"/>
                          </a:solidFill>
                          <a:effectLst/>
                          <a:latin typeface="Segoe UI Light" panose="020B0502040204020203" pitchFamily="34" charset="0"/>
                        </a:rPr>
                        <a:t>reg</a:t>
                      </a:r>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log_model1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Light" panose="020B0502040204020203" pitchFamily="34" charset="0"/>
                        </a:rPr>
                        <a:t>77.83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82.28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decision tree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tree_model1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67.56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68.99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Random forest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forest_model_1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n=10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Random forest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Segoe UI Light" panose="020B0502040204020203" pitchFamily="34" charset="0"/>
                        </a:rPr>
                        <a:t>forest_model_2</a:t>
                      </a:r>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n=19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77.29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77.62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err="1">
                          <a:solidFill>
                            <a:srgbClr val="000000"/>
                          </a:solidFill>
                          <a:effectLst/>
                          <a:latin typeface="Segoe UI Light" panose="020B0502040204020203" pitchFamily="34" charset="0"/>
                        </a:rPr>
                        <a:t>knn</a:t>
                      </a:r>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knn_model1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n=1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err="1">
                          <a:solidFill>
                            <a:srgbClr val="000000"/>
                          </a:solidFill>
                          <a:effectLst/>
                          <a:latin typeface="Segoe UI Light" panose="020B0502040204020203" pitchFamily="34" charset="0"/>
                        </a:rPr>
                        <a:t>knn</a:t>
                      </a:r>
                      <a:endParaRPr lang="en-US" sz="1800" b="0" i="0" u="none" strike="noStrike" dirty="0">
                        <a:solidFill>
                          <a:srgbClr val="000000"/>
                        </a:solidFill>
                        <a:effectLst/>
                        <a:latin typeface="Segoe UI Light"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knn_model2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n=12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78.37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knn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knn_model3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n=7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77.830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79.72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SVM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svm_model1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74.59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76.22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148">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SVM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svm_model2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scaled 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78.37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Segoe UI Light" panose="020B0502040204020203" pitchFamily="34" charset="0"/>
                        </a:rPr>
                        <a:t>82.05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Segoe UI Light" panose="020B0502040204020203" pitchFamily="34" charset="0"/>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13551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3F5479-058B-4FA8-92E9-18CAB8CDC5C5}"/>
              </a:ext>
            </a:extLst>
          </p:cNvPr>
          <p:cNvSpPr txBox="1">
            <a:spLocks/>
          </p:cNvSpPr>
          <p:nvPr/>
        </p:nvSpPr>
        <p:spPr>
          <a:xfrm>
            <a:off x="228600" y="16279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Conclusion </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90440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 xmlns:a16="http://schemas.microsoft.com/office/drawing/2014/main" id="{9F23A462-D581-4451-A275-D8FA412E142C}"/>
              </a:ext>
              <a:ext uri="{C183D7F6-B498-43B3-948B-1728B52AA6E4}">
                <adec:decorative xmlns=""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 xmlns:a16="http://schemas.microsoft.com/office/drawing/2014/main" id="{3FAD125B-9A3B-49A4-B9EC-C8A6D3CF9CBF}"/>
              </a:ext>
              <a:ext uri="{C183D7F6-B498-43B3-948B-1728B52AA6E4}">
                <adec:decorative xmlns=""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 xmlns:a16="http://schemas.microsoft.com/office/drawing/2014/main" id="{233E4AB5-6FC1-4454-9421-850EF5A4ADF3}"/>
              </a:ext>
              <a:ext uri="{C183D7F6-B498-43B3-948B-1728B52AA6E4}">
                <adec:decorative xmlns=""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 xmlns:a16="http://schemas.microsoft.com/office/drawing/2014/main" id="{40123448-0B37-4226-B26C-A3081E6142FF}"/>
              </a:ext>
              <a:ext uri="{C183D7F6-B498-43B3-948B-1728B52AA6E4}">
                <adec:decorative xmlns=""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 xmlns:a16="http://schemas.microsoft.com/office/drawing/2014/main" id="{355211EE-8286-42CD-A4AF-EDD1186B28A3}"/>
              </a:ext>
              <a:ext uri="{C183D7F6-B498-43B3-948B-1728B52AA6E4}">
                <adec:decorative xmlns=""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 xmlns:a16="http://schemas.microsoft.com/office/drawing/2014/main" id="{D3287700-63E7-4098-B825-B123C11134C1}"/>
              </a:ext>
              <a:ext uri="{C183D7F6-B498-43B3-948B-1728B52AA6E4}">
                <adec:decorative xmlns=""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 xmlns:a16="http://schemas.microsoft.com/office/drawing/2014/main" id="{69943F00-C6CB-4F10-A02B-801F37984D43}"/>
              </a:ext>
              <a:ext uri="{C183D7F6-B498-43B3-948B-1728B52AA6E4}">
                <adec:decorative xmlns=""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 xmlns:a16="http://schemas.microsoft.com/office/drawing/2014/main" id="{78C71AAC-D0D2-4BBF-B302-54163A284EC6}"/>
              </a:ext>
              <a:ext uri="{C183D7F6-B498-43B3-948B-1728B52AA6E4}">
                <adec:decorative xmlns=""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331AB5AC-284A-472B-B8E5-2F198F4E96D7}"/>
              </a:ext>
              <a:ext uri="{C183D7F6-B498-43B3-948B-1728B52AA6E4}">
                <adec:decorative xmlns=""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 xmlns:a16="http://schemas.microsoft.com/office/drawing/2014/main" id="{91394D4E-BC7A-418D-B233-6C374456AEAE}"/>
              </a:ext>
              <a:ext uri="{C183D7F6-B498-43B3-948B-1728B52AA6E4}">
                <adec:decorative xmlns=""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61AAA85B-D8C7-43BE-844A-625265015123}"/>
              </a:ext>
              <a:ext uri="{C183D7F6-B498-43B3-948B-1728B52AA6E4}">
                <adec:decorative xmlns=""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 xmlns:a16="http://schemas.microsoft.com/office/drawing/2014/main" id="{4741AA56-D9ED-492E-8385-5CB8274B1286}"/>
              </a:ext>
              <a:ext uri="{C183D7F6-B498-43B3-948B-1728B52AA6E4}">
                <adec:decorative xmlns=""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t>Project Objectives</a:t>
            </a:r>
          </a:p>
        </p:txBody>
      </p:sp>
      <p:sp>
        <p:nvSpPr>
          <p:cNvPr id="83" name="Rectangle 82">
            <a:extLst>
              <a:ext uri="{FF2B5EF4-FFF2-40B4-BE49-F238E27FC236}">
                <a16:creationId xmlns=""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1631542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468898" y="223282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39</a:t>
            </a:fld>
            <a:endParaRPr lang="en-US" dirty="0"/>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 xmlns:a16="http://schemas.microsoft.com/office/drawing/2014/main" val="1064767228"/>
                    </a:ext>
                  </a:extLst>
                </a:gridCol>
                <a:gridCol w="1132840">
                  <a:extLst>
                    <a:ext uri="{9D8B030D-6E8A-4147-A177-3AD203B41FA5}">
                      <a16:colId xmlns="" xmlns:a16="http://schemas.microsoft.com/office/drawing/2014/main" val="2110247153"/>
                    </a:ext>
                  </a:extLst>
                </a:gridCol>
                <a:gridCol w="1132840">
                  <a:extLst>
                    <a:ext uri="{9D8B030D-6E8A-4147-A177-3AD203B41FA5}">
                      <a16:colId xmlns="" xmlns:a16="http://schemas.microsoft.com/office/drawing/2014/main" val="1671774837"/>
                    </a:ext>
                  </a:extLst>
                </a:gridCol>
                <a:gridCol w="1132840">
                  <a:extLst>
                    <a:ext uri="{9D8B030D-6E8A-4147-A177-3AD203B41FA5}">
                      <a16:colId xmlns="" xmlns:a16="http://schemas.microsoft.com/office/drawing/2014/main" val="1042921663"/>
                    </a:ext>
                  </a:extLst>
                </a:gridCol>
                <a:gridCol w="1132840">
                  <a:extLst>
                    <a:ext uri="{9D8B030D-6E8A-4147-A177-3AD203B41FA5}">
                      <a16:colId xmlns="" xmlns:a16="http://schemas.microsoft.com/office/drawing/2014/main" val="1140046485"/>
                    </a:ext>
                  </a:extLst>
                </a:gridCol>
                <a:gridCol w="1132840">
                  <a:extLst>
                    <a:ext uri="{9D8B030D-6E8A-4147-A177-3AD203B41FA5}">
                      <a16:colId xmlns="" xmlns:a16="http://schemas.microsoft.com/office/drawing/2014/main" val="1773304150"/>
                    </a:ext>
                  </a:extLst>
                </a:gridCol>
                <a:gridCol w="1132840">
                  <a:extLst>
                    <a:ext uri="{9D8B030D-6E8A-4147-A177-3AD203B41FA5}">
                      <a16:colId xmlns="" xmlns:a16="http://schemas.microsoft.com/office/drawing/2014/main" val="1528819555"/>
                    </a:ext>
                  </a:extLst>
                </a:gridCol>
                <a:gridCol w="1132840">
                  <a:extLst>
                    <a:ext uri="{9D8B030D-6E8A-4147-A177-3AD203B41FA5}">
                      <a16:colId xmlns="" xmlns:a16="http://schemas.microsoft.com/office/drawing/2014/main" val="3985123976"/>
                    </a:ext>
                  </a:extLst>
                </a:gridCol>
                <a:gridCol w="1132840">
                  <a:extLst>
                    <a:ext uri="{9D8B030D-6E8A-4147-A177-3AD203B41FA5}">
                      <a16:colId xmlns="" xmlns:a16="http://schemas.microsoft.com/office/drawing/2014/main" val="1999644776"/>
                    </a:ext>
                  </a:extLst>
                </a:gridCol>
                <a:gridCol w="1132840">
                  <a:extLst>
                    <a:ext uri="{9D8B030D-6E8A-4147-A177-3AD203B41FA5}">
                      <a16:colId xmlns=""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 xmlns:a16="http://schemas.microsoft.com/office/drawing/2014/main" id="{A3D7D3F3-ED08-4CA9-8310-32E50A7BB0A5}"/>
              </a:ext>
              <a:ext uri="{C183D7F6-B498-43B3-948B-1728B52AA6E4}">
                <adec:decorative xmlns=""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25961581"/>
              </p:ext>
            </p:extLst>
          </p:nvPr>
        </p:nvGraphicFramePr>
        <p:xfrm>
          <a:off x="375728" y="1690688"/>
          <a:ext cx="5758372" cy="3708400"/>
        </p:xfrm>
        <a:graphic>
          <a:graphicData uri="http://schemas.openxmlformats.org/drawingml/2006/table">
            <a:tbl>
              <a:tblPr firstRow="1" bandRow="1">
                <a:tableStyleId>{5940675A-B579-460E-94D1-54222C63F5DA}</a:tableStyleId>
              </a:tblPr>
              <a:tblGrid>
                <a:gridCol w="2879186"/>
                <a:gridCol w="2879186"/>
              </a:tblGrid>
              <a:tr h="370840">
                <a:tc>
                  <a:txBody>
                    <a:bodyPr/>
                    <a:lstStyle/>
                    <a:p>
                      <a:r>
                        <a:rPr lang="en-US" dirty="0" smtClean="0"/>
                        <a:t>Categorical variables(9)</a:t>
                      </a:r>
                      <a:endParaRPr lang="en-US" dirty="0"/>
                    </a:p>
                  </a:txBody>
                  <a:tcPr>
                    <a:solidFill>
                      <a:srgbClr val="00B0F0"/>
                    </a:solidFill>
                  </a:tcPr>
                </a:tc>
                <a:tc>
                  <a:txBody>
                    <a:bodyPr/>
                    <a:lstStyle/>
                    <a:p>
                      <a:endParaRPr lang="en-US" sz="1800" kern="1200" dirty="0">
                        <a:solidFill>
                          <a:schemeClr val="tx1"/>
                        </a:solidFill>
                        <a:latin typeface="+mn-lt"/>
                        <a:ea typeface="+mn-ea"/>
                        <a:cs typeface="+mn-cs"/>
                      </a:endParaRPr>
                    </a:p>
                  </a:txBody>
                  <a:tcPr>
                    <a:noFill/>
                  </a:tcPr>
                </a:tc>
              </a:tr>
              <a:tr h="370840">
                <a:tc>
                  <a:txBody>
                    <a:bodyPr/>
                    <a:lstStyle/>
                    <a:p>
                      <a:r>
                        <a:rPr lang="en-US" dirty="0" smtClean="0"/>
                        <a:t>Gender</a:t>
                      </a:r>
                      <a:endParaRPr lang="en-US" dirty="0"/>
                    </a:p>
                  </a:txBody>
                  <a:tcPr/>
                </a:tc>
                <a:tc>
                  <a:txBody>
                    <a:bodyPr/>
                    <a:lstStyle/>
                    <a:p>
                      <a:r>
                        <a:rPr lang="en-US" dirty="0" smtClean="0"/>
                        <a:t>Male/Female</a:t>
                      </a:r>
                      <a:endParaRPr lang="en-US" dirty="0"/>
                    </a:p>
                  </a:txBody>
                  <a:tcPr/>
                </a:tc>
              </a:tr>
              <a:tr h="370840">
                <a:tc>
                  <a:txBody>
                    <a:bodyPr/>
                    <a:lstStyle/>
                    <a:p>
                      <a:r>
                        <a:rPr lang="en-US" dirty="0" smtClean="0"/>
                        <a:t>Married</a:t>
                      </a:r>
                      <a:endParaRPr lang="en-US" dirty="0"/>
                    </a:p>
                  </a:txBody>
                  <a:tcPr/>
                </a:tc>
                <a:tc>
                  <a:txBody>
                    <a:bodyPr/>
                    <a:lstStyle/>
                    <a:p>
                      <a:r>
                        <a:rPr lang="en-US" dirty="0" smtClean="0"/>
                        <a:t>Yes/No</a:t>
                      </a:r>
                      <a:endParaRPr lang="en-US" dirty="0"/>
                    </a:p>
                  </a:txBody>
                  <a:tcPr/>
                </a:tc>
              </a:tr>
              <a:tr h="370840">
                <a:tc>
                  <a:txBody>
                    <a:bodyPr/>
                    <a:lstStyle/>
                    <a:p>
                      <a:r>
                        <a:rPr lang="en-US" dirty="0" smtClean="0"/>
                        <a:t>Number of dependents </a:t>
                      </a:r>
                      <a:endParaRPr lang="en-US" dirty="0"/>
                    </a:p>
                  </a:txBody>
                  <a:tcPr/>
                </a:tc>
                <a:tc>
                  <a:txBody>
                    <a:bodyPr/>
                    <a:lstStyle/>
                    <a:p>
                      <a:r>
                        <a:rPr lang="en-US" dirty="0" smtClean="0"/>
                        <a:t>Possible values:0,1,2,3+</a:t>
                      </a:r>
                      <a:endParaRPr lang="en-US" dirty="0"/>
                    </a:p>
                  </a:txBody>
                  <a:tcPr/>
                </a:tc>
              </a:tr>
              <a:tr h="370840">
                <a:tc>
                  <a:txBody>
                    <a:bodyPr/>
                    <a:lstStyle/>
                    <a:p>
                      <a:r>
                        <a:rPr lang="en-US" dirty="0" smtClean="0"/>
                        <a:t>Education</a:t>
                      </a:r>
                      <a:endParaRPr lang="en-US" dirty="0"/>
                    </a:p>
                  </a:txBody>
                  <a:tcPr/>
                </a:tc>
                <a:tc>
                  <a:txBody>
                    <a:bodyPr/>
                    <a:lstStyle/>
                    <a:p>
                      <a:r>
                        <a:rPr lang="en-US" dirty="0" smtClean="0"/>
                        <a:t>Graduate / Not Graduate</a:t>
                      </a:r>
                      <a:endParaRPr lang="en-US" dirty="0"/>
                    </a:p>
                  </a:txBody>
                  <a:tcPr/>
                </a:tc>
              </a:tr>
              <a:tr h="370840">
                <a:tc>
                  <a:txBody>
                    <a:bodyPr/>
                    <a:lstStyle/>
                    <a:p>
                      <a:r>
                        <a:rPr lang="en-US" dirty="0" smtClean="0"/>
                        <a:t>Self-Employed</a:t>
                      </a:r>
                      <a:endParaRPr lang="en-US" dirty="0"/>
                    </a:p>
                  </a:txBody>
                  <a:tcPr/>
                </a:tc>
                <a:tc>
                  <a:txBody>
                    <a:bodyPr/>
                    <a:lstStyle/>
                    <a:p>
                      <a:r>
                        <a:rPr lang="en-US" dirty="0" smtClean="0"/>
                        <a:t>Yes/No</a:t>
                      </a:r>
                      <a:endParaRPr lang="en-US" dirty="0"/>
                    </a:p>
                  </a:txBody>
                  <a:tcPr/>
                </a:tc>
              </a:tr>
              <a:tr h="370840">
                <a:tc>
                  <a:txBody>
                    <a:bodyPr/>
                    <a:lstStyle/>
                    <a:p>
                      <a:r>
                        <a:rPr lang="en-US" dirty="0" smtClean="0"/>
                        <a:t>credit history</a:t>
                      </a:r>
                      <a:endParaRPr lang="en-US" dirty="0"/>
                    </a:p>
                  </a:txBody>
                  <a:tcPr/>
                </a:tc>
                <a:tc>
                  <a:txBody>
                    <a:bodyPr/>
                    <a:lstStyle/>
                    <a:p>
                      <a:r>
                        <a:rPr lang="en-US" dirty="0" smtClean="0"/>
                        <a:t>Yes/No</a:t>
                      </a:r>
                      <a:endParaRPr lang="en-US" dirty="0"/>
                    </a:p>
                  </a:txBody>
                  <a:tcPr/>
                </a:tc>
              </a:tr>
              <a:tr h="370840">
                <a:tc>
                  <a:txBody>
                    <a:bodyPr/>
                    <a:lstStyle/>
                    <a:p>
                      <a:r>
                        <a:rPr lang="en-US" dirty="0" smtClean="0"/>
                        <a:t>Property Area</a:t>
                      </a:r>
                      <a:endParaRPr lang="en-US" dirty="0"/>
                    </a:p>
                  </a:txBody>
                  <a:tcPr/>
                </a:tc>
                <a:tc>
                  <a:txBody>
                    <a:bodyPr/>
                    <a:lstStyle/>
                    <a:p>
                      <a:r>
                        <a:rPr lang="en-US" dirty="0" smtClean="0"/>
                        <a:t>Rural/Semi-Urban/Urban</a:t>
                      </a:r>
                      <a:endParaRPr lang="en-US" dirty="0"/>
                    </a:p>
                  </a:txBody>
                  <a:tcPr/>
                </a:tc>
              </a:tr>
              <a:tr h="370840">
                <a:tc>
                  <a:txBody>
                    <a:bodyPr/>
                    <a:lstStyle/>
                    <a:p>
                      <a:r>
                        <a:rPr lang="en-US" dirty="0" smtClean="0"/>
                        <a:t>Tenure(in months)</a:t>
                      </a:r>
                      <a:endParaRPr lang="en-US" dirty="0"/>
                    </a:p>
                  </a:txBody>
                  <a:tcPr/>
                </a:tc>
                <a:tc>
                  <a:txBody>
                    <a:bodyPr/>
                    <a:lstStyle/>
                    <a:p>
                      <a:r>
                        <a:rPr lang="en-US" dirty="0" smtClean="0"/>
                        <a:t>Possible values:</a:t>
                      </a:r>
                      <a:endParaRPr lang="en-US" dirty="0"/>
                    </a:p>
                  </a:txBody>
                  <a:tcPr/>
                </a:tc>
              </a:tr>
              <a:tr h="370840">
                <a:tc>
                  <a:txBody>
                    <a:bodyPr/>
                    <a:lstStyle/>
                    <a:p>
                      <a:r>
                        <a:rPr lang="en-US" dirty="0" smtClean="0"/>
                        <a:t>Loan Status(Target variable)</a:t>
                      </a:r>
                      <a:endParaRPr lang="en-US" dirty="0"/>
                    </a:p>
                  </a:txBody>
                  <a:tcPr/>
                </a:tc>
                <a:tc>
                  <a:txBody>
                    <a:bodyPr/>
                    <a:lstStyle/>
                    <a:p>
                      <a:r>
                        <a:rPr lang="en-US" dirty="0" smtClean="0"/>
                        <a:t>Yes/No</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06857486"/>
              </p:ext>
            </p:extLst>
          </p:nvPr>
        </p:nvGraphicFramePr>
        <p:xfrm>
          <a:off x="6134100" y="1702249"/>
          <a:ext cx="5403970" cy="1854200"/>
        </p:xfrm>
        <a:graphic>
          <a:graphicData uri="http://schemas.openxmlformats.org/drawingml/2006/table">
            <a:tbl>
              <a:tblPr firstRow="1" bandRow="1">
                <a:tableStyleId>{5940675A-B579-460E-94D1-54222C63F5DA}</a:tableStyleId>
              </a:tblPr>
              <a:tblGrid>
                <a:gridCol w="2701985"/>
                <a:gridCol w="2701985"/>
              </a:tblGrid>
              <a:tr h="370840">
                <a:tc>
                  <a:txBody>
                    <a:bodyPr/>
                    <a:lstStyle/>
                    <a:p>
                      <a:r>
                        <a:rPr lang="en-US" dirty="0" smtClean="0"/>
                        <a:t>Numerical variables(4)</a:t>
                      </a:r>
                      <a:endParaRPr lang="en-US" dirty="0"/>
                    </a:p>
                  </a:txBody>
                  <a:tcPr>
                    <a:solidFill>
                      <a:schemeClr val="accent4"/>
                    </a:solidFill>
                  </a:tcPr>
                </a:tc>
                <a:tc>
                  <a:txBody>
                    <a:bodyPr/>
                    <a:lstStyle/>
                    <a:p>
                      <a:endParaRPr lang="en-US"/>
                    </a:p>
                  </a:txBody>
                  <a:tcPr/>
                </a:tc>
              </a:tr>
              <a:tr h="370840">
                <a:tc>
                  <a:txBody>
                    <a:bodyPr/>
                    <a:lstStyle/>
                    <a:p>
                      <a:r>
                        <a:rPr lang="en-US" dirty="0" smtClean="0"/>
                        <a:t>Applicant Income</a:t>
                      </a:r>
                      <a:endParaRPr lang="en-US" dirty="0"/>
                    </a:p>
                  </a:txBody>
                  <a:tcPr/>
                </a:tc>
                <a:tc>
                  <a:txBody>
                    <a:bodyPr/>
                    <a:lstStyle/>
                    <a:p>
                      <a:endParaRPr lang="en-US" dirty="0"/>
                    </a:p>
                  </a:txBody>
                  <a:tcPr/>
                </a:tc>
              </a:tr>
              <a:tr h="370840">
                <a:tc>
                  <a:txBody>
                    <a:bodyPr/>
                    <a:lstStyle/>
                    <a:p>
                      <a:r>
                        <a:rPr lang="en-US" dirty="0" smtClean="0"/>
                        <a:t>Co-applicant Income</a:t>
                      </a:r>
                      <a:endParaRPr lang="en-US" dirty="0"/>
                    </a:p>
                  </a:txBody>
                  <a:tcPr/>
                </a:tc>
                <a:tc>
                  <a:txBody>
                    <a:bodyPr/>
                    <a:lstStyle/>
                    <a:p>
                      <a:endParaRPr lang="en-US"/>
                    </a:p>
                  </a:txBody>
                  <a:tcPr/>
                </a:tc>
              </a:tr>
              <a:tr h="370840">
                <a:tc>
                  <a:txBody>
                    <a:bodyPr/>
                    <a:lstStyle/>
                    <a:p>
                      <a:r>
                        <a:rPr lang="en-US" dirty="0" smtClean="0"/>
                        <a:t>Loan Amount</a:t>
                      </a:r>
                      <a:endParaRPr lang="en-US" dirty="0"/>
                    </a:p>
                  </a:txBody>
                  <a:tcPr/>
                </a:tc>
                <a:tc>
                  <a:txBody>
                    <a:bodyPr/>
                    <a:lstStyle/>
                    <a:p>
                      <a:r>
                        <a:rPr lang="en-US" dirty="0" smtClean="0"/>
                        <a:t>In thousands</a:t>
                      </a:r>
                      <a:endParaRPr lang="en-US" dirty="0"/>
                    </a:p>
                  </a:txBody>
                  <a:tcPr/>
                </a:tc>
              </a:tr>
              <a:tr h="370840">
                <a:tc>
                  <a:txBody>
                    <a:bodyPr/>
                    <a:lstStyle/>
                    <a:p>
                      <a:r>
                        <a:rPr lang="en-US" dirty="0" smtClean="0"/>
                        <a:t>Loan ID(Object</a:t>
                      </a:r>
                      <a:r>
                        <a:rPr lang="en-US" baseline="0" dirty="0" smtClean="0"/>
                        <a:t> type</a:t>
                      </a:r>
                      <a:r>
                        <a:rPr lang="en-US" dirty="0" smtClean="0"/>
                        <a:t>)</a:t>
                      </a:r>
                      <a:endParaRPr lang="en-US" dirty="0"/>
                    </a:p>
                  </a:txBody>
                  <a:tcPr/>
                </a:tc>
                <a:tc>
                  <a:txBody>
                    <a:bodyPr/>
                    <a:lstStyle/>
                    <a:p>
                      <a:r>
                        <a:rPr lang="en-US" dirty="0" smtClean="0"/>
                        <a:t>Unique ID</a:t>
                      </a:r>
                      <a:endParaRPr lang="en-US" dirty="0"/>
                    </a:p>
                  </a:txBody>
                  <a:tcPr/>
                </a:tc>
              </a:tr>
            </a:tbl>
          </a:graphicData>
        </a:graphic>
      </p:graphicFrame>
      <p:sp>
        <p:nvSpPr>
          <p:cNvPr id="8" name="Title 7"/>
          <p:cNvSpPr>
            <a:spLocks noGrp="1"/>
          </p:cNvSpPr>
          <p:nvPr>
            <p:ph type="title"/>
          </p:nvPr>
        </p:nvSpPr>
        <p:spPr/>
        <p:txBody>
          <a:bodyPr>
            <a:normAutofit/>
          </a:bodyPr>
          <a:lstStyle/>
          <a:p>
            <a:pPr marL="342900" indent="-342900">
              <a:buFont typeface="Arial" panose="020B0604020202020204" pitchFamily="34" charset="0"/>
              <a:buChar char="•"/>
            </a:pPr>
            <a:r>
              <a:rPr lang="en-US" sz="2000" dirty="0" smtClean="0">
                <a:latin typeface="+mn-lt"/>
              </a:rPr>
              <a:t>We have 2 datasets: 1) Train dataset 2)Test dataset with following features.</a:t>
            </a:r>
            <a:br>
              <a:rPr lang="en-US" sz="2000" dirty="0" smtClean="0">
                <a:latin typeface="+mn-lt"/>
              </a:rPr>
            </a:br>
            <a:r>
              <a:rPr lang="en-US" sz="2000" dirty="0" smtClean="0">
                <a:latin typeface="+mn-lt"/>
              </a:rPr>
              <a:t>Targeted variable is absent in test dataset which we need to predict with model build on train dataset</a:t>
            </a:r>
            <a:endParaRPr lang="en-US" sz="2000" dirty="0"/>
          </a:p>
        </p:txBody>
      </p:sp>
    </p:spTree>
    <p:extLst>
      <p:ext uri="{BB962C8B-B14F-4D97-AF65-F5344CB8AC3E}">
        <p14:creationId xmlns:p14="http://schemas.microsoft.com/office/powerpoint/2010/main" val="3954808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a:spLocks noGrp="1"/>
          </p:cNvSpPr>
          <p:nvPr>
            <p:ph type="title"/>
          </p:nvPr>
        </p:nvSpPr>
        <p:spPr>
          <a:xfrm>
            <a:off x="2151212" y="228301"/>
            <a:ext cx="7737175" cy="7277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Challenges Faced </a:t>
            </a:r>
            <a:endParaRPr lang="en-US" sz="2800" dirty="0"/>
          </a:p>
        </p:txBody>
      </p:sp>
      <p:sp>
        <p:nvSpPr>
          <p:cNvPr id="8" name="TextBox 7"/>
          <p:cNvSpPr txBox="1"/>
          <p:nvPr/>
        </p:nvSpPr>
        <p:spPr>
          <a:xfrm>
            <a:off x="603848" y="1690777"/>
            <a:ext cx="591772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Reading dataset and understanding meaning of some columns.</a:t>
            </a:r>
          </a:p>
          <a:p>
            <a:pPr marL="285750" indent="-285750">
              <a:buFont typeface="Arial" panose="020B0604020202020204" pitchFamily="34" charset="0"/>
              <a:buChar char="•"/>
            </a:pPr>
            <a:r>
              <a:rPr lang="en-US" sz="2000" dirty="0"/>
              <a:t>W</a:t>
            </a:r>
            <a:r>
              <a:rPr lang="en-US" sz="2000" dirty="0" smtClean="0"/>
              <a:t>hile adding new columns we need to have core business knowledge of how banking system works.</a:t>
            </a:r>
          </a:p>
          <a:p>
            <a:pPr marL="285750" indent="-285750">
              <a:buFont typeface="Arial" panose="020B0604020202020204" pitchFamily="34" charset="0"/>
              <a:buChar char="•"/>
            </a:pPr>
            <a:r>
              <a:rPr lang="en-US" sz="2000" dirty="0" smtClean="0"/>
              <a:t>Handling missing values.</a:t>
            </a:r>
          </a:p>
          <a:p>
            <a:pPr marL="285750" indent="-285750">
              <a:buFont typeface="Arial" panose="020B0604020202020204" pitchFamily="34" charset="0"/>
              <a:buChar char="•"/>
            </a:pPr>
            <a:r>
              <a:rPr lang="en-US" sz="2000" dirty="0" smtClean="0"/>
              <a:t>Designing multiple visualization to summarize the information in dataset and drawing conclusions , understanding trends.</a:t>
            </a:r>
          </a:p>
          <a:p>
            <a:pPr marL="285750" indent="-285750">
              <a:buFont typeface="Arial" panose="020B0604020202020204" pitchFamily="34" charset="0"/>
              <a:buChar char="•"/>
            </a:pPr>
            <a:r>
              <a:rPr lang="en-US" sz="2000" dirty="0" smtClean="0"/>
              <a:t>Outlier detection and treatment.</a:t>
            </a:r>
          </a:p>
          <a:p>
            <a:pPr marL="285750" indent="-285750">
              <a:buFont typeface="Arial" panose="020B0604020202020204" pitchFamily="34" charset="0"/>
              <a:buChar char="•"/>
            </a:pPr>
            <a:r>
              <a:rPr lang="en-US" sz="2000" dirty="0" smtClean="0"/>
              <a:t>Changing hyper parameters to improve accuracy of model</a:t>
            </a:r>
          </a:p>
          <a:p>
            <a:pPr marL="285750" indent="-285750">
              <a:buFont typeface="Arial" panose="020B0604020202020204" pitchFamily="34" charset="0"/>
              <a:buChar char="•"/>
            </a:pPr>
            <a:r>
              <a:rPr lang="en-US" sz="2000" dirty="0" smtClean="0"/>
              <a:t>Model selection</a:t>
            </a:r>
            <a:endParaRPr lang="en-US" sz="2000" dirty="0"/>
          </a:p>
        </p:txBody>
      </p:sp>
      <p:sp>
        <p:nvSpPr>
          <p:cNvPr id="9" name="TextBox 8"/>
          <p:cNvSpPr txBox="1"/>
          <p:nvPr/>
        </p:nvSpPr>
        <p:spPr>
          <a:xfrm>
            <a:off x="7332453" y="1690777"/>
            <a:ext cx="4382219" cy="4088921"/>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stretch>
            <a:fillRect/>
          </a:stretch>
        </p:blipFill>
        <p:spPr>
          <a:xfrm>
            <a:off x="7039155" y="2095500"/>
            <a:ext cx="4743450" cy="3200400"/>
          </a:xfrm>
          <a:prstGeom prst="rect">
            <a:avLst/>
          </a:prstGeom>
        </p:spPr>
      </p:pic>
      <p:sp>
        <p:nvSpPr>
          <p:cNvPr id="18" name="Oval 17">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2020184" y="142874"/>
            <a:ext cx="985028" cy="92158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3673">
            <a:extLst>
              <a:ext uri="{FF2B5EF4-FFF2-40B4-BE49-F238E27FC236}">
                <a16:creationId xmlns="" xmlns:a16="http://schemas.microsoft.com/office/drawing/2014/main" id="{D1391604-D4EC-48A8-AE57-EDF194392FB1}"/>
              </a:ext>
            </a:extLst>
          </p:cNvPr>
          <p:cNvSpPr>
            <a:spLocks noGrp="1"/>
          </p:cNvSpPr>
          <p:nvPr>
            <p:ph sz="half" idx="2"/>
          </p:nvPr>
        </p:nvSpPr>
        <p:spPr bwMode="auto">
          <a:xfrm>
            <a:off x="2316701" y="401667"/>
            <a:ext cx="391994" cy="322951"/>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marL="0" indent="0">
              <a:buNone/>
            </a:pPr>
            <a:endParaRPr lang="en-US" dirty="0"/>
          </a:p>
        </p:txBody>
      </p:sp>
    </p:spTree>
    <p:extLst>
      <p:ext uri="{BB962C8B-B14F-4D97-AF65-F5344CB8AC3E}">
        <p14:creationId xmlns:p14="http://schemas.microsoft.com/office/powerpoint/2010/main" val="228532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t>
            </a:r>
            <a:r>
              <a:rPr lang="en-US" sz="2800" b="1" dirty="0" smtClean="0">
                <a:solidFill>
                  <a:schemeClr val="tx1">
                    <a:lumMod val="75000"/>
                    <a:lumOff val="25000"/>
                  </a:schemeClr>
                </a:solidFill>
              </a:rPr>
              <a:t>Workflow</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61132" y="267335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 xmlns:a16="http://schemas.microsoft.com/office/drawing/2014/main" id="{3F19BFA5-D0CA-4CF0-8499-504D956B6563}"/>
              </a:ext>
            </a:extLst>
          </p:cNvPr>
          <p:cNvSpPr/>
          <p:nvPr/>
        </p:nvSpPr>
        <p:spPr>
          <a:xfrm>
            <a:off x="1003972" y="2714938"/>
            <a:ext cx="1514707" cy="246221"/>
          </a:xfrm>
          <a:prstGeom prst="rect">
            <a:avLst/>
          </a:prstGeom>
        </p:spPr>
        <p:txBody>
          <a:bodyPr wrap="square" lIns="0" tIns="0" rIns="0" bIns="0">
            <a:spAutoFit/>
          </a:bodyPr>
          <a:lstStyle/>
          <a:p>
            <a:pPr algn="ctr"/>
            <a:r>
              <a:rPr lang="en-US" sz="1600" b="1" dirty="0" smtClean="0">
                <a:solidFill>
                  <a:schemeClr val="bg1"/>
                </a:solidFill>
              </a:rPr>
              <a:t>PREPROCESSING </a:t>
            </a:r>
            <a:endParaRPr lang="en-US" sz="1600" b="1" dirty="0">
              <a:solidFill>
                <a:schemeClr val="bg1"/>
              </a:solidFill>
            </a:endParaRPr>
          </a:p>
        </p:txBody>
      </p:sp>
      <p:sp>
        <p:nvSpPr>
          <p:cNvPr id="47" name="Rectangle 46">
            <a:extLst>
              <a:ext uri="{FF2B5EF4-FFF2-40B4-BE49-F238E27FC236}">
                <a16:creationId xmlns="" xmlns:a16="http://schemas.microsoft.com/office/drawing/2014/main" id="{1751D31D-3535-411D-8BAC-95CCC90AB185}"/>
              </a:ext>
            </a:extLst>
          </p:cNvPr>
          <p:cNvSpPr/>
          <p:nvPr/>
        </p:nvSpPr>
        <p:spPr>
          <a:xfrm>
            <a:off x="3157554" y="2700017"/>
            <a:ext cx="1371600" cy="246221"/>
          </a:xfrm>
          <a:prstGeom prst="rect">
            <a:avLst/>
          </a:prstGeom>
        </p:spPr>
        <p:txBody>
          <a:bodyPr wrap="square" lIns="0" tIns="0" rIns="0" bIns="0">
            <a:spAutoFit/>
          </a:bodyPr>
          <a:lstStyle/>
          <a:p>
            <a:pPr algn="ctr"/>
            <a:r>
              <a:rPr lang="en-US" sz="1600" b="1" dirty="0" smtClean="0">
                <a:solidFill>
                  <a:schemeClr val="bg1"/>
                </a:solidFill>
              </a:rPr>
              <a:t>EDA</a:t>
            </a:r>
            <a:endParaRPr lang="en-US" sz="1600" b="1" dirty="0">
              <a:solidFill>
                <a:schemeClr val="bg1"/>
              </a:solidFill>
            </a:endParaRPr>
          </a:p>
        </p:txBody>
      </p:sp>
      <p:sp>
        <p:nvSpPr>
          <p:cNvPr id="48" name="Rectangle 47">
            <a:extLst>
              <a:ext uri="{FF2B5EF4-FFF2-40B4-BE49-F238E27FC236}">
                <a16:creationId xmlns=""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smtClean="0">
                <a:solidFill>
                  <a:schemeClr val="bg1"/>
                </a:solidFill>
              </a:rPr>
              <a:t>FEATURE SELECTION</a:t>
            </a:r>
            <a:endParaRPr lang="en-US" sz="1600" b="1" dirty="0">
              <a:solidFill>
                <a:schemeClr val="bg1"/>
              </a:solidFill>
            </a:endParaRPr>
          </a:p>
        </p:txBody>
      </p:sp>
      <p:sp>
        <p:nvSpPr>
          <p:cNvPr id="49" name="Rectangle 48">
            <a:extLst>
              <a:ext uri="{FF2B5EF4-FFF2-40B4-BE49-F238E27FC236}">
                <a16:creationId xmlns=""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smtClean="0">
                <a:solidFill>
                  <a:schemeClr val="bg1"/>
                </a:solidFill>
              </a:rPr>
              <a:t>MODEL SELECTION</a:t>
            </a:r>
          </a:p>
        </p:txBody>
      </p:sp>
      <p:sp>
        <p:nvSpPr>
          <p:cNvPr id="50" name="Rectangle 49">
            <a:extLst>
              <a:ext uri="{FF2B5EF4-FFF2-40B4-BE49-F238E27FC236}">
                <a16:creationId xmlns=""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smtClean="0">
                <a:solidFill>
                  <a:schemeClr val="bg1"/>
                </a:solidFill>
              </a:rPr>
              <a:t>EVALUATION</a:t>
            </a:r>
          </a:p>
        </p:txBody>
      </p:sp>
      <p:sp>
        <p:nvSpPr>
          <p:cNvPr id="51" name="Rectangle 50">
            <a:extLst>
              <a:ext uri="{FF2B5EF4-FFF2-40B4-BE49-F238E27FC236}">
                <a16:creationId xmlns="" xmlns:a16="http://schemas.microsoft.com/office/drawing/2014/main" id="{8AA18108-5B8B-4147-84A7-D30A16BEC4EA}"/>
              </a:ext>
            </a:extLst>
          </p:cNvPr>
          <p:cNvSpPr/>
          <p:nvPr/>
        </p:nvSpPr>
        <p:spPr>
          <a:xfrm>
            <a:off x="865389" y="3038721"/>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cleaning, </a:t>
            </a:r>
            <a:r>
              <a:rPr lang="en-US" sz="1400" dirty="0" smtClean="0">
                <a:solidFill>
                  <a:schemeClr val="bg1"/>
                </a:solidFill>
                <a:cs typeface="Segoe UI" panose="020B0502040204020203" pitchFamily="34" charset="0"/>
              </a:rPr>
              <a:t>handling null values ,</a:t>
            </a:r>
            <a:r>
              <a:rPr lang="en-US" sz="1400" dirty="0">
                <a:solidFill>
                  <a:schemeClr val="bg1"/>
                </a:solidFill>
                <a:cs typeface="Segoe UI" panose="020B0502040204020203" pitchFamily="34" charset="0"/>
              </a:rPr>
              <a:t> missing value </a:t>
            </a:r>
            <a:r>
              <a:rPr lang="en-US" sz="1400" dirty="0" smtClean="0">
                <a:solidFill>
                  <a:schemeClr val="bg1"/>
                </a:solidFill>
                <a:cs typeface="Segoe UI" panose="020B0502040204020203" pitchFamily="34" charset="0"/>
              </a:rPr>
              <a:t>imputation, </a:t>
            </a:r>
            <a:r>
              <a:rPr lang="en-US" sz="1400" dirty="0">
                <a:solidFill>
                  <a:schemeClr val="bg1"/>
                </a:solidFill>
                <a:cs typeface="Segoe UI" panose="020B0502040204020203" pitchFamily="34" charset="0"/>
              </a:rPr>
              <a:t>outlier</a:t>
            </a:r>
          </a:p>
          <a:p>
            <a:pPr algn="ctr">
              <a:lnSpc>
                <a:spcPts val="1900"/>
              </a:lnSpc>
            </a:pPr>
            <a:r>
              <a:rPr lang="en-US" sz="1400" dirty="0" smtClean="0">
                <a:solidFill>
                  <a:schemeClr val="bg1"/>
                </a:solidFill>
                <a:cs typeface="Segoe UI" panose="020B0502040204020203" pitchFamily="34" charset="0"/>
              </a:rPr>
              <a:t>treatment, mapping categorical variable ,</a:t>
            </a: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scaling and normalization.</a:t>
            </a:r>
          </a:p>
        </p:txBody>
      </p:sp>
      <p:sp>
        <p:nvSpPr>
          <p:cNvPr id="52" name="Rectangle 51">
            <a:extLst>
              <a:ext uri="{FF2B5EF4-FFF2-40B4-BE49-F238E27FC236}">
                <a16:creationId xmlns="" xmlns:a16="http://schemas.microsoft.com/office/drawing/2014/main" id="{A8534162-B6E2-4579-9DAD-AD8DE07459BC}"/>
              </a:ext>
            </a:extLst>
          </p:cNvPr>
          <p:cNvSpPr/>
          <p:nvPr/>
        </p:nvSpPr>
        <p:spPr>
          <a:xfrm>
            <a:off x="3023206" y="2961159"/>
            <a:ext cx="1752042" cy="268022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Summarization and</a:t>
            </a:r>
          </a:p>
          <a:p>
            <a:pPr algn="ctr">
              <a:lnSpc>
                <a:spcPts val="1900"/>
              </a:lnSpc>
            </a:pPr>
            <a:r>
              <a:rPr lang="en-US" sz="1400" dirty="0">
                <a:solidFill>
                  <a:schemeClr val="bg1"/>
                </a:solidFill>
                <a:cs typeface="Segoe UI" panose="020B0502040204020203" pitchFamily="34" charset="0"/>
              </a:rPr>
              <a:t>Visualization for understanding the data </a:t>
            </a:r>
            <a:r>
              <a:rPr lang="en-US" sz="1400" dirty="0" smtClean="0">
                <a:solidFill>
                  <a:schemeClr val="bg1"/>
                </a:solidFill>
                <a:cs typeface="Segoe UI" panose="020B0502040204020203" pitchFamily="34" charset="0"/>
              </a:rPr>
              <a:t>distribution,</a:t>
            </a:r>
            <a:r>
              <a:rPr lang="en-US" sz="1400" dirty="0">
                <a:solidFill>
                  <a:schemeClr val="bg1"/>
                </a:solidFill>
              </a:rPr>
              <a:t> discover </a:t>
            </a:r>
            <a:r>
              <a:rPr lang="en-US" sz="1400" dirty="0" smtClean="0">
                <a:solidFill>
                  <a:schemeClr val="bg1"/>
                </a:solidFill>
              </a:rPr>
              <a:t>patterns </a:t>
            </a:r>
            <a:r>
              <a:rPr lang="en-US" sz="1400" dirty="0">
                <a:solidFill>
                  <a:schemeClr val="bg1"/>
                </a:solidFill>
              </a:rPr>
              <a:t>with </a:t>
            </a:r>
            <a:r>
              <a:rPr lang="en-US" sz="1400" dirty="0" smtClean="0">
                <a:solidFill>
                  <a:schemeClr val="bg1"/>
                </a:solidFill>
              </a:rPr>
              <a:t>the </a:t>
            </a:r>
            <a:r>
              <a:rPr lang="en-US" sz="1400" dirty="0">
                <a:solidFill>
                  <a:schemeClr val="bg1"/>
                </a:solidFill>
              </a:rPr>
              <a:t>summary statistics and graphical </a:t>
            </a:r>
            <a:r>
              <a:rPr lang="en-US" sz="1400" dirty="0" smtClean="0">
                <a:solidFill>
                  <a:schemeClr val="bg1"/>
                </a:solidFill>
              </a:rPr>
              <a:t>representations</a:t>
            </a:r>
            <a:r>
              <a:rPr lang="en-US" sz="1400" dirty="0" smtClean="0">
                <a:solidFill>
                  <a:schemeClr val="bg1"/>
                </a:solidFill>
                <a:cs typeface="Segoe UI" panose="020B0502040204020203" pitchFamily="34" charset="0"/>
              </a:rPr>
              <a:t> understanding features</a:t>
            </a:r>
            <a:r>
              <a:rPr lang="en-US" sz="1400" dirty="0">
                <a:solidFill>
                  <a:schemeClr val="bg1"/>
                </a:solidFill>
                <a:cs typeface="Segoe UI" panose="020B0502040204020203" pitchFamily="34" charset="0"/>
              </a:rPr>
              <a:t>.</a:t>
            </a:r>
          </a:p>
        </p:txBody>
      </p:sp>
      <p:sp>
        <p:nvSpPr>
          <p:cNvPr id="53" name="Rectangle 52">
            <a:extLst>
              <a:ext uri="{FF2B5EF4-FFF2-40B4-BE49-F238E27FC236}">
                <a16:creationId xmlns="" xmlns:a16="http://schemas.microsoft.com/office/drawing/2014/main" id="{E1535E1C-6EBC-45D8-BCE1-D5B947A61FB6}"/>
              </a:ext>
            </a:extLst>
          </p:cNvPr>
          <p:cNvSpPr/>
          <p:nvPr/>
        </p:nvSpPr>
        <p:spPr>
          <a:xfrm>
            <a:off x="5219979" y="3653603"/>
            <a:ext cx="1752042" cy="974626"/>
          </a:xfrm>
          <a:prstGeom prst="rect">
            <a:avLst/>
          </a:prstGeom>
        </p:spPr>
        <p:txBody>
          <a:bodyPr wrap="square" lIns="0" tIns="0" rIns="0" bIns="0" anchor="t">
            <a:spAutoFit/>
          </a:bodyPr>
          <a:lstStyle/>
          <a:p>
            <a:pPr algn="ctr">
              <a:lnSpc>
                <a:spcPts val="1900"/>
              </a:lnSpc>
            </a:pPr>
            <a:r>
              <a:rPr lang="en-US" sz="1400" dirty="0" smtClean="0">
                <a:solidFill>
                  <a:schemeClr val="bg1"/>
                </a:solidFill>
                <a:cs typeface="Segoe UI" panose="020B0502040204020203" pitchFamily="34" charset="0"/>
              </a:rPr>
              <a:t>Selecting </a:t>
            </a:r>
            <a:r>
              <a:rPr lang="en-US" sz="1400" dirty="0">
                <a:solidFill>
                  <a:schemeClr val="bg1"/>
                </a:solidFill>
                <a:cs typeface="Segoe UI" panose="020B0502040204020203" pitchFamily="34" charset="0"/>
              </a:rPr>
              <a:t>relevant features that contribute to</a:t>
            </a:r>
          </a:p>
          <a:p>
            <a:pPr algn="ctr">
              <a:lnSpc>
                <a:spcPts val="1900"/>
              </a:lnSpc>
            </a:pPr>
            <a:r>
              <a:rPr lang="en-US" sz="1400" dirty="0">
                <a:solidFill>
                  <a:schemeClr val="bg1"/>
                </a:solidFill>
                <a:cs typeface="Segoe UI" panose="020B0502040204020203" pitchFamily="34" charset="0"/>
              </a:rPr>
              <a:t>the prediction of loan.</a:t>
            </a:r>
          </a:p>
        </p:txBody>
      </p:sp>
      <p:sp>
        <p:nvSpPr>
          <p:cNvPr id="54" name="Rectangle 53">
            <a:extLst>
              <a:ext uri="{FF2B5EF4-FFF2-40B4-BE49-F238E27FC236}">
                <a16:creationId xmlns="" xmlns:a16="http://schemas.microsoft.com/office/drawing/2014/main" id="{28FF18A5-7B4E-4493-B38D-E732E033F82F}"/>
              </a:ext>
            </a:extLst>
          </p:cNvPr>
          <p:cNvSpPr/>
          <p:nvPr/>
        </p:nvSpPr>
        <p:spPr>
          <a:xfrm>
            <a:off x="7386779" y="3653603"/>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Modeling and ensemble </a:t>
            </a:r>
            <a:r>
              <a:rPr lang="en-US" sz="1400" dirty="0" smtClean="0">
                <a:solidFill>
                  <a:schemeClr val="bg1"/>
                </a:solidFill>
                <a:cs typeface="Segoe UI" panose="020B0502040204020203" pitchFamily="34" charset="0"/>
              </a:rPr>
              <a:t>modeling.</a:t>
            </a:r>
          </a:p>
          <a:p>
            <a:pPr algn="ctr">
              <a:lnSpc>
                <a:spcPts val="1900"/>
              </a:lnSpc>
            </a:pPr>
            <a:r>
              <a:rPr lang="en-US" sz="1400" dirty="0">
                <a:solidFill>
                  <a:schemeClr val="bg1"/>
                </a:solidFill>
              </a:rPr>
              <a:t> choosing </a:t>
            </a:r>
            <a:r>
              <a:rPr lang="en-US" sz="1400" dirty="0" smtClean="0">
                <a:solidFill>
                  <a:schemeClr val="bg1"/>
                </a:solidFill>
              </a:rPr>
              <a:t>the </a:t>
            </a:r>
            <a:r>
              <a:rPr lang="en-US" sz="1400" dirty="0">
                <a:solidFill>
                  <a:schemeClr val="bg1"/>
                </a:solidFill>
              </a:rPr>
              <a:t>best </a:t>
            </a:r>
            <a:r>
              <a:rPr lang="en-US" sz="1400" dirty="0" smtClean="0">
                <a:solidFill>
                  <a:schemeClr val="bg1"/>
                </a:solidFill>
              </a:rPr>
              <a:t>generalized model</a:t>
            </a: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 xmlns:a16="http://schemas.microsoft.com/office/drawing/2014/main" id="{5BCD242F-9A97-473E-8E17-3F6C3C75CE68}"/>
              </a:ext>
            </a:extLst>
          </p:cNvPr>
          <p:cNvSpPr/>
          <p:nvPr/>
        </p:nvSpPr>
        <p:spPr>
          <a:xfrm>
            <a:off x="9555735" y="3653603"/>
            <a:ext cx="1752042" cy="730969"/>
          </a:xfrm>
          <a:prstGeom prst="rect">
            <a:avLst/>
          </a:prstGeom>
        </p:spPr>
        <p:txBody>
          <a:bodyPr wrap="square" lIns="0" tIns="0" rIns="0" bIns="0" anchor="t">
            <a:spAutoFit/>
          </a:bodyPr>
          <a:lstStyle/>
          <a:p>
            <a:pPr algn="ctr">
              <a:lnSpc>
                <a:spcPts val="1900"/>
              </a:lnSpc>
            </a:pPr>
            <a:r>
              <a:rPr lang="fr-FR" sz="1400" dirty="0">
                <a:solidFill>
                  <a:schemeClr val="bg1"/>
                </a:solidFill>
                <a:cs typeface="Segoe UI" panose="020B0502040204020203" pitchFamily="34" charset="0"/>
              </a:rPr>
              <a:t>Accuracy score, Cross Validation, Confusion matrix</a:t>
            </a: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 xmlns:a16="http://schemas.microsoft.com/office/drawing/2014/main" id="{DEC447B3-FDD1-438D-A671-84CC56DF3DFC}"/>
              </a:ext>
            </a:extLst>
          </p:cNvPr>
          <p:cNvSpPr>
            <a:spLocks noEditPoints="1"/>
          </p:cNvSpPr>
          <p:nvPr/>
        </p:nvSpPr>
        <p:spPr bwMode="auto">
          <a:xfrm>
            <a:off x="1572237" y="21746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 xmlns:a16="http://schemas.microsoft.com/office/drawing/2014/main" id="{C131659B-1A41-4821-9349-1E69BBBB560E}"/>
              </a:ext>
            </a:extLst>
          </p:cNvPr>
          <p:cNvSpPr>
            <a:spLocks/>
          </p:cNvSpPr>
          <p:nvPr/>
        </p:nvSpPr>
        <p:spPr bwMode="auto">
          <a:xfrm>
            <a:off x="3712229" y="2165112"/>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 Tools and packages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NUMPY</a:t>
            </a:r>
            <a:endParaRPr lang="en-US" sz="1600" dirty="0"/>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PANDAS</a:t>
            </a:r>
            <a:endParaRPr lang="en-US" sz="1600" dirty="0"/>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MATPLOTLIB</a:t>
            </a:r>
            <a:endParaRPr lang="en-US" sz="1600" dirty="0"/>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4838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JUPYTER NOTEBOOK </a:t>
            </a:r>
            <a:endParaRPr lang="en-US" sz="1600" dirty="0"/>
          </a:p>
        </p:txBody>
      </p:sp>
      <p:sp>
        <p:nvSpPr>
          <p:cNvPr id="26" name="Oval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652304"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SCIKIT-LEARN</a:t>
            </a:r>
            <a:endParaRPr lang="en-US" sz="1600" dirty="0"/>
          </a:p>
        </p:txBody>
      </p:sp>
      <p:sp>
        <p:nvSpPr>
          <p:cNvPr id="28" name="Oval 27">
            <a:extLst>
              <a:ext uri="{FF2B5EF4-FFF2-40B4-BE49-F238E27FC236}">
                <a16:creationId xmlns=""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SEABORN</a:t>
            </a:r>
            <a:endParaRPr lang="en-US" sz="1600" dirty="0"/>
          </a:p>
        </p:txBody>
      </p:sp>
      <p:sp>
        <p:nvSpPr>
          <p:cNvPr id="30" name="Oval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Curved Down Arrow 1"/>
          <p:cNvSpPr/>
          <p:nvPr/>
        </p:nvSpPr>
        <p:spPr>
          <a:xfrm>
            <a:off x="5140327" y="1924418"/>
            <a:ext cx="1989294" cy="925287"/>
          </a:xfrm>
          <a:prstGeom prst="curvedDownArrow">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orrelation </a:t>
            </a:r>
            <a:r>
              <a:rPr lang="en-US" dirty="0" err="1"/>
              <a:t>H</a:t>
            </a:r>
            <a:r>
              <a:rPr lang="en-US" dirty="0" err="1" smtClean="0"/>
              <a:t>eatmap</a:t>
            </a:r>
            <a:endParaRPr lang="en-US" dirty="0"/>
          </a:p>
        </p:txBody>
      </p:sp>
      <p:pic>
        <p:nvPicPr>
          <p:cNvPr id="10" name="Content Placeholder 9"/>
          <p:cNvPicPr>
            <a:picLocks noGrp="1" noChangeAspect="1"/>
          </p:cNvPicPr>
          <p:nvPr>
            <p:ph idx="1"/>
          </p:nvPr>
        </p:nvPicPr>
        <p:blipFill>
          <a:blip r:embed="rId2"/>
          <a:stretch>
            <a:fillRect/>
          </a:stretch>
        </p:blipFill>
        <p:spPr>
          <a:xfrm>
            <a:off x="5449888" y="1028700"/>
            <a:ext cx="6742112" cy="5613640"/>
          </a:xfrm>
          <a:prstGeom prst="rect">
            <a:avLst/>
          </a:prstGeom>
        </p:spPr>
      </p:pic>
      <p:sp>
        <p:nvSpPr>
          <p:cNvPr id="4" name="Text Placeholder 3"/>
          <p:cNvSpPr>
            <a:spLocks noGrp="1"/>
          </p:cNvSpPr>
          <p:nvPr>
            <p:ph type="body" sz="half" idx="2"/>
          </p:nvPr>
        </p:nvSpPr>
        <p:spPr>
          <a:xfrm>
            <a:off x="839787" y="2631625"/>
            <a:ext cx="3932237" cy="3811588"/>
          </a:xfrm>
        </p:spPr>
        <p:txBody>
          <a:bodyPr>
            <a:normAutofit/>
          </a:bodyPr>
          <a:lstStyle/>
          <a:p>
            <a:pPr marL="342900" indent="-342900">
              <a:buFont typeface="Arial" panose="020B0604020202020204" pitchFamily="34" charset="0"/>
              <a:buChar char="•"/>
            </a:pPr>
            <a:r>
              <a:rPr lang="en-US" sz="2000" dirty="0"/>
              <a:t>The most correlated variables are </a:t>
            </a:r>
            <a:r>
              <a:rPr lang="en-US" sz="2000" dirty="0" smtClean="0"/>
              <a:t>Income </a:t>
            </a:r>
            <a:r>
              <a:rPr lang="en-US" sz="2000" dirty="0"/>
              <a:t>- </a:t>
            </a:r>
            <a:r>
              <a:rPr lang="en-US" sz="2000" dirty="0" smtClean="0"/>
              <a:t>Loan_Amount</a:t>
            </a:r>
            <a:r>
              <a:rPr lang="en-US" sz="2000" dirty="0"/>
              <a:t> </a:t>
            </a:r>
            <a:r>
              <a:rPr lang="en-US" sz="2000" dirty="0" smtClean="0"/>
              <a:t>and Credit_History </a:t>
            </a:r>
            <a:r>
              <a:rPr lang="en-US" sz="2000" dirty="0"/>
              <a:t>- </a:t>
            </a:r>
            <a:r>
              <a:rPr lang="en-US" sz="2000" dirty="0" smtClean="0"/>
              <a:t>Loan_Status.</a:t>
            </a:r>
            <a:endParaRPr lang="en-US" sz="2000" dirty="0"/>
          </a:p>
          <a:p>
            <a:pPr marL="342900" indent="-342900">
              <a:buFont typeface="Arial" panose="020B0604020202020204" pitchFamily="34" charset="0"/>
              <a:buChar char="•"/>
            </a:pPr>
            <a:r>
              <a:rPr lang="en-US" sz="2000" dirty="0" smtClean="0"/>
              <a:t>Loan_Amount </a:t>
            </a:r>
            <a:r>
              <a:rPr lang="en-US" sz="2000" dirty="0"/>
              <a:t>is also correlated with </a:t>
            </a:r>
            <a:r>
              <a:rPr lang="en-US" sz="2000" dirty="0" smtClean="0"/>
              <a:t>Coapplicant_Income.</a:t>
            </a:r>
            <a:endParaRPr lang="en-US" sz="2000" dirty="0">
              <a:effectLst/>
            </a:endParaRPr>
          </a:p>
        </p:txBody>
      </p:sp>
      <p:cxnSp>
        <p:nvCxnSpPr>
          <p:cNvPr id="5" name="Straight Connector 4">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438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419381" y="522898"/>
            <a:ext cx="3772619" cy="34505"/>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 xmlns:a16="http://schemas.microsoft.com/office/drawing/2014/main" id="{4E3F5479-058B-4FA8-92E9-18CAB8CDC5C5}"/>
              </a:ext>
            </a:extLst>
          </p:cNvPr>
          <p:cNvSpPr txBox="1">
            <a:spLocks/>
          </p:cNvSpPr>
          <p:nvPr/>
        </p:nvSpPr>
        <p:spPr>
          <a:xfrm>
            <a:off x="228600" y="17154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 Exploratory Data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202756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 y="628650"/>
            <a:ext cx="11696700" cy="6229350"/>
          </a:xfrm>
          <a:prstGeom prst="rect">
            <a:avLst/>
          </a:prstGeom>
        </p:spPr>
      </p:pic>
      <p:sp>
        <p:nvSpPr>
          <p:cNvPr id="7" name="Title 1"/>
          <p:cNvSpPr>
            <a:spLocks noGrp="1"/>
          </p:cNvSpPr>
          <p:nvPr>
            <p:ph type="title"/>
          </p:nvPr>
        </p:nvSpPr>
        <p:spPr>
          <a:xfrm>
            <a:off x="915987" y="19050"/>
            <a:ext cx="7389813" cy="609600"/>
          </a:xfrm>
        </p:spPr>
        <p:txBody>
          <a:bodyPr>
            <a:noAutofit/>
          </a:bodyPr>
          <a:lstStyle/>
          <a:p>
            <a:r>
              <a:rPr lang="en-US" sz="2800" dirty="0" smtClean="0"/>
              <a:t>Continuous variable and outliers</a:t>
            </a:r>
            <a:endParaRPr lang="en-US" sz="2800" dirty="0"/>
          </a:p>
        </p:txBody>
      </p:sp>
    </p:spTree>
    <p:extLst>
      <p:ext uri="{BB962C8B-B14F-4D97-AF65-F5344CB8AC3E}">
        <p14:creationId xmlns:p14="http://schemas.microsoft.com/office/powerpoint/2010/main" val="3206752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 ds:uri="71af3243-3dd4-4a8d-8c0d-dd76da1f02a5"/>
    <ds:schemaRef ds:uri="http://purl.org/dc/terms/"/>
    <ds:schemaRef ds:uri="16c05727-aa75-4e4a-9b5f-8a80a116589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1951</Words>
  <Application>Microsoft Office PowerPoint</Application>
  <PresentationFormat>Widescreen</PresentationFormat>
  <Paragraphs>423</Paragraphs>
  <Slides>42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Segoe UI</vt:lpstr>
      <vt:lpstr>Segoe UI Light</vt:lpstr>
      <vt:lpstr>Office Theme</vt:lpstr>
      <vt:lpstr>Loan Approval Prediction Project Presentation</vt:lpstr>
      <vt:lpstr>Problem Statement </vt:lpstr>
      <vt:lpstr>Understanding The Data</vt:lpstr>
      <vt:lpstr>We have 2 datasets: 1) Train dataset 2)Test dataset with following features. Targeted variable is absent in test dataset which we need to predict with model build on train dataset</vt:lpstr>
      <vt:lpstr>Challenges Faced </vt:lpstr>
      <vt:lpstr>Project analysis slide 3</vt:lpstr>
      <vt:lpstr>Project analysis slide 2</vt:lpstr>
      <vt:lpstr>Correlation Heatmap</vt:lpstr>
      <vt:lpstr>Continuous variable and outliers</vt:lpstr>
      <vt:lpstr>PowerPoint Presentation</vt:lpstr>
      <vt:lpstr>PowerPoint Presentation</vt:lpstr>
      <vt:lpstr>Univariate analysis</vt:lpstr>
      <vt:lpstr>Bivariate analysis categorical variable vs loan status</vt:lpstr>
      <vt:lpstr>PowerPoint Presentation</vt:lpstr>
      <vt:lpstr>PowerPoint Presentation</vt:lpstr>
      <vt:lpstr>PowerPoint Presentation</vt:lpstr>
      <vt:lpstr>Bivariate analysis loan status vs continuous variable</vt:lpstr>
      <vt:lpstr>PowerPoint Presentation</vt:lpstr>
      <vt:lpstr>Bivariate analysis categorical variable vs total income(new variable)</vt:lpstr>
      <vt:lpstr>PowerPoint Presentation</vt:lpstr>
      <vt:lpstr>Project analysis 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Project analysis slide 4</vt:lpstr>
      <vt:lpstr>Project analysis slide 5</vt:lpstr>
      <vt:lpstr>Project analysis slide 6</vt:lpstr>
      <vt:lpstr>Project analysis slide 7</vt:lpstr>
      <vt:lpstr>Project analysis slide 8</vt:lpstr>
      <vt:lpstr>Project analysis slide 10</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
  <cp:lastModifiedBy/>
  <cp:revision>1</cp:revision>
  <dcterms:created xsi:type="dcterms:W3CDTF">2022-04-28T09:24:02Z</dcterms:created>
  <dcterms:modified xsi:type="dcterms:W3CDTF">2022-05-04T06:53:27Z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