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0776-EF97-2F44-A134-06CE8BC40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5C88D-AE5E-5B12-ECDF-765E49590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99F3-CD00-C03B-D15F-9C80F889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73AA-1A99-4C85-9165-73B80466468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7E57C-46C9-4F4B-48B8-3A78FB2E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5D479-9131-9090-9F94-1E6A6170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A71-D206-4EB3-88B1-6255499B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25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12A7-A491-E752-327C-52144180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8FF84-CA5C-5C95-E3CB-7827F2FF5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1237-2A1E-FB2B-5BA4-31BA3E21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73AA-1A99-4C85-9165-73B80466468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FBE0B-8F0D-D5E1-4127-F5B7451E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DB94-3802-05D8-60EB-53F3D80A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A71-D206-4EB3-88B1-6255499B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4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B905E-2BF4-D938-0827-E7F883759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5086F-55C2-2B04-7AA2-6CE1D2DE1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9B30F-E5C2-C380-9BD8-5DD8BC86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73AA-1A99-4C85-9165-73B80466468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A1AEB-5E30-057B-14C4-81FA114B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0BBCD-7EA3-0511-59D7-46078CAA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A71-D206-4EB3-88B1-6255499B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40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F959-E054-A4FA-14C0-E415E7AE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EA36-AFF6-EE21-366E-1DEE4225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CDAE8-7B30-85AA-9AAB-217102CA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73AA-1A99-4C85-9165-73B80466468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8D80-07B3-F86E-5AC3-4ED6E07E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175DE-CC04-670E-2902-3D1A20B9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A71-D206-4EB3-88B1-6255499B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29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49D4-4194-06DF-CF71-395BF447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B1433-70BB-B39D-31B8-B97FF6180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51051-E348-5FBD-B857-421A784B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73AA-1A99-4C85-9165-73B80466468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D859A-5E7B-0B12-B4A4-BC203AC0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BD6F-E771-A944-85AB-CE25CB64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A71-D206-4EB3-88B1-6255499B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5438-ABAC-D7E8-DD8B-21DDFAE7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F3F1-B90E-69BF-0898-732A48F37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913FD-70D5-3FD3-9816-236356875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AB1F2-6559-4F92-6B9A-80F7FCF2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73AA-1A99-4C85-9165-73B80466468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D1-F8C6-532D-70EB-1D0BC20D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A244C-9573-8748-49B2-489C47B5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A71-D206-4EB3-88B1-6255499B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38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B456-2B5E-3B12-0B8B-CB144AA1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69916-3B57-1B38-D5DD-B56AE426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55124-98EA-754F-44BB-2E77DEB47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2A741-C810-F996-E9CD-0DA75DFBC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09E89-4507-6611-CC0C-59FBDCF65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2D384-A7E4-94AE-B180-FFA13D54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73AA-1A99-4C85-9165-73B80466468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C3977-4878-B782-5B5E-5D8FE031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7FFC7-9F6C-0FC8-A511-A942B221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A71-D206-4EB3-88B1-6255499B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3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2D35-8631-B0D8-780A-1EE27FCD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58A38-83EC-AFC6-8830-F6EB8864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73AA-1A99-4C85-9165-73B80466468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2990D-C1B9-578E-F277-B780F656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6876B-8BCC-F702-BB61-B5925BB4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A71-D206-4EB3-88B1-6255499B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30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28341-5FBA-A881-15A4-59A22D83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73AA-1A99-4C85-9165-73B80466468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929DE-B219-FE84-CEFE-9B04F236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76C8A-AB77-1AD6-0A63-3EFE4DF9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A71-D206-4EB3-88B1-6255499B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32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4E65-7307-1701-A6B6-DB52440A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D020-BD27-EBE0-9B38-2B625D447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6CBD1-EB68-7703-E81E-0FC8C5D4F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98360-7ECE-496F-740A-11803A37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73AA-1A99-4C85-9165-73B80466468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E54CA-5EAE-6119-EBCD-6BE79729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2DB5F-923E-0ABF-5921-DE62122E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A71-D206-4EB3-88B1-6255499B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66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41C2-6CC5-4036-98B9-1F36346B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AF513-5EF3-53A1-50E8-18E003DCF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2F5FF-3638-9015-BA96-DAE4BDC30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6053B-E7EA-9430-CC74-B25D6F16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73AA-1A99-4C85-9165-73B80466468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5EAB7-FD21-48FF-4989-0ED5C0D3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EB66F-E3F9-3D53-81A3-4F1CFE39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A71-D206-4EB3-88B1-6255499B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9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50B0E-16C7-346D-050C-CBA0780F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456D7-27B1-0F5E-4D5A-A961AEBEB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018B-6130-172A-52C6-FBE3F03BF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73AA-1A99-4C85-9165-73B80466468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E44F7-9888-F7D8-CDF9-4617E0969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12F74-3E56-B793-BBD9-1367D6A9D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3CA71-D206-4EB3-88B1-6255499B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60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5" name="Isosceles Triangle 206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unctional testing: what is it, stages, types and tools of use">
            <a:extLst>
              <a:ext uri="{FF2B5EF4-FFF2-40B4-BE49-F238E27FC236}">
                <a16:creationId xmlns:a16="http://schemas.microsoft.com/office/drawing/2014/main" id="{E82E8BAF-2225-C0CA-4717-2A98A4B2F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3969" y="643467"/>
            <a:ext cx="9564062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Isosceles Triangle 206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3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37F7-DEB9-CB7F-0552-59B8DFDF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accent5">
                    <a:lumMod val="75000"/>
                  </a:schemeClr>
                </a:solidFill>
              </a:rPr>
              <a:t>Functional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0796-35CB-6CB6-AC81-2DF0A0449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0" i="0" dirty="0">
                <a:solidFill>
                  <a:srgbClr val="333333"/>
                </a:solidFill>
                <a:effectLst/>
              </a:rPr>
              <a:t>Functional testing is a type of software testing that verifies the functionality of a software system or application.</a:t>
            </a:r>
          </a:p>
          <a:p>
            <a:r>
              <a:rPr lang="en-IN" sz="3200" b="0" i="0" dirty="0">
                <a:solidFill>
                  <a:srgbClr val="333333"/>
                </a:solidFill>
                <a:effectLst/>
              </a:rPr>
              <a:t>The goal of functional testing is to validate the system’s features, capabilities, and interactions with different components. </a:t>
            </a:r>
          </a:p>
          <a:p>
            <a:r>
              <a:rPr lang="en-IN" sz="3200" b="0" i="0" dirty="0">
                <a:solidFill>
                  <a:srgbClr val="333333"/>
                </a:solidFill>
                <a:effectLst/>
              </a:rPr>
              <a:t>It involves testing the software’s input and output, data manipulation, user interactions, and the system’s response to various scenarios and conditions.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5148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6BCF-BB38-E015-2934-A5AFA6A9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accent5">
                    <a:lumMod val="75000"/>
                  </a:schemeClr>
                </a:solidFill>
              </a:rPr>
              <a:t>Types of Functional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ADFE9-10EF-7668-C86B-FB40D1EB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Unit Testing </a:t>
            </a:r>
          </a:p>
          <a:p>
            <a:pPr marL="514350" indent="-514350">
              <a:buAutoNum type="arabicPeriod"/>
            </a:pPr>
            <a:r>
              <a:rPr lang="en-IN" dirty="0"/>
              <a:t>Integration Testing </a:t>
            </a:r>
          </a:p>
          <a:p>
            <a:pPr marL="514350" indent="-514350">
              <a:buAutoNum type="arabicPeriod"/>
            </a:pPr>
            <a:r>
              <a:rPr lang="en-IN" dirty="0"/>
              <a:t>System Testing </a:t>
            </a:r>
          </a:p>
          <a:p>
            <a:pPr marL="514350" indent="-514350">
              <a:buAutoNum type="arabicPeriod"/>
            </a:pPr>
            <a:r>
              <a:rPr lang="en-IN" dirty="0"/>
              <a:t>User Acceptance Testing </a:t>
            </a:r>
          </a:p>
          <a:p>
            <a:pPr marL="514350" indent="-514350">
              <a:buAutoNum type="arabicPeriod"/>
            </a:pPr>
            <a:r>
              <a:rPr lang="en-IN" dirty="0"/>
              <a:t>Smoke Testing </a:t>
            </a:r>
          </a:p>
          <a:p>
            <a:pPr marL="514350" indent="-514350">
              <a:buAutoNum type="arabicPeriod"/>
            </a:pPr>
            <a:r>
              <a:rPr lang="en-IN" dirty="0"/>
              <a:t>Exploratory Testing </a:t>
            </a:r>
          </a:p>
          <a:p>
            <a:pPr marL="514350" indent="-514350">
              <a:buAutoNum type="arabicPeriod"/>
            </a:pPr>
            <a:r>
              <a:rPr lang="en-IN" dirty="0"/>
              <a:t>Boundary Value Analysis </a:t>
            </a:r>
          </a:p>
        </p:txBody>
      </p:sp>
      <p:pic>
        <p:nvPicPr>
          <p:cNvPr id="3074" name="Picture 2" descr="Functional Testing : Definition, Types &amp; Examples | BrowserStack">
            <a:extLst>
              <a:ext uri="{FF2B5EF4-FFF2-40B4-BE49-F238E27FC236}">
                <a16:creationId xmlns:a16="http://schemas.microsoft.com/office/drawing/2014/main" id="{6B1BFE5B-8352-DBC9-94D9-1C40E60C6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49" y="1966913"/>
            <a:ext cx="6962775" cy="362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15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A19C-0612-4C13-6F29-8F854A3F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0616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accent5">
                    <a:lumMod val="75000"/>
                  </a:schemeClr>
                </a:solidFill>
              </a:rPr>
              <a:t>Unit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CFEB-4813-2BE0-6715-A9B97B83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212"/>
            <a:ext cx="10515600" cy="4706751"/>
          </a:xfrm>
        </p:spPr>
        <p:txBody>
          <a:bodyPr>
            <a:noAutofit/>
          </a:bodyPr>
          <a:lstStyle/>
          <a:p>
            <a:r>
              <a:rPr lang="en-IN" sz="2400" dirty="0"/>
              <a:t>T</a:t>
            </a:r>
            <a:r>
              <a:rPr lang="en-IN" sz="2400" b="0" i="0" dirty="0">
                <a:effectLst/>
              </a:rPr>
              <a:t>he process where you test the smallest functional unit of code.</a:t>
            </a:r>
          </a:p>
          <a:p>
            <a:r>
              <a:rPr lang="en-IN" sz="2400" b="0" i="0" dirty="0">
                <a:effectLst/>
              </a:rPr>
              <a:t>Unit testing is a </a:t>
            </a:r>
            <a:r>
              <a:rPr lang="en-IN" sz="2400" dirty="0"/>
              <a:t>software</a:t>
            </a:r>
            <a:r>
              <a:rPr lang="en-IN" sz="2400" b="0" i="0" dirty="0">
                <a:effectLst/>
              </a:rPr>
              <a:t> development process in which the smallest testable parts of an </a:t>
            </a:r>
            <a:r>
              <a:rPr lang="en-IN" sz="2400" dirty="0"/>
              <a:t>application</a:t>
            </a:r>
            <a:r>
              <a:rPr lang="en-IN" sz="2400" b="0" i="0" dirty="0">
                <a:effectLst/>
              </a:rPr>
              <a:t>, called units, are individually scrutinized for proper operation.</a:t>
            </a:r>
          </a:p>
          <a:p>
            <a:r>
              <a:rPr lang="en-IN" sz="2400" dirty="0"/>
              <a:t>Helpful for the developers and testers to understand the core base.</a:t>
            </a:r>
          </a:p>
          <a:p>
            <a:r>
              <a:rPr lang="en-IN" sz="2400" dirty="0"/>
              <a:t>Unit testing helps:- </a:t>
            </a:r>
          </a:p>
          <a:p>
            <a:pPr marL="0" indent="0" algn="l" fontAlgn="base">
              <a:buNone/>
            </a:pPr>
            <a:r>
              <a:rPr lang="en-IN" sz="2000" dirty="0">
                <a:solidFill>
                  <a:srgbClr val="273239"/>
                </a:solidFill>
              </a:rPr>
              <a:t>To  i</a:t>
            </a:r>
            <a:r>
              <a:rPr lang="en-IN" sz="2000" b="0" i="0" dirty="0">
                <a:solidFill>
                  <a:srgbClr val="273239"/>
                </a:solidFill>
                <a:effectLst/>
              </a:rPr>
              <a:t>solate a section of code.</a:t>
            </a:r>
          </a:p>
          <a:p>
            <a:pPr marL="0" indent="0" algn="l" fontAlgn="base">
              <a:buNone/>
            </a:pPr>
            <a:r>
              <a:rPr lang="en-IN" sz="2000" dirty="0">
                <a:solidFill>
                  <a:srgbClr val="273239"/>
                </a:solidFill>
              </a:rPr>
              <a:t>To v</a:t>
            </a:r>
            <a:r>
              <a:rPr lang="en-IN" sz="2000" b="0" i="0" dirty="0">
                <a:solidFill>
                  <a:srgbClr val="273239"/>
                </a:solidFill>
                <a:effectLst/>
              </a:rPr>
              <a:t>erify the correctness of the code.</a:t>
            </a:r>
          </a:p>
          <a:p>
            <a:pPr marL="0" indent="0" algn="l" fontAlgn="base">
              <a:buNone/>
            </a:pPr>
            <a:r>
              <a:rPr lang="en-IN" sz="2000" b="0" i="0" dirty="0">
                <a:solidFill>
                  <a:srgbClr val="273239"/>
                </a:solidFill>
                <a:effectLst/>
              </a:rPr>
              <a:t>To test every function and procedure.</a:t>
            </a:r>
          </a:p>
          <a:p>
            <a:pPr marL="0" indent="0" algn="l" fontAlgn="base">
              <a:buNone/>
            </a:pPr>
            <a:r>
              <a:rPr lang="en-IN" sz="2000" b="0" i="0" dirty="0">
                <a:solidFill>
                  <a:srgbClr val="273239"/>
                </a:solidFill>
                <a:effectLst/>
              </a:rPr>
              <a:t>To fix bugs early in the development cycle and to save costs.</a:t>
            </a:r>
          </a:p>
          <a:p>
            <a:pPr marL="0" indent="0" algn="l" fontAlgn="base">
              <a:buNone/>
            </a:pPr>
            <a:r>
              <a:rPr lang="en-IN" sz="2000" b="0" i="0" dirty="0">
                <a:solidFill>
                  <a:srgbClr val="273239"/>
                </a:solidFill>
                <a:effectLst/>
              </a:rPr>
              <a:t>To help the developers understand the code base and enable them to make changes </a:t>
            </a:r>
            <a:r>
              <a:rPr lang="en-IN" sz="2000" b="0" i="0" dirty="0" err="1">
                <a:solidFill>
                  <a:srgbClr val="273239"/>
                </a:solidFill>
                <a:effectLst/>
              </a:rPr>
              <a:t>quickly.To</a:t>
            </a:r>
            <a:r>
              <a:rPr lang="en-IN" sz="2000" b="0" i="0" dirty="0">
                <a:solidFill>
                  <a:srgbClr val="273239"/>
                </a:solidFill>
                <a:effectLst/>
              </a:rPr>
              <a:t> help with code reuse.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185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BBA2-28CD-0D9F-5671-9341ED37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5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Example – Sandwich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5EBC-D9FD-385A-7644-F244F4023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365"/>
            <a:ext cx="7149353" cy="5253598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IN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Units: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Bread, cheese, and lettuce.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Unit Tests: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Check individual aspects of each ingredient (freshness, quality, melting, taste, crunchiness).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Combining Units: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Ensure that combining these units (making the sandwich) results in a successful sandwich.</a:t>
            </a:r>
          </a:p>
          <a:p>
            <a:pPr algn="l"/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Unit testing in software follows a similar principle, where individual functions or components are tested in isolation to ensure they behave correctly, and then higher-level tests verify that combining these components also produces the desired outcomes. This approach helps catch issues early, just as testing each ingredient individually helps ensure a delicious sandwich.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098" name="Picture 2" descr="Sandwich Science for Children | 2017-11-15 | Prepared Foods">
            <a:extLst>
              <a:ext uri="{FF2B5EF4-FFF2-40B4-BE49-F238E27FC236}">
                <a16:creationId xmlns:a16="http://schemas.microsoft.com/office/drawing/2014/main" id="{F4E41826-ED98-777C-5D88-25D567BA2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1" r="17216"/>
          <a:stretch/>
        </p:blipFill>
        <p:spPr bwMode="auto">
          <a:xfrm>
            <a:off x="8124824" y="809625"/>
            <a:ext cx="395287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63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A19C-0612-4C13-6F29-8F854A3F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0616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accent5">
                    <a:lumMod val="75000"/>
                  </a:schemeClr>
                </a:solidFill>
              </a:rPr>
              <a:t>Integration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CFEB-4813-2BE0-6715-A9B97B83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212"/>
            <a:ext cx="10515600" cy="4706751"/>
          </a:xfrm>
        </p:spPr>
        <p:txBody>
          <a:bodyPr>
            <a:noAutofit/>
          </a:bodyPr>
          <a:lstStyle/>
          <a:p>
            <a:r>
              <a:rPr lang="en-IN" sz="2400" i="0" dirty="0">
                <a:solidFill>
                  <a:srgbClr val="273239"/>
                </a:solidFill>
                <a:effectLst/>
              </a:rPr>
              <a:t>The</a:t>
            </a:r>
            <a:r>
              <a:rPr lang="en-IN" sz="2400" b="0" i="0" dirty="0">
                <a:solidFill>
                  <a:srgbClr val="273239"/>
                </a:solidFill>
                <a:effectLst/>
              </a:rPr>
              <a:t> process of testing the interface between two software units or modules. It focuses on determining the correctness of the interface. </a:t>
            </a:r>
          </a:p>
          <a:p>
            <a:r>
              <a:rPr lang="en-IN" sz="2400" b="0" i="0" dirty="0">
                <a:solidFill>
                  <a:srgbClr val="273239"/>
                </a:solidFill>
                <a:effectLst/>
              </a:rPr>
              <a:t>The purpose of integration testing is to expose faults in the interaction between integrated units. </a:t>
            </a:r>
          </a:p>
          <a:p>
            <a:r>
              <a:rPr lang="en-IN" sz="2400" b="0" i="0" dirty="0">
                <a:solidFill>
                  <a:srgbClr val="273239"/>
                </a:solidFill>
                <a:effectLst/>
              </a:rPr>
              <a:t>Once all the modules have been unit-tested, integration testing is performed.</a:t>
            </a:r>
          </a:p>
          <a:p>
            <a:r>
              <a:rPr lang="en-IN" sz="2400" dirty="0"/>
              <a:t>Integration testing helps:- 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273239"/>
                </a:solidFill>
                <a:effectLst/>
              </a:rPr>
              <a:t>It is convenient for small systems.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273239"/>
                </a:solidFill>
                <a:effectLst/>
              </a:rPr>
              <a:t>Simple and straightforward approach.</a:t>
            </a:r>
          </a:p>
          <a:p>
            <a:pPr marL="0" indent="0" algn="l" fontAlgn="base">
              <a:buNone/>
            </a:pPr>
            <a:r>
              <a:rPr lang="en-IN" sz="2000" b="0" i="0" dirty="0">
                <a:solidFill>
                  <a:srgbClr val="273239"/>
                </a:solidFill>
                <a:effectLst/>
              </a:rPr>
              <a:t>Can be completed quickly.</a:t>
            </a:r>
          </a:p>
          <a:p>
            <a:pPr marL="0" indent="0" algn="l" fontAlgn="base">
              <a:buNone/>
            </a:pPr>
            <a:r>
              <a:rPr lang="en-IN" sz="2000" b="0" i="0" dirty="0">
                <a:solidFill>
                  <a:srgbClr val="273239"/>
                </a:solidFill>
                <a:effectLst/>
              </a:rPr>
              <a:t>Does not require a lot of planning or coordination.</a:t>
            </a:r>
          </a:p>
          <a:p>
            <a:pPr marL="0" indent="0" algn="l" fontAlgn="base">
              <a:buNone/>
            </a:pPr>
            <a:r>
              <a:rPr lang="en-IN" sz="2000" b="0" i="0" dirty="0">
                <a:solidFill>
                  <a:srgbClr val="273239"/>
                </a:solidFill>
                <a:effectLst/>
              </a:rPr>
              <a:t>May be suitable for small systems or projects with a low degree of interdependence between components.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339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BBA2-28CD-0D9F-5671-9341ED37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5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Example – Online Banking System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5EBC-D9FD-385A-7644-F244F4023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660"/>
            <a:ext cx="7149353" cy="525359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N" sz="2000" b="1" i="0" dirty="0">
                <a:solidFill>
                  <a:srgbClr val="0D0D0D"/>
                </a:solidFill>
                <a:effectLst/>
              </a:rPr>
              <a:t>User Authentication Service (UAS):</a:t>
            </a:r>
            <a:r>
              <a:rPr lang="en-IN" sz="2000" b="0" i="0" dirty="0">
                <a:solidFill>
                  <a:srgbClr val="0D0D0D"/>
                </a:solidFill>
                <a:effectLst/>
              </a:rPr>
              <a:t>Responsible for user login, authentication, and authorization.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solidFill>
                  <a:srgbClr val="0D0D0D"/>
                </a:solidFill>
                <a:effectLst/>
              </a:rPr>
              <a:t>Account Management Service (AMS):</a:t>
            </a:r>
            <a:r>
              <a:rPr lang="en-IN" sz="2000" b="0" i="0" dirty="0">
                <a:solidFill>
                  <a:srgbClr val="0D0D0D"/>
                </a:solidFill>
                <a:effectLst/>
              </a:rPr>
              <a:t>Manages user accounts, including balance information, transactions, and account details.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solidFill>
                  <a:srgbClr val="0D0D0D"/>
                </a:solidFill>
                <a:effectLst/>
              </a:rPr>
              <a:t>Notification Service (NS):</a:t>
            </a:r>
            <a:r>
              <a:rPr lang="en-IN" sz="2000" b="0" i="0" dirty="0">
                <a:solidFill>
                  <a:srgbClr val="0D0D0D"/>
                </a:solidFill>
                <a:effectLst/>
              </a:rPr>
              <a:t>Sends notifications to users for various events, such as transactions or account updates.</a:t>
            </a:r>
          </a:p>
          <a:p>
            <a:pPr marL="0" indent="0" algn="l">
              <a:buNone/>
            </a:pPr>
            <a:r>
              <a:rPr lang="en-IN" sz="2000" b="1" i="0" dirty="0">
                <a:solidFill>
                  <a:srgbClr val="0D0D0D"/>
                </a:solidFill>
                <a:effectLst/>
              </a:rPr>
              <a:t>Integration Testing Example:</a:t>
            </a:r>
            <a:r>
              <a:rPr lang="en-IN" sz="2000" b="0" i="0" dirty="0">
                <a:solidFill>
                  <a:srgbClr val="0D0D0D"/>
                </a:solidFill>
                <a:effectLst/>
              </a:rPr>
              <a:t> Consider a scenario where a user logs into the online banking system, checks their account balance, and initiates a transaction.</a:t>
            </a:r>
          </a:p>
          <a:p>
            <a:pPr marL="0" indent="0" algn="l">
              <a:buNone/>
            </a:pPr>
            <a:r>
              <a:rPr lang="en-IN" sz="2000" b="0" i="0" dirty="0">
                <a:solidFill>
                  <a:srgbClr val="0D0D0D"/>
                </a:solidFill>
                <a:effectLst/>
              </a:rPr>
              <a:t>In the context of the online banking system, integration testing ensures that the User Authentication Service, Account Management Service, and Notification Service collaborate effectively to provide a smooth and accurate user experience during transactions. This type of testing helps identify and address issues that may arise when different parts of the system interact with each other.</a:t>
            </a:r>
          </a:p>
          <a:p>
            <a:endParaRPr lang="en-IN" sz="2000" dirty="0"/>
          </a:p>
        </p:txBody>
      </p:sp>
      <p:pic>
        <p:nvPicPr>
          <p:cNvPr id="6146" name="Picture 2" descr="online banking system- Free Student Projects">
            <a:extLst>
              <a:ext uri="{FF2B5EF4-FFF2-40B4-BE49-F238E27FC236}">
                <a16:creationId xmlns:a16="http://schemas.microsoft.com/office/drawing/2014/main" id="{129B7ED6-5D51-947C-9A94-740CE7BF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2" y="2209800"/>
            <a:ext cx="3405188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6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7177" name="Group 7176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7178" name="Freeform: Shape 7177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79" name="Freeform: Shape 7178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7180" name="Freeform: Shape 7179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7181" name="Freeform: Shape 7180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7182" name="Freeform: Shape 7181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7170" name="Picture 2" descr="Thank You PowerPoint Template and Google Slides Theme">
            <a:extLst>
              <a:ext uri="{FF2B5EF4-FFF2-40B4-BE49-F238E27FC236}">
                <a16:creationId xmlns:a16="http://schemas.microsoft.com/office/drawing/2014/main" id="{F38AD27B-C0E8-2FF8-ED6C-C8F5DEAD3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7874" y="1180532"/>
            <a:ext cx="5866988" cy="439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26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560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Meiryo</vt:lpstr>
      <vt:lpstr>Arial</vt:lpstr>
      <vt:lpstr>Calibri</vt:lpstr>
      <vt:lpstr>Calibri Light</vt:lpstr>
      <vt:lpstr>Söhne</vt:lpstr>
      <vt:lpstr>Office Theme</vt:lpstr>
      <vt:lpstr>PowerPoint Presentation</vt:lpstr>
      <vt:lpstr>Functional Testing </vt:lpstr>
      <vt:lpstr>Types of Functional Testing </vt:lpstr>
      <vt:lpstr>Unit Testing </vt:lpstr>
      <vt:lpstr>Example – Sandwich </vt:lpstr>
      <vt:lpstr>Integration Testing </vt:lpstr>
      <vt:lpstr>Example – Online Banking System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Patil, Anagha Ajay</dc:creator>
  <cp:lastModifiedBy>Patil, Anagha Ajay</cp:lastModifiedBy>
  <cp:revision>1</cp:revision>
  <dcterms:created xsi:type="dcterms:W3CDTF">2024-03-06T12:33:39Z</dcterms:created>
  <dcterms:modified xsi:type="dcterms:W3CDTF">2024-03-06T13:36:04Z</dcterms:modified>
</cp:coreProperties>
</file>