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FB95-861F-4B48-FE0D-18771D4BD1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AEB954-921A-C140-3B3B-4D6D4F7110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90C062-858A-CA19-0F53-45665FEF5603}"/>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5" name="Footer Placeholder 4">
            <a:extLst>
              <a:ext uri="{FF2B5EF4-FFF2-40B4-BE49-F238E27FC236}">
                <a16:creationId xmlns:a16="http://schemas.microsoft.com/office/drawing/2014/main" id="{0A587DAF-7091-6E71-A95E-29E5F57FB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A06CD-907F-63EA-F5D4-8BE12CE04665}"/>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226650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050D-2873-80F7-B569-8BEA8BF795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7E9F7-08CB-8E01-AD95-0057D18321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4C909E-4CA8-BCDD-8FC4-F34CCBA952FB}"/>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5" name="Footer Placeholder 4">
            <a:extLst>
              <a:ext uri="{FF2B5EF4-FFF2-40B4-BE49-F238E27FC236}">
                <a16:creationId xmlns:a16="http://schemas.microsoft.com/office/drawing/2014/main" id="{69D6DFE6-40CD-F4A6-EAF7-49B712EF05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F5100-BF7E-D2A0-9A3A-7F8BD69E3707}"/>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28307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F1D0E-0ACE-4DCF-55B9-5DA5553A03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FEFC60-3603-A4E5-CB84-179A90CC1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ABCAC-E2A1-12EC-40CC-F2E3D9D76049}"/>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5" name="Footer Placeholder 4">
            <a:extLst>
              <a:ext uri="{FF2B5EF4-FFF2-40B4-BE49-F238E27FC236}">
                <a16:creationId xmlns:a16="http://schemas.microsoft.com/office/drawing/2014/main" id="{1421461F-FE78-208C-1585-BF565D8F7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3E6FF2-4BDB-65BD-2619-835B5423E279}"/>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47582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F3AC-09EA-1945-E814-64E40FB98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987B53-384A-5341-04D2-53F80A237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9C132-71EA-203B-BADE-3A4C7B306B96}"/>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5" name="Footer Placeholder 4">
            <a:extLst>
              <a:ext uri="{FF2B5EF4-FFF2-40B4-BE49-F238E27FC236}">
                <a16:creationId xmlns:a16="http://schemas.microsoft.com/office/drawing/2014/main" id="{1DFB40AC-3C53-D2CB-D0A6-0E3F5B0D9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5AEFC-5E82-FF8A-9AE2-F055ED45C25E}"/>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351514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5CB4-CC5E-8663-577C-B5C9A78C2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92675C-FAEA-7587-8243-5F050EE197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296D7-24DA-6A65-FA91-3BB5AAAF7AB9}"/>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5" name="Footer Placeholder 4">
            <a:extLst>
              <a:ext uri="{FF2B5EF4-FFF2-40B4-BE49-F238E27FC236}">
                <a16:creationId xmlns:a16="http://schemas.microsoft.com/office/drawing/2014/main" id="{F075C2B9-3E25-0CEE-014A-5DDD441D21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F5DDA9-B8E6-3BB1-1D70-5AB27AB5AD0A}"/>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49413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0624-8B0A-A472-6638-2C0D113BCE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455AAA-FEE0-D966-8D2D-BFA1AFC64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A3BC7A-3A7D-737A-A467-4F51FC135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4620F5-6F3B-26C9-80EB-ED63BD93D34F}"/>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6" name="Footer Placeholder 5">
            <a:extLst>
              <a:ext uri="{FF2B5EF4-FFF2-40B4-BE49-F238E27FC236}">
                <a16:creationId xmlns:a16="http://schemas.microsoft.com/office/drawing/2014/main" id="{B24E4DC9-DDA4-8404-83F0-C8307B1DDD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11FA5E-97C4-AF49-A856-B05974933876}"/>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306274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48D0-7DAB-8062-3F88-56CD4EB799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81AD77-8103-7231-AD30-546D95C68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267AA-8FAA-FA8C-8B80-E70A002CB3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D50580-BA76-C057-F7AC-6D78B58BAD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DA63B-0D0C-4F0E-0893-D30B58EDBC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E0E405-5DE9-5F19-0BB9-C929515246CC}"/>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8" name="Footer Placeholder 7">
            <a:extLst>
              <a:ext uri="{FF2B5EF4-FFF2-40B4-BE49-F238E27FC236}">
                <a16:creationId xmlns:a16="http://schemas.microsoft.com/office/drawing/2014/main" id="{C6B709ED-69E1-346B-E058-4A2F098C39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25D718-E111-2989-9B29-A049189D3014}"/>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99639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6FBA-90CC-BB15-F3BA-5A69A1605E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0C7CB0-C024-A306-4842-D14B6C2E7117}"/>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4" name="Footer Placeholder 3">
            <a:extLst>
              <a:ext uri="{FF2B5EF4-FFF2-40B4-BE49-F238E27FC236}">
                <a16:creationId xmlns:a16="http://schemas.microsoft.com/office/drawing/2014/main" id="{6E654898-BF13-1893-C1D2-04F4558003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88703D-2F3B-905E-8E1B-EC5C11F36B99}"/>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311614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71DF08-59C3-AB4F-53DB-8F7599BB8FB3}"/>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3" name="Footer Placeholder 2">
            <a:extLst>
              <a:ext uri="{FF2B5EF4-FFF2-40B4-BE49-F238E27FC236}">
                <a16:creationId xmlns:a16="http://schemas.microsoft.com/office/drawing/2014/main" id="{3074B2F9-65B9-C6FD-A684-1D39FA7D79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C82FCB-4BEC-002E-FF5C-C814D69AED09}"/>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19040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15D7-900D-0018-250D-038424418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436AA9-1EE6-DEC9-1C1F-F507FDAEA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7BA59D-5697-D602-D1B8-C0C325E10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FF263-6976-F464-0572-9D4C1BB8F7FC}"/>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6" name="Footer Placeholder 5">
            <a:extLst>
              <a:ext uri="{FF2B5EF4-FFF2-40B4-BE49-F238E27FC236}">
                <a16:creationId xmlns:a16="http://schemas.microsoft.com/office/drawing/2014/main" id="{0F7E5CED-0428-F3B9-6B74-BAA146BE4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25FD75-92F5-6F77-6CF0-0903A5247399}"/>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78429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2F44-85DB-BC2A-FD8A-91B0712D4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D7EAC0-1390-257D-040E-ED907F7E8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F9AF27-455C-BF6F-58F9-0DE5D7637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3D59C-8686-C720-7CC3-1B57FCFC4B50}"/>
              </a:ext>
            </a:extLst>
          </p:cNvPr>
          <p:cNvSpPr>
            <a:spLocks noGrp="1"/>
          </p:cNvSpPr>
          <p:nvPr>
            <p:ph type="dt" sz="half" idx="10"/>
          </p:nvPr>
        </p:nvSpPr>
        <p:spPr/>
        <p:txBody>
          <a:bodyPr/>
          <a:lstStyle/>
          <a:p>
            <a:fld id="{C4D3FA36-F86C-41E3-BBA2-54A5A2066C7E}" type="datetimeFigureOut">
              <a:rPr lang="en-IN" smtClean="0"/>
              <a:t>14-03-2024</a:t>
            </a:fld>
            <a:endParaRPr lang="en-IN"/>
          </a:p>
        </p:txBody>
      </p:sp>
      <p:sp>
        <p:nvSpPr>
          <p:cNvPr id="6" name="Footer Placeholder 5">
            <a:extLst>
              <a:ext uri="{FF2B5EF4-FFF2-40B4-BE49-F238E27FC236}">
                <a16:creationId xmlns:a16="http://schemas.microsoft.com/office/drawing/2014/main" id="{337AF668-5A13-C7E8-8E9F-641A592163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68C258-5BAB-D893-501C-B6B41350BF75}"/>
              </a:ext>
            </a:extLst>
          </p:cNvPr>
          <p:cNvSpPr>
            <a:spLocks noGrp="1"/>
          </p:cNvSpPr>
          <p:nvPr>
            <p:ph type="sldNum" sz="quarter" idx="12"/>
          </p:nvPr>
        </p:nvSpPr>
        <p:spPr/>
        <p:txBody>
          <a:bodyPr/>
          <a:lstStyle/>
          <a:p>
            <a:fld id="{2D6C284D-F6BB-43AA-8788-DE59F8BB2759}" type="slidenum">
              <a:rPr lang="en-IN" smtClean="0"/>
              <a:t>‹#›</a:t>
            </a:fld>
            <a:endParaRPr lang="en-IN"/>
          </a:p>
        </p:txBody>
      </p:sp>
    </p:spTree>
    <p:extLst>
      <p:ext uri="{BB962C8B-B14F-4D97-AF65-F5344CB8AC3E}">
        <p14:creationId xmlns:p14="http://schemas.microsoft.com/office/powerpoint/2010/main" val="306413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DAC921-E067-F37B-AD55-7ED857FA9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203025-A267-A892-732D-B468E715F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20160-9F90-0F63-2B59-66C900876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3FA36-F86C-41E3-BBA2-54A5A2066C7E}" type="datetimeFigureOut">
              <a:rPr lang="en-IN" smtClean="0"/>
              <a:t>14-03-2024</a:t>
            </a:fld>
            <a:endParaRPr lang="en-IN"/>
          </a:p>
        </p:txBody>
      </p:sp>
      <p:sp>
        <p:nvSpPr>
          <p:cNvPr id="5" name="Footer Placeholder 4">
            <a:extLst>
              <a:ext uri="{FF2B5EF4-FFF2-40B4-BE49-F238E27FC236}">
                <a16:creationId xmlns:a16="http://schemas.microsoft.com/office/drawing/2014/main" id="{15275C01-2BFD-796F-8A40-CA1C72F86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7C369B-2650-7369-39CC-E8A878509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C284D-F6BB-43AA-8788-DE59F8BB2759}" type="slidenum">
              <a:rPr lang="en-IN" smtClean="0"/>
              <a:t>‹#›</a:t>
            </a:fld>
            <a:endParaRPr lang="en-IN"/>
          </a:p>
        </p:txBody>
      </p:sp>
    </p:spTree>
    <p:extLst>
      <p:ext uri="{BB962C8B-B14F-4D97-AF65-F5344CB8AC3E}">
        <p14:creationId xmlns:p14="http://schemas.microsoft.com/office/powerpoint/2010/main" val="169833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evels of Testing">
            <a:extLst>
              <a:ext uri="{FF2B5EF4-FFF2-40B4-BE49-F238E27FC236}">
                <a16:creationId xmlns:a16="http://schemas.microsoft.com/office/drawing/2014/main" id="{C33B792C-C969-DB13-9627-00FCF207FB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66290" y="915685"/>
            <a:ext cx="733481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F249AD8C-51FD-245E-5C0B-79D00E914E4B}"/>
              </a:ext>
            </a:extLst>
          </p:cNvPr>
          <p:cNvGraphicFramePr>
            <a:graphicFrameLocks noGrp="1"/>
          </p:cNvGraphicFramePr>
          <p:nvPr>
            <p:extLst>
              <p:ext uri="{D42A27DB-BD31-4B8C-83A1-F6EECF244321}">
                <p14:modId xmlns:p14="http://schemas.microsoft.com/office/powerpoint/2010/main" val="11391534"/>
              </p:ext>
            </p:extLst>
          </p:nvPr>
        </p:nvGraphicFramePr>
        <p:xfrm>
          <a:off x="2032000" y="719666"/>
          <a:ext cx="8128000" cy="5181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827918829"/>
                    </a:ext>
                  </a:extLst>
                </a:gridCol>
              </a:tblGrid>
              <a:tr h="370840">
                <a:tc>
                  <a:txBody>
                    <a:bodyPr/>
                    <a:lstStyle/>
                    <a:p>
                      <a:pPr algn="ctr"/>
                      <a:r>
                        <a:rPr lang="en-IN" sz="2800" dirty="0">
                          <a:latin typeface="Britannic Bold" panose="020B0903060703020204" pitchFamily="34" charset="0"/>
                        </a:rPr>
                        <a:t>LEVELS OF TESTING</a:t>
                      </a:r>
                    </a:p>
                  </a:txBody>
                  <a:tcPr/>
                </a:tc>
                <a:extLst>
                  <a:ext uri="{0D108BD9-81ED-4DB2-BD59-A6C34878D82A}">
                    <a16:rowId xmlns:a16="http://schemas.microsoft.com/office/drawing/2014/main" val="2964590324"/>
                  </a:ext>
                </a:extLst>
              </a:tr>
            </a:tbl>
          </a:graphicData>
        </a:graphic>
      </p:graphicFrame>
    </p:spTree>
    <p:extLst>
      <p:ext uri="{BB962C8B-B14F-4D97-AF65-F5344CB8AC3E}">
        <p14:creationId xmlns:p14="http://schemas.microsoft.com/office/powerpoint/2010/main" val="127091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4D3B-47C9-2647-5A3E-8C46667BF73E}"/>
              </a:ext>
            </a:extLst>
          </p:cNvPr>
          <p:cNvSpPr>
            <a:spLocks noGrp="1"/>
          </p:cNvSpPr>
          <p:nvPr>
            <p:ph type="title"/>
          </p:nvPr>
        </p:nvSpPr>
        <p:spPr>
          <a:xfrm>
            <a:off x="1571064" y="312270"/>
            <a:ext cx="9049871" cy="737534"/>
          </a:xfrm>
        </p:spPr>
        <p:txBody>
          <a:bodyPr/>
          <a:lstStyle/>
          <a:p>
            <a:pPr algn="ctr"/>
            <a:r>
              <a:rPr lang="en-IN" dirty="0"/>
              <a:t>Unit Test </a:t>
            </a:r>
          </a:p>
        </p:txBody>
      </p:sp>
      <p:sp>
        <p:nvSpPr>
          <p:cNvPr id="3" name="Content Placeholder 2">
            <a:extLst>
              <a:ext uri="{FF2B5EF4-FFF2-40B4-BE49-F238E27FC236}">
                <a16:creationId xmlns:a16="http://schemas.microsoft.com/office/drawing/2014/main" id="{DB166178-75F7-AF87-757B-22A58C2F9A35}"/>
              </a:ext>
            </a:extLst>
          </p:cNvPr>
          <p:cNvSpPr>
            <a:spLocks noGrp="1"/>
          </p:cNvSpPr>
          <p:nvPr>
            <p:ph idx="1"/>
          </p:nvPr>
        </p:nvSpPr>
        <p:spPr>
          <a:xfrm>
            <a:off x="838200" y="1317812"/>
            <a:ext cx="10515600" cy="4859151"/>
          </a:xfrm>
        </p:spPr>
        <p:txBody>
          <a:bodyPr>
            <a:normAutofit fontScale="92500"/>
          </a:bodyPr>
          <a:lstStyle/>
          <a:p>
            <a:r>
              <a:rPr lang="en-IN" sz="2600" i="0" dirty="0">
                <a:solidFill>
                  <a:srgbClr val="333333"/>
                </a:solidFill>
                <a:effectLst/>
              </a:rPr>
              <a:t>Unit testing is the first level of software testing, which is used to test if software modules are satisfying the given requirement or not.</a:t>
            </a:r>
            <a:endParaRPr lang="en-IN" sz="2600" dirty="0"/>
          </a:p>
          <a:p>
            <a:pPr algn="just"/>
            <a:r>
              <a:rPr lang="en-IN" sz="2600" i="0" dirty="0">
                <a:solidFill>
                  <a:srgbClr val="333333"/>
                </a:solidFill>
                <a:effectLst/>
              </a:rPr>
              <a:t>The first level of testing involves analysing each unit or an individual component of the software application.</a:t>
            </a:r>
          </a:p>
          <a:p>
            <a:pPr algn="just"/>
            <a:r>
              <a:rPr lang="en-IN" sz="2600" i="0" dirty="0">
                <a:solidFill>
                  <a:srgbClr val="333333"/>
                </a:solidFill>
                <a:effectLst/>
              </a:rPr>
              <a:t>Unit testing is also the first level of </a:t>
            </a:r>
            <a:r>
              <a:rPr lang="en-IN" sz="2600" dirty="0"/>
              <a:t>functional testing</a:t>
            </a:r>
            <a:r>
              <a:rPr lang="en-IN" sz="2600" i="0" dirty="0">
                <a:solidFill>
                  <a:srgbClr val="333333"/>
                </a:solidFill>
                <a:effectLst/>
              </a:rPr>
              <a:t>. The primary purpose of executing unit testing is to validate unit components with their performance.</a:t>
            </a:r>
          </a:p>
          <a:p>
            <a:pPr algn="just"/>
            <a:r>
              <a:rPr lang="en-IN" sz="2600" i="0" dirty="0">
                <a:solidFill>
                  <a:srgbClr val="333333"/>
                </a:solidFill>
                <a:effectLst/>
              </a:rPr>
              <a:t>A unit component is an individual function or regulation of the application, or we can say that it is the smallest testable part of the software. The reason of performing the unit testing is to test the correctness of inaccessible code.</a:t>
            </a:r>
          </a:p>
          <a:p>
            <a:pPr algn="just"/>
            <a:r>
              <a:rPr lang="en-IN" sz="2600" i="0" dirty="0">
                <a:solidFill>
                  <a:srgbClr val="333333"/>
                </a:solidFill>
                <a:effectLst/>
              </a:rPr>
              <a:t>Unit testing will help the test engineer and developers in order to understand the base of code that makes them able to change defect causing code quickly. The developers implement the unit</a:t>
            </a:r>
          </a:p>
          <a:p>
            <a:endParaRPr lang="en-IN" dirty="0"/>
          </a:p>
        </p:txBody>
      </p:sp>
    </p:spTree>
    <p:extLst>
      <p:ext uri="{BB962C8B-B14F-4D97-AF65-F5344CB8AC3E}">
        <p14:creationId xmlns:p14="http://schemas.microsoft.com/office/powerpoint/2010/main" val="167697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4D3B-47C9-2647-5A3E-8C46667BF73E}"/>
              </a:ext>
            </a:extLst>
          </p:cNvPr>
          <p:cNvSpPr>
            <a:spLocks noGrp="1"/>
          </p:cNvSpPr>
          <p:nvPr>
            <p:ph type="title"/>
          </p:nvPr>
        </p:nvSpPr>
        <p:spPr>
          <a:xfrm>
            <a:off x="1571064" y="312270"/>
            <a:ext cx="9049871" cy="737534"/>
          </a:xfrm>
        </p:spPr>
        <p:txBody>
          <a:bodyPr/>
          <a:lstStyle/>
          <a:p>
            <a:pPr algn="ctr"/>
            <a:r>
              <a:rPr lang="en-IN" dirty="0"/>
              <a:t>Integration Testing</a:t>
            </a:r>
          </a:p>
        </p:txBody>
      </p:sp>
      <p:sp>
        <p:nvSpPr>
          <p:cNvPr id="3" name="Content Placeholder 2">
            <a:extLst>
              <a:ext uri="{FF2B5EF4-FFF2-40B4-BE49-F238E27FC236}">
                <a16:creationId xmlns:a16="http://schemas.microsoft.com/office/drawing/2014/main" id="{DB166178-75F7-AF87-757B-22A58C2F9A35}"/>
              </a:ext>
            </a:extLst>
          </p:cNvPr>
          <p:cNvSpPr>
            <a:spLocks noGrp="1"/>
          </p:cNvSpPr>
          <p:nvPr>
            <p:ph idx="1"/>
          </p:nvPr>
        </p:nvSpPr>
        <p:spPr>
          <a:xfrm>
            <a:off x="838200" y="1317812"/>
            <a:ext cx="10515600" cy="4859151"/>
          </a:xfrm>
        </p:spPr>
        <p:txBody>
          <a:bodyPr>
            <a:normAutofit lnSpcReduction="10000"/>
          </a:bodyPr>
          <a:lstStyle/>
          <a:p>
            <a:r>
              <a:rPr lang="en-IN" sz="2400" i="0" dirty="0">
                <a:solidFill>
                  <a:srgbClr val="333333"/>
                </a:solidFill>
                <a:effectLst/>
              </a:rPr>
              <a:t>The second level of software testing is the integration testing. The integration testing process comes after unit testing.</a:t>
            </a:r>
          </a:p>
          <a:p>
            <a:pPr algn="just"/>
            <a:r>
              <a:rPr lang="en-IN" sz="2400" i="0" dirty="0">
                <a:solidFill>
                  <a:srgbClr val="333333"/>
                </a:solidFill>
                <a:effectLst/>
              </a:rPr>
              <a:t>It is mainly used to test the data flow from one module or component to other modules.</a:t>
            </a:r>
          </a:p>
          <a:p>
            <a:pPr algn="just"/>
            <a:r>
              <a:rPr lang="en-IN" sz="2400" i="0" dirty="0">
                <a:solidFill>
                  <a:srgbClr val="333333"/>
                </a:solidFill>
                <a:effectLst/>
              </a:rPr>
              <a:t>In integration testing, the test engineer tests the units or separate components or modules of the software in a group.</a:t>
            </a:r>
          </a:p>
          <a:p>
            <a:pPr algn="just"/>
            <a:r>
              <a:rPr lang="en-IN" sz="2400" i="0" dirty="0">
                <a:solidFill>
                  <a:srgbClr val="333333"/>
                </a:solidFill>
                <a:effectLst/>
              </a:rPr>
              <a:t>The primary purpose of executing the integration testing is to identify the defects at the interaction between integrated components or units.</a:t>
            </a:r>
          </a:p>
          <a:p>
            <a:pPr algn="just"/>
            <a:r>
              <a:rPr lang="en-IN" sz="2400" i="0" dirty="0">
                <a:solidFill>
                  <a:srgbClr val="333333"/>
                </a:solidFill>
                <a:effectLst/>
              </a:rPr>
              <a:t>When each component or module works separately, we need to check the data flow between the dependent modules, and this process is known as integration testing.</a:t>
            </a:r>
          </a:p>
          <a:p>
            <a:r>
              <a:rPr lang="en-IN" sz="2400" i="0" dirty="0">
                <a:solidFill>
                  <a:srgbClr val="333333"/>
                </a:solidFill>
                <a:effectLst/>
              </a:rPr>
              <a:t>In simple words, we can say that integration testing aims to evaluate the accuracy of communication among all the modules.</a:t>
            </a:r>
          </a:p>
          <a:p>
            <a:endParaRPr lang="en-IN" sz="2400" dirty="0"/>
          </a:p>
        </p:txBody>
      </p:sp>
    </p:spTree>
    <p:extLst>
      <p:ext uri="{BB962C8B-B14F-4D97-AF65-F5344CB8AC3E}">
        <p14:creationId xmlns:p14="http://schemas.microsoft.com/office/powerpoint/2010/main" val="276636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4D3B-47C9-2647-5A3E-8C46667BF73E}"/>
              </a:ext>
            </a:extLst>
          </p:cNvPr>
          <p:cNvSpPr>
            <a:spLocks noGrp="1"/>
          </p:cNvSpPr>
          <p:nvPr>
            <p:ph type="title"/>
          </p:nvPr>
        </p:nvSpPr>
        <p:spPr>
          <a:xfrm>
            <a:off x="1571064" y="312270"/>
            <a:ext cx="9049871" cy="737534"/>
          </a:xfrm>
        </p:spPr>
        <p:txBody>
          <a:bodyPr/>
          <a:lstStyle/>
          <a:p>
            <a:pPr algn="ctr"/>
            <a:r>
              <a:rPr lang="en-IN" dirty="0"/>
              <a:t>System Testing</a:t>
            </a:r>
          </a:p>
        </p:txBody>
      </p:sp>
      <p:sp>
        <p:nvSpPr>
          <p:cNvPr id="3" name="Content Placeholder 2">
            <a:extLst>
              <a:ext uri="{FF2B5EF4-FFF2-40B4-BE49-F238E27FC236}">
                <a16:creationId xmlns:a16="http://schemas.microsoft.com/office/drawing/2014/main" id="{DB166178-75F7-AF87-757B-22A58C2F9A35}"/>
              </a:ext>
            </a:extLst>
          </p:cNvPr>
          <p:cNvSpPr>
            <a:spLocks noGrp="1"/>
          </p:cNvSpPr>
          <p:nvPr>
            <p:ph idx="1"/>
          </p:nvPr>
        </p:nvSpPr>
        <p:spPr>
          <a:xfrm>
            <a:off x="838200" y="1317812"/>
            <a:ext cx="10515600" cy="4859151"/>
          </a:xfrm>
        </p:spPr>
        <p:txBody>
          <a:bodyPr>
            <a:normAutofit lnSpcReduction="10000"/>
          </a:bodyPr>
          <a:lstStyle/>
          <a:p>
            <a:pPr algn="just"/>
            <a:r>
              <a:rPr lang="en-IN" sz="2400" i="0" dirty="0">
                <a:solidFill>
                  <a:srgbClr val="333333"/>
                </a:solidFill>
                <a:effectLst/>
              </a:rPr>
              <a:t>The third level of software testing is system testing, which is used to test the software's functional and non-functional requirements.</a:t>
            </a:r>
          </a:p>
          <a:p>
            <a:pPr algn="just"/>
            <a:r>
              <a:rPr lang="en-IN" sz="2400" i="0" dirty="0">
                <a:solidFill>
                  <a:srgbClr val="333333"/>
                </a:solidFill>
                <a:effectLst/>
              </a:rPr>
              <a:t>It is end-to-end testing where the testing environment is parallel to the production environment. In the third level of software testing, we will test the application as a whole system.</a:t>
            </a:r>
          </a:p>
          <a:p>
            <a:pPr algn="just"/>
            <a:r>
              <a:rPr lang="en-IN" sz="2400" i="0" dirty="0">
                <a:solidFill>
                  <a:srgbClr val="333333"/>
                </a:solidFill>
                <a:effectLst/>
              </a:rPr>
              <a:t>To check the end-to-end flow of an application or the software as a user is known as System testing.</a:t>
            </a:r>
          </a:p>
          <a:p>
            <a:pPr algn="just"/>
            <a:r>
              <a:rPr lang="en-IN" sz="2400" i="0" dirty="0">
                <a:solidFill>
                  <a:srgbClr val="333333"/>
                </a:solidFill>
                <a:effectLst/>
              </a:rPr>
              <a:t>In system testing, we will go through all the necessary modules of an application and test if the end features or the end business works fine, and test the product as a complete system.</a:t>
            </a:r>
          </a:p>
          <a:p>
            <a:pPr algn="just"/>
            <a:r>
              <a:rPr lang="en-IN" sz="2400" i="0" dirty="0">
                <a:solidFill>
                  <a:srgbClr val="333333"/>
                </a:solidFill>
                <a:effectLst/>
              </a:rPr>
              <a:t>In simple words, we can say that System testing is a sequence of different types of tests to implement and examine the entire working of an integrated software computer system against requirements.</a:t>
            </a:r>
          </a:p>
          <a:p>
            <a:endParaRPr lang="en-IN" sz="2400" i="0" dirty="0">
              <a:solidFill>
                <a:srgbClr val="333333"/>
              </a:solidFill>
              <a:effectLst/>
            </a:endParaRPr>
          </a:p>
        </p:txBody>
      </p:sp>
    </p:spTree>
    <p:extLst>
      <p:ext uri="{BB962C8B-B14F-4D97-AF65-F5344CB8AC3E}">
        <p14:creationId xmlns:p14="http://schemas.microsoft.com/office/powerpoint/2010/main" val="59400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4D3B-47C9-2647-5A3E-8C46667BF73E}"/>
              </a:ext>
            </a:extLst>
          </p:cNvPr>
          <p:cNvSpPr>
            <a:spLocks noGrp="1"/>
          </p:cNvSpPr>
          <p:nvPr>
            <p:ph type="title"/>
          </p:nvPr>
        </p:nvSpPr>
        <p:spPr>
          <a:xfrm>
            <a:off x="1571064" y="312270"/>
            <a:ext cx="9049871" cy="737534"/>
          </a:xfrm>
        </p:spPr>
        <p:txBody>
          <a:bodyPr/>
          <a:lstStyle/>
          <a:p>
            <a:pPr algn="ctr"/>
            <a:r>
              <a:rPr lang="en-IN" dirty="0"/>
              <a:t>Acceptance Testing</a:t>
            </a:r>
          </a:p>
        </p:txBody>
      </p:sp>
      <p:sp>
        <p:nvSpPr>
          <p:cNvPr id="3" name="Content Placeholder 2">
            <a:extLst>
              <a:ext uri="{FF2B5EF4-FFF2-40B4-BE49-F238E27FC236}">
                <a16:creationId xmlns:a16="http://schemas.microsoft.com/office/drawing/2014/main" id="{DB166178-75F7-AF87-757B-22A58C2F9A35}"/>
              </a:ext>
            </a:extLst>
          </p:cNvPr>
          <p:cNvSpPr>
            <a:spLocks noGrp="1"/>
          </p:cNvSpPr>
          <p:nvPr>
            <p:ph idx="1"/>
          </p:nvPr>
        </p:nvSpPr>
        <p:spPr>
          <a:xfrm>
            <a:off x="838200" y="1317812"/>
            <a:ext cx="10515600" cy="4859151"/>
          </a:xfrm>
        </p:spPr>
        <p:txBody>
          <a:bodyPr>
            <a:noAutofit/>
          </a:bodyPr>
          <a:lstStyle/>
          <a:p>
            <a:r>
              <a:rPr lang="en-IN" sz="2400" dirty="0"/>
              <a:t>The </a:t>
            </a:r>
            <a:r>
              <a:rPr lang="en-IN" sz="2400" dirty="0">
                <a:effectLst/>
              </a:rPr>
              <a:t>last and fourth level</a:t>
            </a:r>
            <a:r>
              <a:rPr lang="en-IN" sz="2400" dirty="0"/>
              <a:t> of software testing is </a:t>
            </a:r>
            <a:r>
              <a:rPr lang="en-IN" sz="2400" dirty="0">
                <a:effectLst/>
              </a:rPr>
              <a:t>acceptance testing</a:t>
            </a:r>
            <a:r>
              <a:rPr lang="en-IN" sz="2400" dirty="0"/>
              <a:t>, which is used to evaluate whether a specification or the requirements are met as per its delivery.</a:t>
            </a:r>
          </a:p>
          <a:p>
            <a:r>
              <a:rPr lang="en-IN" sz="2400" dirty="0"/>
              <a:t>The software has passed through three testing levels (</a:t>
            </a:r>
            <a:r>
              <a:rPr lang="en-IN" sz="2400" dirty="0">
                <a:effectLst/>
              </a:rPr>
              <a:t>Unit Testing, Integration Testing, System Testing</a:t>
            </a:r>
            <a:r>
              <a:rPr lang="en-IN" sz="2400" dirty="0"/>
              <a:t>). Some minor errors can still be identified when the end-user uses the system in the actual scenario.</a:t>
            </a:r>
          </a:p>
          <a:p>
            <a:r>
              <a:rPr lang="en-IN" sz="2400" i="0" dirty="0">
                <a:solidFill>
                  <a:srgbClr val="333333"/>
                </a:solidFill>
                <a:effectLst/>
              </a:rPr>
              <a:t>In simple words, we can say that Acceptance testing is the squeezing of all the testing processes that are previously done.</a:t>
            </a:r>
            <a:endParaRPr lang="en-IN" sz="2400" dirty="0"/>
          </a:p>
          <a:p>
            <a:pPr algn="just"/>
            <a:r>
              <a:rPr lang="en-IN" sz="2400" i="0" dirty="0">
                <a:solidFill>
                  <a:srgbClr val="333333"/>
                </a:solidFill>
                <a:effectLst/>
              </a:rPr>
              <a:t>The acceptance testing is also known as User acceptance testing (UAT) and is done by the customer before accepting the final product.</a:t>
            </a:r>
          </a:p>
          <a:p>
            <a:pPr algn="just"/>
            <a:r>
              <a:rPr lang="en-IN" sz="2400" i="0" dirty="0">
                <a:solidFill>
                  <a:srgbClr val="333333"/>
                </a:solidFill>
                <a:effectLst/>
              </a:rPr>
              <a:t>Usually, UAT is done by the domain expert (customer) for their satisfaction and checks whether the application is working according to given business scenarios and real-time scenarios.</a:t>
            </a:r>
          </a:p>
          <a:p>
            <a:pPr marL="0" indent="0">
              <a:buNone/>
            </a:pPr>
            <a:endParaRPr lang="en-IN" sz="2400" i="0" dirty="0">
              <a:solidFill>
                <a:srgbClr val="333333"/>
              </a:solidFill>
              <a:effectLst/>
            </a:endParaRPr>
          </a:p>
        </p:txBody>
      </p:sp>
    </p:spTree>
    <p:extLst>
      <p:ext uri="{BB962C8B-B14F-4D97-AF65-F5344CB8AC3E}">
        <p14:creationId xmlns:p14="http://schemas.microsoft.com/office/powerpoint/2010/main" val="2101821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583</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Britannic Bold</vt:lpstr>
      <vt:lpstr>Calibri</vt:lpstr>
      <vt:lpstr>Calibri Light</vt:lpstr>
      <vt:lpstr>Office Theme</vt:lpstr>
      <vt:lpstr>PowerPoint Presentation</vt:lpstr>
      <vt:lpstr>Unit Test </vt:lpstr>
      <vt:lpstr>Integration Testing</vt:lpstr>
      <vt:lpstr>System Testing</vt:lpstr>
      <vt:lpstr>Acceptance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Anagha Ajay</dc:creator>
  <cp:lastModifiedBy>Patil, Anagha Ajay</cp:lastModifiedBy>
  <cp:revision>1</cp:revision>
  <dcterms:created xsi:type="dcterms:W3CDTF">2024-03-14T15:12:36Z</dcterms:created>
  <dcterms:modified xsi:type="dcterms:W3CDTF">2024-03-14T15:27:51Z</dcterms:modified>
</cp:coreProperties>
</file>