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4" r:id="rId8"/>
    <p:sldId id="266" r:id="rId9"/>
    <p:sldId id="268" r:id="rId10"/>
    <p:sldId id="270" r:id="rId11"/>
    <p:sldId id="272" r:id="rId12"/>
    <p:sldId id="283" r:id="rId13"/>
    <p:sldId id="284" r:id="rId14"/>
    <p:sldId id="285" r:id="rId15"/>
    <p:sldId id="287" r:id="rId16"/>
    <p:sldId id="286"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p:cViewPr varScale="1">
        <p:scale>
          <a:sx n="54" d="100"/>
          <a:sy n="54" d="100"/>
        </p:scale>
        <p:origin x="1188"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had\AppData\Local\Microsoft\Windows\INetCache\IE\69CD7BIF\Copy%20of%20HR_Analytics_Dashboard(1)%5b1%5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HR_Analytics_Dashboard(1)(1).xlsx]Sheet3!PivotTable2</c:name>
    <c:fmtId val="11"/>
  </c:pivotSource>
  <c:chart>
    <c:title>
      <c:tx>
        <c:rich>
          <a:bodyPr rot="0" spcFirstLastPara="1" vertOverflow="ellipsis" vert="horz" wrap="square" anchor="ctr" anchorCtr="1"/>
          <a:lstStyle/>
          <a:p>
            <a:pPr algn="l">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200" dirty="0">
                <a:latin typeface="Cambria" panose="02040503050406030204" pitchFamily="18" charset="0"/>
                <a:ea typeface="Cambria" panose="02040503050406030204" pitchFamily="18" charset="0"/>
              </a:rPr>
              <a:t>                                              Average Attrition rate for all Departments</a:t>
            </a:r>
          </a:p>
        </c:rich>
      </c:tx>
      <c:layout>
        <c:manualLayout>
          <c:xMode val="edge"/>
          <c:yMode val="edge"/>
          <c:x val="0.12214762339660523"/>
          <c:y val="9.2592592592592587E-3"/>
        </c:manualLayout>
      </c:layout>
      <c:overlay val="0"/>
      <c:spPr>
        <a:noFill/>
        <a:ln>
          <a:noFill/>
        </a:ln>
        <a:effectLst/>
      </c:spPr>
      <c:txPr>
        <a:bodyPr rot="0" spcFirstLastPara="1" vertOverflow="ellipsis" vert="horz" wrap="square" anchor="ctr" anchorCtr="1"/>
        <a:lstStyle/>
        <a:p>
          <a:pPr algn="l">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220518487820602"/>
          <c:y val="0.12712736565824009"/>
          <c:w val="0.84563107243173552"/>
          <c:h val="0.72766749551042964"/>
        </c:manualLayout>
      </c:layout>
      <c:barChart>
        <c:barDir val="col"/>
        <c:grouping val="clustered"/>
        <c:varyColors val="0"/>
        <c:ser>
          <c:idx val="0"/>
          <c:order val="0"/>
          <c:tx>
            <c:strRef>
              <c:f>Sheet3!$B$3</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Sheet3!$A$4:$A$10</c:f>
              <c:strCache>
                <c:ptCount val="6"/>
                <c:pt idx="0">
                  <c:v>Hardware</c:v>
                </c:pt>
                <c:pt idx="1">
                  <c:v>Human Resources</c:v>
                </c:pt>
                <c:pt idx="2">
                  <c:v>Research &amp; Development</c:v>
                </c:pt>
                <c:pt idx="3">
                  <c:v>Sales</c:v>
                </c:pt>
                <c:pt idx="4">
                  <c:v>Software</c:v>
                </c:pt>
                <c:pt idx="5">
                  <c:v>Support</c:v>
                </c:pt>
              </c:strCache>
            </c:strRef>
          </c:cat>
          <c:val>
            <c:numRef>
              <c:f>Sheet3!$B$4:$B$10</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0-4BBF-44C4-8048-61E0974700F0}"/>
            </c:ext>
          </c:extLst>
        </c:ser>
        <c:dLbls>
          <c:dLblPos val="inEnd"/>
          <c:showLegendKey val="0"/>
          <c:showVal val="1"/>
          <c:showCatName val="0"/>
          <c:showSerName val="0"/>
          <c:showPercent val="0"/>
          <c:showBubbleSize val="0"/>
        </c:dLbls>
        <c:gapWidth val="100"/>
        <c:overlap val="-24"/>
        <c:axId val="2122650048"/>
        <c:axId val="2122650528"/>
      </c:barChart>
      <c:catAx>
        <c:axId val="212265004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22650528"/>
        <c:crosses val="autoZero"/>
        <c:auto val="1"/>
        <c:lblAlgn val="ctr"/>
        <c:lblOffset val="100"/>
        <c:noMultiLvlLbl val="0"/>
      </c:catAx>
      <c:valAx>
        <c:axId val="2122650528"/>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22650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F2856"/>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6914" y="3896622"/>
            <a:ext cx="7670235" cy="2961377"/>
          </a:xfrm>
          <a:prstGeom prst="rect">
            <a:avLst/>
          </a:prstGeom>
        </p:spPr>
      </p:pic>
      <p:sp>
        <p:nvSpPr>
          <p:cNvPr id="18" name="bg object 18"/>
          <p:cNvSpPr/>
          <p:nvPr/>
        </p:nvSpPr>
        <p:spPr>
          <a:xfrm>
            <a:off x="5272151" y="3938651"/>
            <a:ext cx="1655445" cy="0"/>
          </a:xfrm>
          <a:custGeom>
            <a:avLst/>
            <a:gdLst/>
            <a:ahLst/>
            <a:cxnLst/>
            <a:rect l="l" t="t" r="r" b="b"/>
            <a:pathLst>
              <a:path w="1655445">
                <a:moveTo>
                  <a:pt x="1655064" y="0"/>
                </a:moveTo>
                <a:lnTo>
                  <a:pt x="0" y="0"/>
                </a:lnTo>
              </a:path>
            </a:pathLst>
          </a:custGeom>
          <a:ln w="6350">
            <a:solidFill>
              <a:srgbClr val="F6A6F4"/>
            </a:solidFill>
          </a:ln>
        </p:spPr>
        <p:txBody>
          <a:bodyPr wrap="square" lIns="0" tIns="0" rIns="0" bIns="0" rtlCol="0"/>
          <a:lstStyle/>
          <a:p>
            <a:endParaRPr/>
          </a:p>
        </p:txBody>
      </p:sp>
      <p:pic>
        <p:nvPicPr>
          <p:cNvPr id="19" name="bg object 19"/>
          <p:cNvPicPr/>
          <p:nvPr/>
        </p:nvPicPr>
        <p:blipFill>
          <a:blip r:embed="rId3" cstate="print"/>
          <a:stretch>
            <a:fillRect/>
          </a:stretch>
        </p:blipFill>
        <p:spPr>
          <a:xfrm>
            <a:off x="0" y="0"/>
            <a:ext cx="12192000" cy="6858000"/>
          </a:xfrm>
          <a:prstGeom prst="rect">
            <a:avLst/>
          </a:prstGeom>
        </p:spPr>
      </p:pic>
      <p:pic>
        <p:nvPicPr>
          <p:cNvPr id="20" name="bg object 20"/>
          <p:cNvPicPr/>
          <p:nvPr/>
        </p:nvPicPr>
        <p:blipFill>
          <a:blip r:embed="rId4" cstate="print"/>
          <a:stretch>
            <a:fillRect/>
          </a:stretch>
        </p:blipFill>
        <p:spPr>
          <a:xfrm>
            <a:off x="4600575" y="0"/>
            <a:ext cx="7591425" cy="2850755"/>
          </a:xfrm>
          <a:prstGeom prst="rect">
            <a:avLst/>
          </a:prstGeom>
        </p:spPr>
      </p:pic>
      <p:sp>
        <p:nvSpPr>
          <p:cNvPr id="2" name="Holder 2"/>
          <p:cNvSpPr>
            <a:spLocks noGrp="1"/>
          </p:cNvSpPr>
          <p:nvPr>
            <p:ph type="ctrTitle"/>
          </p:nvPr>
        </p:nvSpPr>
        <p:spPr>
          <a:xfrm>
            <a:off x="3814826" y="2839656"/>
            <a:ext cx="4705984" cy="758189"/>
          </a:xfrm>
          <a:prstGeom prst="rect">
            <a:avLst/>
          </a:prstGeom>
        </p:spPr>
        <p:txBody>
          <a:bodyPr wrap="square" lIns="0" tIns="0" rIns="0" bIns="0">
            <a:spAutoFit/>
          </a:bodyPr>
          <a:lstStyle>
            <a:lvl1pPr>
              <a:defRPr sz="3950" b="1" i="0">
                <a:solidFill>
                  <a:srgbClr val="DFF8FA"/>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700" b="1" i="0">
                <a:solidFill>
                  <a:srgbClr val="DFF8FA"/>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DFF8F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700" b="1" i="0">
                <a:solidFill>
                  <a:srgbClr val="DFF8FA"/>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F2856"/>
          </a:solidFill>
        </p:spPr>
        <p:txBody>
          <a:bodyPr wrap="square" lIns="0" tIns="0" rIns="0" bIns="0" rtlCol="0"/>
          <a:lstStyle/>
          <a:p>
            <a:endParaRPr/>
          </a:p>
        </p:txBody>
      </p:sp>
      <p:sp>
        <p:nvSpPr>
          <p:cNvPr id="17" name="bg object 17"/>
          <p:cNvSpPr/>
          <p:nvPr/>
        </p:nvSpPr>
        <p:spPr>
          <a:xfrm>
            <a:off x="595312" y="852550"/>
            <a:ext cx="0" cy="5111115"/>
          </a:xfrm>
          <a:custGeom>
            <a:avLst/>
            <a:gdLst/>
            <a:ahLst/>
            <a:cxnLst/>
            <a:rect l="l" t="t" r="r" b="b"/>
            <a:pathLst>
              <a:path h="5111115">
                <a:moveTo>
                  <a:pt x="0" y="0"/>
                </a:moveTo>
                <a:lnTo>
                  <a:pt x="0" y="5110949"/>
                </a:lnTo>
              </a:path>
            </a:pathLst>
          </a:custGeom>
          <a:ln w="6350">
            <a:solidFill>
              <a:srgbClr val="F6A6F4"/>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950" b="1" i="0">
                <a:solidFill>
                  <a:srgbClr val="DFF8FA"/>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DFF8F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F2856"/>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5019675"/>
            <a:ext cx="12192000" cy="1838325"/>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F2856"/>
          </a:solidFill>
        </p:spPr>
        <p:txBody>
          <a:bodyPr wrap="square" lIns="0" tIns="0" rIns="0" bIns="0" rtlCol="0"/>
          <a:lstStyle/>
          <a:p>
            <a:endParaRPr/>
          </a:p>
        </p:txBody>
      </p:sp>
      <p:sp>
        <p:nvSpPr>
          <p:cNvPr id="2" name="Holder 2"/>
          <p:cNvSpPr>
            <a:spLocks noGrp="1"/>
          </p:cNvSpPr>
          <p:nvPr>
            <p:ph type="title"/>
          </p:nvPr>
        </p:nvSpPr>
        <p:spPr>
          <a:xfrm>
            <a:off x="664845" y="-65405"/>
            <a:ext cx="10862310" cy="1612518"/>
          </a:xfrm>
          <a:prstGeom prst="rect">
            <a:avLst/>
          </a:prstGeom>
        </p:spPr>
        <p:txBody>
          <a:bodyPr wrap="square" lIns="0" tIns="0" rIns="0" bIns="0">
            <a:spAutoFit/>
          </a:bodyPr>
          <a:lstStyle>
            <a:lvl1pPr>
              <a:defRPr sz="3950" b="1" i="0">
                <a:solidFill>
                  <a:srgbClr val="DFF8FA"/>
                </a:solidFill>
                <a:latin typeface="Arial"/>
                <a:cs typeface="Arial"/>
              </a:defRPr>
            </a:lvl1pPr>
          </a:lstStyle>
          <a:p>
            <a:endParaRPr/>
          </a:p>
        </p:txBody>
      </p:sp>
      <p:sp>
        <p:nvSpPr>
          <p:cNvPr id="3" name="Holder 3"/>
          <p:cNvSpPr>
            <a:spLocks noGrp="1"/>
          </p:cNvSpPr>
          <p:nvPr>
            <p:ph type="body" idx="1"/>
          </p:nvPr>
        </p:nvSpPr>
        <p:spPr>
          <a:xfrm>
            <a:off x="834389" y="1334198"/>
            <a:ext cx="10563225" cy="3923029"/>
          </a:xfrm>
          <a:prstGeom prst="rect">
            <a:avLst/>
          </a:prstGeom>
        </p:spPr>
        <p:txBody>
          <a:bodyPr wrap="square" lIns="0" tIns="0" rIns="0" bIns="0">
            <a:spAutoFit/>
          </a:bodyPr>
          <a:lstStyle>
            <a:lvl1pPr>
              <a:defRPr sz="1700" b="1" i="0">
                <a:solidFill>
                  <a:srgbClr val="DFF8FA"/>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tabLst>
                <a:tab pos="1145540" algn="l"/>
              </a:tabLst>
            </a:pPr>
            <a:r>
              <a:rPr sz="4800" spc="-420" dirty="0"/>
              <a:t>H</a:t>
            </a:r>
            <a:r>
              <a:rPr sz="4800" spc="-715" dirty="0"/>
              <a:t> </a:t>
            </a:r>
            <a:r>
              <a:rPr sz="4800" spc="-745" dirty="0"/>
              <a:t>R</a:t>
            </a:r>
            <a:r>
              <a:rPr sz="4800" dirty="0"/>
              <a:t>	</a:t>
            </a:r>
            <a:r>
              <a:rPr sz="4800" spc="140" dirty="0"/>
              <a:t>ANA</a:t>
            </a:r>
            <a:r>
              <a:rPr sz="4800" spc="-105" dirty="0"/>
              <a:t>L</a:t>
            </a:r>
            <a:r>
              <a:rPr sz="4800" spc="120" dirty="0"/>
              <a:t>Y</a:t>
            </a:r>
            <a:r>
              <a:rPr sz="4800" spc="-450" dirty="0"/>
              <a:t>T</a:t>
            </a:r>
            <a:r>
              <a:rPr sz="4800" spc="-610" dirty="0"/>
              <a:t> </a:t>
            </a:r>
            <a:r>
              <a:rPr sz="4800" spc="-100" dirty="0"/>
              <a:t>I</a:t>
            </a:r>
            <a:r>
              <a:rPr sz="4800" spc="-605" dirty="0"/>
              <a:t> </a:t>
            </a:r>
            <a:r>
              <a:rPr sz="4800" spc="-270" dirty="0"/>
              <a:t>C</a:t>
            </a:r>
            <a:r>
              <a:rPr sz="4800" spc="-840" dirty="0"/>
              <a:t>S</a:t>
            </a:r>
            <a:endParaRPr sz="4800" dirty="0"/>
          </a:p>
        </p:txBody>
      </p:sp>
      <p:sp>
        <p:nvSpPr>
          <p:cNvPr id="4" name="object 4"/>
          <p:cNvSpPr txBox="1"/>
          <p:nvPr/>
        </p:nvSpPr>
        <p:spPr>
          <a:xfrm>
            <a:off x="5522214" y="4123944"/>
            <a:ext cx="1162050" cy="518159"/>
          </a:xfrm>
          <a:prstGeom prst="rect">
            <a:avLst/>
          </a:prstGeom>
        </p:spPr>
        <p:txBody>
          <a:bodyPr vert="horz" wrap="square" lIns="0" tIns="16510" rIns="0" bIns="0" rtlCol="0">
            <a:spAutoFit/>
          </a:bodyPr>
          <a:lstStyle/>
          <a:p>
            <a:pPr marL="12700">
              <a:lnSpc>
                <a:spcPct val="100000"/>
              </a:lnSpc>
              <a:spcBef>
                <a:spcPts val="130"/>
              </a:spcBef>
            </a:pPr>
            <a:r>
              <a:rPr sz="3200" b="1" spc="-295" dirty="0">
                <a:solidFill>
                  <a:srgbClr val="DFF8FA"/>
                </a:solidFill>
                <a:latin typeface="Arial"/>
                <a:cs typeface="Arial"/>
              </a:rPr>
              <a:t>Project</a:t>
            </a:r>
            <a:endParaRPr sz="32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238125"/>
            <a:ext cx="11382375" cy="5725795"/>
            <a:chOff x="228600" y="238125"/>
            <a:chExt cx="11382375" cy="5725795"/>
          </a:xfrm>
        </p:grpSpPr>
        <p:sp>
          <p:nvSpPr>
            <p:cNvPr id="3" name="object 3"/>
            <p:cNvSpPr/>
            <p:nvPr/>
          </p:nvSpPr>
          <p:spPr>
            <a:xfrm>
              <a:off x="595312" y="852551"/>
              <a:ext cx="0" cy="5111115"/>
            </a:xfrm>
            <a:custGeom>
              <a:avLst/>
              <a:gdLst/>
              <a:ahLst/>
              <a:cxnLst/>
              <a:rect l="l" t="t" r="r" b="b"/>
              <a:pathLst>
                <a:path h="5111115">
                  <a:moveTo>
                    <a:pt x="0" y="0"/>
                  </a:moveTo>
                  <a:lnTo>
                    <a:pt x="0" y="5110949"/>
                  </a:lnTo>
                </a:path>
              </a:pathLst>
            </a:custGeom>
            <a:ln w="6350">
              <a:solidFill>
                <a:srgbClr val="F6A6F4"/>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28600" y="238125"/>
              <a:ext cx="695325" cy="704850"/>
            </a:xfrm>
            <a:prstGeom prst="rect">
              <a:avLst/>
            </a:prstGeom>
          </p:spPr>
        </p:pic>
        <p:pic>
          <p:nvPicPr>
            <p:cNvPr id="5" name="object 5"/>
            <p:cNvPicPr/>
            <p:nvPr/>
          </p:nvPicPr>
          <p:blipFill>
            <a:blip r:embed="rId3" cstate="print"/>
            <a:stretch>
              <a:fillRect/>
            </a:stretch>
          </p:blipFill>
          <p:spPr>
            <a:xfrm>
              <a:off x="923925" y="1323975"/>
              <a:ext cx="10687050" cy="4524375"/>
            </a:xfrm>
            <a:prstGeom prst="rect">
              <a:avLst/>
            </a:prstGeom>
          </p:spPr>
        </p:pic>
      </p:grpSp>
      <p:sp>
        <p:nvSpPr>
          <p:cNvPr id="6" name="object 6"/>
          <p:cNvSpPr txBox="1">
            <a:spLocks noGrp="1"/>
          </p:cNvSpPr>
          <p:nvPr>
            <p:ph type="title"/>
          </p:nvPr>
        </p:nvSpPr>
        <p:spPr>
          <a:prstGeom prst="rect">
            <a:avLst/>
          </a:prstGeom>
        </p:spPr>
        <p:txBody>
          <a:bodyPr vert="horz" wrap="square" lIns="0" tIns="311150" rIns="0" bIns="0" rtlCol="0">
            <a:spAutoFit/>
          </a:bodyPr>
          <a:lstStyle/>
          <a:p>
            <a:pPr marL="2607945">
              <a:lnSpc>
                <a:spcPct val="100000"/>
              </a:lnSpc>
              <a:spcBef>
                <a:spcPts val="130"/>
              </a:spcBef>
            </a:pPr>
            <a:r>
              <a:rPr spc="-105" dirty="0">
                <a:latin typeface="Times New Roman"/>
                <a:cs typeface="Times New Roman"/>
              </a:rPr>
              <a:t>Job</a:t>
            </a:r>
            <a:r>
              <a:rPr spc="-270" dirty="0">
                <a:latin typeface="Times New Roman"/>
                <a:cs typeface="Times New Roman"/>
              </a:rPr>
              <a:t> </a:t>
            </a:r>
            <a:r>
              <a:rPr spc="-114" dirty="0">
                <a:latin typeface="Times New Roman"/>
                <a:cs typeface="Times New Roman"/>
              </a:rPr>
              <a:t>Role</a:t>
            </a:r>
            <a:r>
              <a:rPr spc="-345" dirty="0">
                <a:latin typeface="Times New Roman"/>
                <a:cs typeface="Times New Roman"/>
              </a:rPr>
              <a:t> </a:t>
            </a:r>
            <a:r>
              <a:rPr spc="-50" dirty="0">
                <a:latin typeface="Times New Roman"/>
                <a:cs typeface="Times New Roman"/>
              </a:rPr>
              <a:t>Vs</a:t>
            </a:r>
            <a:r>
              <a:rPr spc="-355" dirty="0">
                <a:latin typeface="Times New Roman"/>
                <a:cs typeface="Times New Roman"/>
              </a:rPr>
              <a:t> </a:t>
            </a:r>
            <a:r>
              <a:rPr spc="-155" dirty="0">
                <a:latin typeface="Times New Roman"/>
                <a:cs typeface="Times New Roman"/>
              </a:rPr>
              <a:t>Work</a:t>
            </a:r>
            <a:r>
              <a:rPr spc="-265" dirty="0">
                <a:latin typeface="Times New Roman"/>
                <a:cs typeface="Times New Roman"/>
              </a:rPr>
              <a:t> </a:t>
            </a:r>
            <a:r>
              <a:rPr spc="-125" dirty="0">
                <a:latin typeface="Times New Roman"/>
                <a:cs typeface="Times New Roman"/>
              </a:rPr>
              <a:t>life</a:t>
            </a:r>
            <a:r>
              <a:rPr spc="-265" dirty="0">
                <a:latin typeface="Times New Roman"/>
                <a:cs typeface="Times New Roman"/>
              </a:rPr>
              <a:t> </a:t>
            </a:r>
            <a:r>
              <a:rPr spc="-65" dirty="0">
                <a:latin typeface="Times New Roman"/>
                <a:cs typeface="Times New Roman"/>
              </a:rPr>
              <a:t>balance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238125"/>
            <a:ext cx="695325" cy="5725795"/>
            <a:chOff x="228600" y="238125"/>
            <a:chExt cx="695325" cy="5725795"/>
          </a:xfrm>
        </p:grpSpPr>
        <p:sp>
          <p:nvSpPr>
            <p:cNvPr id="3" name="object 3"/>
            <p:cNvSpPr/>
            <p:nvPr/>
          </p:nvSpPr>
          <p:spPr>
            <a:xfrm>
              <a:off x="595312" y="852551"/>
              <a:ext cx="0" cy="5111115"/>
            </a:xfrm>
            <a:custGeom>
              <a:avLst/>
              <a:gdLst/>
              <a:ahLst/>
              <a:cxnLst/>
              <a:rect l="l" t="t" r="r" b="b"/>
              <a:pathLst>
                <a:path h="5111115">
                  <a:moveTo>
                    <a:pt x="0" y="0"/>
                  </a:moveTo>
                  <a:lnTo>
                    <a:pt x="0" y="5110949"/>
                  </a:lnTo>
                </a:path>
              </a:pathLst>
            </a:custGeom>
            <a:ln w="6350">
              <a:solidFill>
                <a:srgbClr val="F6A6F4"/>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28600" y="238125"/>
              <a:ext cx="695325" cy="704850"/>
            </a:xfrm>
            <a:prstGeom prst="rect">
              <a:avLst/>
            </a:prstGeom>
          </p:spPr>
        </p:pic>
      </p:grpSp>
      <p:sp>
        <p:nvSpPr>
          <p:cNvPr id="5" name="object 5"/>
          <p:cNvSpPr txBox="1">
            <a:spLocks noGrp="1"/>
          </p:cNvSpPr>
          <p:nvPr>
            <p:ph type="title"/>
          </p:nvPr>
        </p:nvSpPr>
        <p:spPr>
          <a:xfrm>
            <a:off x="1444625" y="284480"/>
            <a:ext cx="10082530" cy="632460"/>
          </a:xfrm>
          <a:prstGeom prst="rect">
            <a:avLst/>
          </a:prstGeom>
        </p:spPr>
        <p:txBody>
          <a:bodyPr vert="horz" wrap="square" lIns="0" tIns="16510" rIns="0" bIns="0" rtlCol="0">
            <a:spAutoFit/>
          </a:bodyPr>
          <a:lstStyle/>
          <a:p>
            <a:pPr marL="12700">
              <a:lnSpc>
                <a:spcPct val="100000"/>
              </a:lnSpc>
              <a:spcBef>
                <a:spcPts val="130"/>
              </a:spcBef>
            </a:pPr>
            <a:r>
              <a:rPr spc="-135" dirty="0">
                <a:latin typeface="Times New Roman"/>
                <a:cs typeface="Times New Roman"/>
              </a:rPr>
              <a:t>Attrition</a:t>
            </a:r>
            <a:r>
              <a:rPr spc="-260" dirty="0">
                <a:latin typeface="Times New Roman"/>
                <a:cs typeface="Times New Roman"/>
              </a:rPr>
              <a:t> </a:t>
            </a:r>
            <a:r>
              <a:rPr spc="-110" dirty="0">
                <a:latin typeface="Times New Roman"/>
                <a:cs typeface="Times New Roman"/>
              </a:rPr>
              <a:t>rate</a:t>
            </a:r>
            <a:r>
              <a:rPr spc="-340" dirty="0">
                <a:latin typeface="Times New Roman"/>
                <a:cs typeface="Times New Roman"/>
              </a:rPr>
              <a:t> </a:t>
            </a:r>
            <a:r>
              <a:rPr spc="-50" dirty="0">
                <a:latin typeface="Times New Roman"/>
                <a:cs typeface="Times New Roman"/>
              </a:rPr>
              <a:t>Vs</a:t>
            </a:r>
            <a:r>
              <a:rPr spc="-415" dirty="0">
                <a:latin typeface="Times New Roman"/>
                <a:cs typeface="Times New Roman"/>
              </a:rPr>
              <a:t> </a:t>
            </a:r>
            <a:r>
              <a:rPr spc="-625" dirty="0">
                <a:latin typeface="Times New Roman"/>
                <a:cs typeface="Times New Roman"/>
              </a:rPr>
              <a:t>Y</a:t>
            </a:r>
            <a:r>
              <a:rPr spc="-120" dirty="0">
                <a:latin typeface="Times New Roman"/>
                <a:cs typeface="Times New Roman"/>
              </a:rPr>
              <a:t>ea</a:t>
            </a:r>
            <a:r>
              <a:rPr dirty="0">
                <a:latin typeface="Times New Roman"/>
                <a:cs typeface="Times New Roman"/>
              </a:rPr>
              <a:t>r</a:t>
            </a:r>
            <a:r>
              <a:rPr spc="-335" dirty="0">
                <a:latin typeface="Times New Roman"/>
                <a:cs typeface="Times New Roman"/>
              </a:rPr>
              <a:t> </a:t>
            </a:r>
            <a:r>
              <a:rPr spc="-120" dirty="0">
                <a:latin typeface="Times New Roman"/>
                <a:cs typeface="Times New Roman"/>
              </a:rPr>
              <a:t>since</a:t>
            </a:r>
            <a:r>
              <a:rPr spc="-265" dirty="0">
                <a:latin typeface="Times New Roman"/>
                <a:cs typeface="Times New Roman"/>
              </a:rPr>
              <a:t> </a:t>
            </a:r>
            <a:r>
              <a:rPr spc="-120" dirty="0">
                <a:latin typeface="Times New Roman"/>
                <a:cs typeface="Times New Roman"/>
              </a:rPr>
              <a:t>last</a:t>
            </a:r>
            <a:r>
              <a:rPr spc="-270" dirty="0">
                <a:latin typeface="Times New Roman"/>
                <a:cs typeface="Times New Roman"/>
              </a:rPr>
              <a:t> </a:t>
            </a:r>
            <a:r>
              <a:rPr spc="-130" dirty="0">
                <a:latin typeface="Times New Roman"/>
                <a:cs typeface="Times New Roman"/>
              </a:rPr>
              <a:t>promotion</a:t>
            </a:r>
            <a:r>
              <a:rPr spc="-254" dirty="0">
                <a:latin typeface="Times New Roman"/>
                <a:cs typeface="Times New Roman"/>
              </a:rPr>
              <a:t> </a:t>
            </a:r>
            <a:r>
              <a:rPr spc="-40" dirty="0">
                <a:latin typeface="Times New Roman"/>
                <a:cs typeface="Times New Roman"/>
              </a:rPr>
              <a:t>relation</a:t>
            </a:r>
          </a:p>
        </p:txBody>
      </p:sp>
      <p:grpSp>
        <p:nvGrpSpPr>
          <p:cNvPr id="6" name="object 6"/>
          <p:cNvGrpSpPr/>
          <p:nvPr/>
        </p:nvGrpSpPr>
        <p:grpSpPr>
          <a:xfrm>
            <a:off x="3662426" y="2046351"/>
            <a:ext cx="5553075" cy="3775075"/>
            <a:chOff x="3662426" y="2046351"/>
            <a:chExt cx="5553075" cy="3775075"/>
          </a:xfrm>
        </p:grpSpPr>
        <p:pic>
          <p:nvPicPr>
            <p:cNvPr id="7" name="object 7"/>
            <p:cNvPicPr/>
            <p:nvPr/>
          </p:nvPicPr>
          <p:blipFill>
            <a:blip r:embed="rId3" cstate="print"/>
            <a:stretch>
              <a:fillRect/>
            </a:stretch>
          </p:blipFill>
          <p:spPr>
            <a:xfrm>
              <a:off x="3733800" y="5076825"/>
              <a:ext cx="100012" cy="566737"/>
            </a:xfrm>
            <a:prstGeom prst="rect">
              <a:avLst/>
            </a:prstGeom>
          </p:spPr>
        </p:pic>
        <p:pic>
          <p:nvPicPr>
            <p:cNvPr id="8" name="object 8"/>
            <p:cNvPicPr/>
            <p:nvPr/>
          </p:nvPicPr>
          <p:blipFill>
            <a:blip r:embed="rId4" cstate="print"/>
            <a:stretch>
              <a:fillRect/>
            </a:stretch>
          </p:blipFill>
          <p:spPr>
            <a:xfrm>
              <a:off x="3733800" y="4133786"/>
              <a:ext cx="290512" cy="566737"/>
            </a:xfrm>
            <a:prstGeom prst="rect">
              <a:avLst/>
            </a:prstGeom>
          </p:spPr>
        </p:pic>
        <p:pic>
          <p:nvPicPr>
            <p:cNvPr id="9" name="object 9"/>
            <p:cNvPicPr/>
            <p:nvPr/>
          </p:nvPicPr>
          <p:blipFill>
            <a:blip r:embed="rId5" cstate="print"/>
            <a:stretch>
              <a:fillRect/>
            </a:stretch>
          </p:blipFill>
          <p:spPr>
            <a:xfrm>
              <a:off x="3733800" y="3200336"/>
              <a:ext cx="966787" cy="566737"/>
            </a:xfrm>
            <a:prstGeom prst="rect">
              <a:avLst/>
            </a:prstGeom>
          </p:spPr>
        </p:pic>
        <p:pic>
          <p:nvPicPr>
            <p:cNvPr id="10" name="object 10"/>
            <p:cNvPicPr/>
            <p:nvPr/>
          </p:nvPicPr>
          <p:blipFill>
            <a:blip r:embed="rId6" cstate="print"/>
            <a:stretch>
              <a:fillRect/>
            </a:stretch>
          </p:blipFill>
          <p:spPr>
            <a:xfrm>
              <a:off x="3733800" y="2257361"/>
              <a:ext cx="5481701" cy="566737"/>
            </a:xfrm>
            <a:prstGeom prst="rect">
              <a:avLst/>
            </a:prstGeom>
          </p:spPr>
        </p:pic>
        <p:pic>
          <p:nvPicPr>
            <p:cNvPr id="11" name="object 11"/>
            <p:cNvPicPr/>
            <p:nvPr/>
          </p:nvPicPr>
          <p:blipFill>
            <a:blip r:embed="rId7" cstate="print"/>
            <a:stretch>
              <a:fillRect/>
            </a:stretch>
          </p:blipFill>
          <p:spPr>
            <a:xfrm>
              <a:off x="3743325" y="5124450"/>
              <a:ext cx="28575" cy="438150"/>
            </a:xfrm>
            <a:prstGeom prst="rect">
              <a:avLst/>
            </a:prstGeom>
          </p:spPr>
        </p:pic>
        <p:pic>
          <p:nvPicPr>
            <p:cNvPr id="12" name="object 12"/>
            <p:cNvPicPr/>
            <p:nvPr/>
          </p:nvPicPr>
          <p:blipFill>
            <a:blip r:embed="rId8" cstate="print"/>
            <a:stretch>
              <a:fillRect/>
            </a:stretch>
          </p:blipFill>
          <p:spPr>
            <a:xfrm>
              <a:off x="3743325" y="4181475"/>
              <a:ext cx="219075" cy="438150"/>
            </a:xfrm>
            <a:prstGeom prst="rect">
              <a:avLst/>
            </a:prstGeom>
          </p:spPr>
        </p:pic>
        <p:pic>
          <p:nvPicPr>
            <p:cNvPr id="13" name="object 13"/>
            <p:cNvPicPr/>
            <p:nvPr/>
          </p:nvPicPr>
          <p:blipFill>
            <a:blip r:embed="rId9" cstate="print"/>
            <a:stretch>
              <a:fillRect/>
            </a:stretch>
          </p:blipFill>
          <p:spPr>
            <a:xfrm>
              <a:off x="3743325" y="3248025"/>
              <a:ext cx="895350" cy="438150"/>
            </a:xfrm>
            <a:prstGeom prst="rect">
              <a:avLst/>
            </a:prstGeom>
          </p:spPr>
        </p:pic>
        <p:pic>
          <p:nvPicPr>
            <p:cNvPr id="14" name="object 14"/>
            <p:cNvPicPr/>
            <p:nvPr/>
          </p:nvPicPr>
          <p:blipFill>
            <a:blip r:embed="rId10" cstate="print"/>
            <a:stretch>
              <a:fillRect/>
            </a:stretch>
          </p:blipFill>
          <p:spPr>
            <a:xfrm>
              <a:off x="3743325" y="2305050"/>
              <a:ext cx="5410200" cy="438150"/>
            </a:xfrm>
            <a:prstGeom prst="rect">
              <a:avLst/>
            </a:prstGeom>
          </p:spPr>
        </p:pic>
        <p:sp>
          <p:nvSpPr>
            <p:cNvPr id="15" name="object 15"/>
            <p:cNvSpPr/>
            <p:nvPr/>
          </p:nvSpPr>
          <p:spPr>
            <a:xfrm>
              <a:off x="3662426" y="2052574"/>
              <a:ext cx="76200" cy="3763010"/>
            </a:xfrm>
            <a:custGeom>
              <a:avLst/>
              <a:gdLst/>
              <a:ahLst/>
              <a:cxnLst/>
              <a:rect l="l" t="t" r="r" b="b"/>
              <a:pathLst>
                <a:path w="76200" h="3763010">
                  <a:moveTo>
                    <a:pt x="76200" y="3762438"/>
                  </a:moveTo>
                  <a:lnTo>
                    <a:pt x="76200" y="0"/>
                  </a:lnTo>
                </a:path>
                <a:path w="76200" h="3763010">
                  <a:moveTo>
                    <a:pt x="0" y="3762438"/>
                  </a:moveTo>
                  <a:lnTo>
                    <a:pt x="76200" y="3762438"/>
                  </a:lnTo>
                </a:path>
                <a:path w="76200" h="3763010">
                  <a:moveTo>
                    <a:pt x="0" y="2819400"/>
                  </a:moveTo>
                  <a:lnTo>
                    <a:pt x="76200" y="2819400"/>
                  </a:lnTo>
                </a:path>
                <a:path w="76200" h="3763010">
                  <a:moveTo>
                    <a:pt x="0" y="1885950"/>
                  </a:moveTo>
                  <a:lnTo>
                    <a:pt x="76200" y="1885950"/>
                  </a:lnTo>
                </a:path>
                <a:path w="76200" h="3763010">
                  <a:moveTo>
                    <a:pt x="0" y="943101"/>
                  </a:moveTo>
                  <a:lnTo>
                    <a:pt x="76200" y="943101"/>
                  </a:lnTo>
                </a:path>
                <a:path w="76200" h="3763010">
                  <a:moveTo>
                    <a:pt x="0" y="126"/>
                  </a:moveTo>
                  <a:lnTo>
                    <a:pt x="76200" y="126"/>
                  </a:lnTo>
                </a:path>
              </a:pathLst>
            </a:custGeom>
            <a:ln w="12700">
              <a:solidFill>
                <a:srgbClr val="D9D9D9"/>
              </a:solidFill>
            </a:ln>
          </p:spPr>
          <p:txBody>
            <a:bodyPr wrap="square" lIns="0" tIns="0" rIns="0" bIns="0" rtlCol="0"/>
            <a:lstStyle/>
            <a:p>
              <a:endParaRPr/>
            </a:p>
          </p:txBody>
        </p:sp>
      </p:grpSp>
      <p:sp>
        <p:nvSpPr>
          <p:cNvPr id="16" name="object 16"/>
          <p:cNvSpPr txBox="1"/>
          <p:nvPr/>
        </p:nvSpPr>
        <p:spPr>
          <a:xfrm>
            <a:off x="3836034" y="5145976"/>
            <a:ext cx="778510" cy="391795"/>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181EE"/>
                </a:solidFill>
                <a:latin typeface="Times New Roman"/>
                <a:cs typeface="Times New Roman"/>
              </a:rPr>
              <a:t>0.11K</a:t>
            </a:r>
            <a:endParaRPr sz="2400">
              <a:latin typeface="Times New Roman"/>
              <a:cs typeface="Times New Roman"/>
            </a:endParaRPr>
          </a:p>
        </p:txBody>
      </p:sp>
      <p:sp>
        <p:nvSpPr>
          <p:cNvPr id="17" name="object 17"/>
          <p:cNvSpPr txBox="1"/>
          <p:nvPr/>
        </p:nvSpPr>
        <p:spPr>
          <a:xfrm>
            <a:off x="4027804" y="4204017"/>
            <a:ext cx="79629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F181EE"/>
                </a:solidFill>
                <a:latin typeface="Times New Roman"/>
                <a:cs typeface="Times New Roman"/>
              </a:rPr>
              <a:t>0.85K</a:t>
            </a:r>
            <a:endParaRPr sz="2400">
              <a:latin typeface="Times New Roman"/>
              <a:cs typeface="Times New Roman"/>
            </a:endParaRPr>
          </a:p>
        </p:txBody>
      </p:sp>
      <p:sp>
        <p:nvSpPr>
          <p:cNvPr id="18" name="object 18"/>
          <p:cNvSpPr txBox="1"/>
          <p:nvPr/>
        </p:nvSpPr>
        <p:spPr>
          <a:xfrm>
            <a:off x="4703190" y="3261931"/>
            <a:ext cx="79629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F181EE"/>
                </a:solidFill>
                <a:latin typeface="Times New Roman"/>
                <a:cs typeface="Times New Roman"/>
              </a:rPr>
              <a:t>3.43K</a:t>
            </a:r>
            <a:endParaRPr sz="2400">
              <a:latin typeface="Times New Roman"/>
              <a:cs typeface="Times New Roman"/>
            </a:endParaRPr>
          </a:p>
        </p:txBody>
      </p:sp>
      <p:sp>
        <p:nvSpPr>
          <p:cNvPr id="19" name="object 19"/>
          <p:cNvSpPr txBox="1"/>
          <p:nvPr/>
        </p:nvSpPr>
        <p:spPr>
          <a:xfrm>
            <a:off x="9224009" y="2319274"/>
            <a:ext cx="950594" cy="392430"/>
          </a:xfrm>
          <a:prstGeom prst="rect">
            <a:avLst/>
          </a:prstGeom>
        </p:spPr>
        <p:txBody>
          <a:bodyPr vert="horz" wrap="square" lIns="0" tIns="13335" rIns="0" bIns="0" rtlCol="0">
            <a:spAutoFit/>
          </a:bodyPr>
          <a:lstStyle/>
          <a:p>
            <a:pPr marL="12700">
              <a:lnSpc>
                <a:spcPct val="100000"/>
              </a:lnSpc>
              <a:spcBef>
                <a:spcPts val="105"/>
              </a:spcBef>
            </a:pPr>
            <a:r>
              <a:rPr sz="2400" b="1" spc="-10" dirty="0">
                <a:solidFill>
                  <a:srgbClr val="F181EE"/>
                </a:solidFill>
                <a:latin typeface="Times New Roman"/>
                <a:cs typeface="Times New Roman"/>
              </a:rPr>
              <a:t>20.72K</a:t>
            </a:r>
            <a:endParaRPr sz="2400">
              <a:latin typeface="Times New Roman"/>
              <a:cs typeface="Times New Roman"/>
            </a:endParaRPr>
          </a:p>
        </p:txBody>
      </p:sp>
      <p:sp>
        <p:nvSpPr>
          <p:cNvPr id="20" name="object 20"/>
          <p:cNvSpPr txBox="1"/>
          <p:nvPr/>
        </p:nvSpPr>
        <p:spPr>
          <a:xfrm>
            <a:off x="2221610" y="5164391"/>
            <a:ext cx="1259840" cy="334645"/>
          </a:xfrm>
          <a:prstGeom prst="rect">
            <a:avLst/>
          </a:prstGeom>
        </p:spPr>
        <p:txBody>
          <a:bodyPr vert="horz" wrap="square" lIns="0" tIns="15875" rIns="0" bIns="0" rtlCol="0">
            <a:spAutoFit/>
          </a:bodyPr>
          <a:lstStyle/>
          <a:p>
            <a:pPr marL="12700">
              <a:lnSpc>
                <a:spcPct val="100000"/>
              </a:lnSpc>
              <a:spcBef>
                <a:spcPts val="125"/>
              </a:spcBef>
            </a:pPr>
            <a:r>
              <a:rPr sz="2000" b="1" dirty="0">
                <a:solidFill>
                  <a:srgbClr val="C1F1F8"/>
                </a:solidFill>
                <a:latin typeface="Times New Roman"/>
                <a:cs typeface="Times New Roman"/>
              </a:rPr>
              <a:t>30</a:t>
            </a:r>
            <a:r>
              <a:rPr sz="2000" b="1" spc="-30" dirty="0">
                <a:solidFill>
                  <a:srgbClr val="C1F1F8"/>
                </a:solidFill>
                <a:latin typeface="Times New Roman"/>
                <a:cs typeface="Times New Roman"/>
              </a:rPr>
              <a:t> </a:t>
            </a:r>
            <a:r>
              <a:rPr sz="2000" b="1" dirty="0">
                <a:solidFill>
                  <a:srgbClr val="C1F1F8"/>
                </a:solidFill>
                <a:latin typeface="Times New Roman"/>
                <a:cs typeface="Times New Roman"/>
              </a:rPr>
              <a:t>plus</a:t>
            </a:r>
            <a:r>
              <a:rPr sz="2000" b="1" spc="-35" dirty="0">
                <a:solidFill>
                  <a:srgbClr val="C1F1F8"/>
                </a:solidFill>
                <a:latin typeface="Times New Roman"/>
                <a:cs typeface="Times New Roman"/>
              </a:rPr>
              <a:t> </a:t>
            </a:r>
            <a:r>
              <a:rPr sz="2000" b="1" spc="-25" dirty="0">
                <a:solidFill>
                  <a:srgbClr val="C1F1F8"/>
                </a:solidFill>
                <a:latin typeface="Times New Roman"/>
                <a:cs typeface="Times New Roman"/>
              </a:rPr>
              <a:t>Yrs</a:t>
            </a:r>
            <a:endParaRPr sz="2000">
              <a:latin typeface="Times New Roman"/>
              <a:cs typeface="Times New Roman"/>
            </a:endParaRPr>
          </a:p>
        </p:txBody>
      </p:sp>
      <p:sp>
        <p:nvSpPr>
          <p:cNvPr id="21" name="object 21"/>
          <p:cNvSpPr txBox="1"/>
          <p:nvPr/>
        </p:nvSpPr>
        <p:spPr>
          <a:xfrm>
            <a:off x="2271776" y="4222051"/>
            <a:ext cx="1201420" cy="334645"/>
          </a:xfrm>
          <a:prstGeom prst="rect">
            <a:avLst/>
          </a:prstGeom>
        </p:spPr>
        <p:txBody>
          <a:bodyPr vert="horz" wrap="square" lIns="0" tIns="15875" rIns="0" bIns="0" rtlCol="0">
            <a:spAutoFit/>
          </a:bodyPr>
          <a:lstStyle/>
          <a:p>
            <a:pPr marL="12700">
              <a:lnSpc>
                <a:spcPct val="100000"/>
              </a:lnSpc>
              <a:spcBef>
                <a:spcPts val="125"/>
              </a:spcBef>
            </a:pPr>
            <a:r>
              <a:rPr sz="2000" b="1" dirty="0">
                <a:solidFill>
                  <a:srgbClr val="C1F1F8"/>
                </a:solidFill>
                <a:latin typeface="Times New Roman"/>
                <a:cs typeface="Times New Roman"/>
              </a:rPr>
              <a:t>21</a:t>
            </a:r>
            <a:r>
              <a:rPr sz="2000" b="1" spc="-35" dirty="0">
                <a:solidFill>
                  <a:srgbClr val="C1F1F8"/>
                </a:solidFill>
                <a:latin typeface="Times New Roman"/>
                <a:cs typeface="Times New Roman"/>
              </a:rPr>
              <a:t> </a:t>
            </a:r>
            <a:r>
              <a:rPr sz="2000" b="1" dirty="0">
                <a:solidFill>
                  <a:srgbClr val="C1F1F8"/>
                </a:solidFill>
                <a:latin typeface="Times New Roman"/>
                <a:cs typeface="Times New Roman"/>
              </a:rPr>
              <a:t>-</a:t>
            </a:r>
            <a:r>
              <a:rPr sz="2000" b="1" spc="10" dirty="0">
                <a:solidFill>
                  <a:srgbClr val="C1F1F8"/>
                </a:solidFill>
                <a:latin typeface="Times New Roman"/>
                <a:cs typeface="Times New Roman"/>
              </a:rPr>
              <a:t> </a:t>
            </a:r>
            <a:r>
              <a:rPr sz="2000" b="1" dirty="0">
                <a:solidFill>
                  <a:srgbClr val="C1F1F8"/>
                </a:solidFill>
                <a:latin typeface="Times New Roman"/>
                <a:cs typeface="Times New Roman"/>
              </a:rPr>
              <a:t>30</a:t>
            </a:r>
            <a:r>
              <a:rPr sz="2000" b="1" spc="-30" dirty="0">
                <a:solidFill>
                  <a:srgbClr val="C1F1F8"/>
                </a:solidFill>
                <a:latin typeface="Times New Roman"/>
                <a:cs typeface="Times New Roman"/>
              </a:rPr>
              <a:t> </a:t>
            </a:r>
            <a:r>
              <a:rPr sz="2000" b="1" spc="-25" dirty="0">
                <a:solidFill>
                  <a:srgbClr val="C1F1F8"/>
                </a:solidFill>
                <a:latin typeface="Times New Roman"/>
                <a:cs typeface="Times New Roman"/>
              </a:rPr>
              <a:t>Yrs</a:t>
            </a:r>
            <a:endParaRPr sz="2000">
              <a:latin typeface="Times New Roman"/>
              <a:cs typeface="Times New Roman"/>
            </a:endParaRPr>
          </a:p>
        </p:txBody>
      </p:sp>
      <p:sp>
        <p:nvSpPr>
          <p:cNvPr id="22" name="object 22"/>
          <p:cNvSpPr txBox="1"/>
          <p:nvPr/>
        </p:nvSpPr>
        <p:spPr>
          <a:xfrm>
            <a:off x="2271776" y="3280092"/>
            <a:ext cx="1201420" cy="334645"/>
          </a:xfrm>
          <a:prstGeom prst="rect">
            <a:avLst/>
          </a:prstGeom>
        </p:spPr>
        <p:txBody>
          <a:bodyPr vert="horz" wrap="square" lIns="0" tIns="15875" rIns="0" bIns="0" rtlCol="0">
            <a:spAutoFit/>
          </a:bodyPr>
          <a:lstStyle/>
          <a:p>
            <a:pPr marL="12700">
              <a:lnSpc>
                <a:spcPct val="100000"/>
              </a:lnSpc>
              <a:spcBef>
                <a:spcPts val="125"/>
              </a:spcBef>
            </a:pPr>
            <a:r>
              <a:rPr sz="2000" b="1" dirty="0">
                <a:solidFill>
                  <a:srgbClr val="C1F1F8"/>
                </a:solidFill>
                <a:latin typeface="Times New Roman"/>
                <a:cs typeface="Times New Roman"/>
              </a:rPr>
              <a:t>11</a:t>
            </a:r>
            <a:r>
              <a:rPr sz="2000" b="1" spc="-35" dirty="0">
                <a:solidFill>
                  <a:srgbClr val="C1F1F8"/>
                </a:solidFill>
                <a:latin typeface="Times New Roman"/>
                <a:cs typeface="Times New Roman"/>
              </a:rPr>
              <a:t> </a:t>
            </a:r>
            <a:r>
              <a:rPr sz="2000" b="1" dirty="0">
                <a:solidFill>
                  <a:srgbClr val="C1F1F8"/>
                </a:solidFill>
                <a:latin typeface="Times New Roman"/>
                <a:cs typeface="Times New Roman"/>
              </a:rPr>
              <a:t>-</a:t>
            </a:r>
            <a:r>
              <a:rPr sz="2000" b="1" spc="10" dirty="0">
                <a:solidFill>
                  <a:srgbClr val="C1F1F8"/>
                </a:solidFill>
                <a:latin typeface="Times New Roman"/>
                <a:cs typeface="Times New Roman"/>
              </a:rPr>
              <a:t> </a:t>
            </a:r>
            <a:r>
              <a:rPr sz="2000" b="1" dirty="0">
                <a:solidFill>
                  <a:srgbClr val="C1F1F8"/>
                </a:solidFill>
                <a:latin typeface="Times New Roman"/>
                <a:cs typeface="Times New Roman"/>
              </a:rPr>
              <a:t>20</a:t>
            </a:r>
            <a:r>
              <a:rPr sz="2000" b="1" spc="-30" dirty="0">
                <a:solidFill>
                  <a:srgbClr val="C1F1F8"/>
                </a:solidFill>
                <a:latin typeface="Times New Roman"/>
                <a:cs typeface="Times New Roman"/>
              </a:rPr>
              <a:t> </a:t>
            </a:r>
            <a:r>
              <a:rPr sz="2000" b="1" spc="-25" dirty="0">
                <a:solidFill>
                  <a:srgbClr val="C1F1F8"/>
                </a:solidFill>
                <a:latin typeface="Times New Roman"/>
                <a:cs typeface="Times New Roman"/>
              </a:rPr>
              <a:t>Yrs</a:t>
            </a:r>
            <a:endParaRPr sz="2000">
              <a:latin typeface="Times New Roman"/>
              <a:cs typeface="Times New Roman"/>
            </a:endParaRPr>
          </a:p>
        </p:txBody>
      </p:sp>
      <p:sp>
        <p:nvSpPr>
          <p:cNvPr id="23" name="object 23"/>
          <p:cNvSpPr txBox="1"/>
          <p:nvPr/>
        </p:nvSpPr>
        <p:spPr>
          <a:xfrm>
            <a:off x="2398776" y="2338006"/>
            <a:ext cx="1077595" cy="334645"/>
          </a:xfrm>
          <a:prstGeom prst="rect">
            <a:avLst/>
          </a:prstGeom>
        </p:spPr>
        <p:txBody>
          <a:bodyPr vert="horz" wrap="square" lIns="0" tIns="15875" rIns="0" bIns="0" rtlCol="0">
            <a:spAutoFit/>
          </a:bodyPr>
          <a:lstStyle/>
          <a:p>
            <a:pPr marL="12700">
              <a:lnSpc>
                <a:spcPct val="100000"/>
              </a:lnSpc>
              <a:spcBef>
                <a:spcPts val="125"/>
              </a:spcBef>
            </a:pPr>
            <a:r>
              <a:rPr sz="2000" b="1" dirty="0">
                <a:solidFill>
                  <a:srgbClr val="C1F1F8"/>
                </a:solidFill>
                <a:latin typeface="Times New Roman"/>
                <a:cs typeface="Times New Roman"/>
              </a:rPr>
              <a:t>1</a:t>
            </a:r>
            <a:r>
              <a:rPr sz="2000" b="1" spc="-25" dirty="0">
                <a:solidFill>
                  <a:srgbClr val="C1F1F8"/>
                </a:solidFill>
                <a:latin typeface="Times New Roman"/>
                <a:cs typeface="Times New Roman"/>
              </a:rPr>
              <a:t> </a:t>
            </a:r>
            <a:r>
              <a:rPr sz="2000" b="1" dirty="0">
                <a:solidFill>
                  <a:srgbClr val="C1F1F8"/>
                </a:solidFill>
                <a:latin typeface="Times New Roman"/>
                <a:cs typeface="Times New Roman"/>
              </a:rPr>
              <a:t>-</a:t>
            </a:r>
            <a:r>
              <a:rPr sz="2000" b="1" spc="20" dirty="0">
                <a:solidFill>
                  <a:srgbClr val="C1F1F8"/>
                </a:solidFill>
                <a:latin typeface="Times New Roman"/>
                <a:cs typeface="Times New Roman"/>
              </a:rPr>
              <a:t> </a:t>
            </a:r>
            <a:r>
              <a:rPr sz="2000" b="1" dirty="0">
                <a:solidFill>
                  <a:srgbClr val="C1F1F8"/>
                </a:solidFill>
                <a:latin typeface="Times New Roman"/>
                <a:cs typeface="Times New Roman"/>
              </a:rPr>
              <a:t>10</a:t>
            </a:r>
            <a:r>
              <a:rPr sz="2000" b="1" spc="-20" dirty="0">
                <a:solidFill>
                  <a:srgbClr val="C1F1F8"/>
                </a:solidFill>
                <a:latin typeface="Times New Roman"/>
                <a:cs typeface="Times New Roman"/>
              </a:rPr>
              <a:t> </a:t>
            </a:r>
            <a:r>
              <a:rPr sz="2000" b="1" spc="-25" dirty="0">
                <a:solidFill>
                  <a:srgbClr val="C1F1F8"/>
                </a:solidFill>
                <a:latin typeface="Times New Roman"/>
                <a:cs typeface="Times New Roman"/>
              </a:rPr>
              <a:t>Yrs</a:t>
            </a:r>
            <a:endParaRPr sz="20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8277" y="6238240"/>
            <a:ext cx="3823970" cy="575310"/>
          </a:xfrm>
          <a:prstGeom prst="rect">
            <a:avLst/>
          </a:prstGeom>
        </p:spPr>
        <p:txBody>
          <a:bodyPr vert="horz" wrap="square" lIns="0" tIns="13335" rIns="0" bIns="0" rtlCol="0">
            <a:spAutoFit/>
          </a:bodyPr>
          <a:lstStyle/>
          <a:p>
            <a:pPr marL="12700">
              <a:lnSpc>
                <a:spcPct val="100000"/>
              </a:lnSpc>
              <a:spcBef>
                <a:spcPts val="105"/>
              </a:spcBef>
            </a:pPr>
            <a:r>
              <a:rPr sz="3600" b="1" spc="-570" dirty="0">
                <a:solidFill>
                  <a:srgbClr val="BDE0F6"/>
                </a:solidFill>
                <a:latin typeface="Arial"/>
                <a:cs typeface="Arial"/>
              </a:rPr>
              <a:t>EXCEL</a:t>
            </a:r>
            <a:r>
              <a:rPr sz="3600" b="1" spc="-60" dirty="0">
                <a:solidFill>
                  <a:srgbClr val="BDE0F6"/>
                </a:solidFill>
                <a:latin typeface="Arial"/>
                <a:cs typeface="Arial"/>
              </a:rPr>
              <a:t> </a:t>
            </a:r>
            <a:r>
              <a:rPr sz="3600" b="1" spc="-430" dirty="0">
                <a:solidFill>
                  <a:srgbClr val="FFFFFF"/>
                </a:solidFill>
                <a:latin typeface="Arial"/>
                <a:cs typeface="Arial"/>
              </a:rPr>
              <a:t>DASHBOARD</a:t>
            </a:r>
            <a:endParaRPr sz="3600">
              <a:latin typeface="Arial"/>
              <a:cs typeface="Arial"/>
            </a:endParaRPr>
          </a:p>
        </p:txBody>
      </p:sp>
      <p:pic>
        <p:nvPicPr>
          <p:cNvPr id="4" name="Picture 3">
            <a:extLst>
              <a:ext uri="{FF2B5EF4-FFF2-40B4-BE49-F238E27FC236}">
                <a16:creationId xmlns:a16="http://schemas.microsoft.com/office/drawing/2014/main" id="{261E57EC-F686-1D42-E82A-C0941263CEAB}"/>
              </a:ext>
            </a:extLst>
          </p:cNvPr>
          <p:cNvPicPr>
            <a:picLocks noChangeAspect="1"/>
          </p:cNvPicPr>
          <p:nvPr/>
        </p:nvPicPr>
        <p:blipFill>
          <a:blip r:embed="rId2"/>
          <a:stretch>
            <a:fillRect/>
          </a:stretch>
        </p:blipFill>
        <p:spPr>
          <a:xfrm>
            <a:off x="188278" y="152400"/>
            <a:ext cx="11823626" cy="5943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832" y="6238240"/>
            <a:ext cx="4561205" cy="575310"/>
          </a:xfrm>
          <a:prstGeom prst="rect">
            <a:avLst/>
          </a:prstGeom>
        </p:spPr>
        <p:txBody>
          <a:bodyPr vert="horz" wrap="square" lIns="0" tIns="13335" rIns="0" bIns="0" rtlCol="0">
            <a:spAutoFit/>
          </a:bodyPr>
          <a:lstStyle/>
          <a:p>
            <a:pPr marL="12700">
              <a:lnSpc>
                <a:spcPct val="100000"/>
              </a:lnSpc>
              <a:spcBef>
                <a:spcPts val="105"/>
              </a:spcBef>
            </a:pPr>
            <a:r>
              <a:rPr sz="3600" b="1" spc="-484" dirty="0">
                <a:solidFill>
                  <a:srgbClr val="BDE0F6"/>
                </a:solidFill>
                <a:latin typeface="Arial"/>
                <a:cs typeface="Arial"/>
              </a:rPr>
              <a:t>POWER</a:t>
            </a:r>
            <a:r>
              <a:rPr sz="3600" b="1" spc="-70" dirty="0">
                <a:solidFill>
                  <a:srgbClr val="BDE0F6"/>
                </a:solidFill>
                <a:latin typeface="Arial"/>
                <a:cs typeface="Arial"/>
              </a:rPr>
              <a:t> </a:t>
            </a:r>
            <a:r>
              <a:rPr sz="3600" b="1" spc="-360" dirty="0">
                <a:solidFill>
                  <a:srgbClr val="BDE0F6"/>
                </a:solidFill>
                <a:latin typeface="Arial"/>
                <a:cs typeface="Arial"/>
              </a:rPr>
              <a:t>BI</a:t>
            </a:r>
            <a:r>
              <a:rPr sz="3600" b="1" spc="-70" dirty="0">
                <a:solidFill>
                  <a:srgbClr val="BDE0F6"/>
                </a:solidFill>
                <a:latin typeface="Arial"/>
                <a:cs typeface="Arial"/>
              </a:rPr>
              <a:t> </a:t>
            </a:r>
            <a:r>
              <a:rPr sz="3600" b="1" spc="-430" dirty="0">
                <a:solidFill>
                  <a:srgbClr val="FFFFFF"/>
                </a:solidFill>
                <a:latin typeface="Arial"/>
                <a:cs typeface="Arial"/>
              </a:rPr>
              <a:t>DASHBOARD</a:t>
            </a:r>
            <a:endParaRPr sz="3600">
              <a:latin typeface="Arial"/>
              <a:cs typeface="Arial"/>
            </a:endParaRPr>
          </a:p>
        </p:txBody>
      </p:sp>
      <p:pic>
        <p:nvPicPr>
          <p:cNvPr id="8" name="Picture 7">
            <a:extLst>
              <a:ext uri="{FF2B5EF4-FFF2-40B4-BE49-F238E27FC236}">
                <a16:creationId xmlns:a16="http://schemas.microsoft.com/office/drawing/2014/main" id="{58F3149F-DA31-8DB7-665F-E2A47B2E1524}"/>
              </a:ext>
            </a:extLst>
          </p:cNvPr>
          <p:cNvPicPr>
            <a:picLocks noChangeAspect="1"/>
          </p:cNvPicPr>
          <p:nvPr/>
        </p:nvPicPr>
        <p:blipFill>
          <a:blip r:embed="rId2"/>
          <a:stretch>
            <a:fillRect/>
          </a:stretch>
        </p:blipFill>
        <p:spPr>
          <a:xfrm>
            <a:off x="208728" y="109074"/>
            <a:ext cx="11774543" cy="612916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164" y="6238240"/>
            <a:ext cx="4396740" cy="575310"/>
          </a:xfrm>
          <a:prstGeom prst="rect">
            <a:avLst/>
          </a:prstGeom>
        </p:spPr>
        <p:txBody>
          <a:bodyPr vert="horz" wrap="square" lIns="0" tIns="13335" rIns="0" bIns="0" rtlCol="0">
            <a:spAutoFit/>
          </a:bodyPr>
          <a:lstStyle/>
          <a:p>
            <a:pPr marL="12700">
              <a:lnSpc>
                <a:spcPct val="100000"/>
              </a:lnSpc>
              <a:spcBef>
                <a:spcPts val="105"/>
              </a:spcBef>
            </a:pPr>
            <a:r>
              <a:rPr sz="3600" b="1" spc="-505" dirty="0">
                <a:solidFill>
                  <a:srgbClr val="BDE0F6"/>
                </a:solidFill>
                <a:latin typeface="Arial"/>
                <a:cs typeface="Arial"/>
              </a:rPr>
              <a:t>TABLEAU</a:t>
            </a:r>
            <a:r>
              <a:rPr sz="3600" b="1" spc="-55" dirty="0">
                <a:solidFill>
                  <a:srgbClr val="BDE0F6"/>
                </a:solidFill>
                <a:latin typeface="Arial"/>
                <a:cs typeface="Arial"/>
              </a:rPr>
              <a:t> </a:t>
            </a:r>
            <a:r>
              <a:rPr sz="3600" b="1" spc="-434" dirty="0">
                <a:solidFill>
                  <a:srgbClr val="FFFFFF"/>
                </a:solidFill>
                <a:latin typeface="Arial"/>
                <a:cs typeface="Arial"/>
              </a:rPr>
              <a:t>DASHBOARD</a:t>
            </a:r>
            <a:endParaRPr sz="3600">
              <a:latin typeface="Arial"/>
              <a:cs typeface="Arial"/>
            </a:endParaRPr>
          </a:p>
        </p:txBody>
      </p:sp>
      <p:pic>
        <p:nvPicPr>
          <p:cNvPr id="5" name="Picture 4">
            <a:extLst>
              <a:ext uri="{FF2B5EF4-FFF2-40B4-BE49-F238E27FC236}">
                <a16:creationId xmlns:a16="http://schemas.microsoft.com/office/drawing/2014/main" id="{969CA7F9-8065-B882-24B0-38513C0F6356}"/>
              </a:ext>
            </a:extLst>
          </p:cNvPr>
          <p:cNvPicPr>
            <a:picLocks noChangeAspect="1"/>
          </p:cNvPicPr>
          <p:nvPr/>
        </p:nvPicPr>
        <p:blipFill>
          <a:blip r:embed="rId2"/>
          <a:stretch>
            <a:fillRect/>
          </a:stretch>
        </p:blipFill>
        <p:spPr>
          <a:xfrm>
            <a:off x="76200" y="65232"/>
            <a:ext cx="12039600" cy="60367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3BF7-D1C8-903A-E9EC-16B09EEE59D4}"/>
              </a:ext>
            </a:extLst>
          </p:cNvPr>
          <p:cNvSpPr>
            <a:spLocks noGrp="1"/>
          </p:cNvSpPr>
          <p:nvPr>
            <p:ph type="ctrTitle"/>
          </p:nvPr>
        </p:nvSpPr>
        <p:spPr>
          <a:xfrm>
            <a:off x="304800" y="228600"/>
            <a:ext cx="11658600" cy="607859"/>
          </a:xfrm>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D455ED9F-639A-C628-557E-8A2C9DA5662F}"/>
              </a:ext>
            </a:extLst>
          </p:cNvPr>
          <p:cNvSpPr>
            <a:spLocks noGrp="1"/>
          </p:cNvSpPr>
          <p:nvPr>
            <p:ph type="subTitle" idx="4"/>
          </p:nvPr>
        </p:nvSpPr>
        <p:spPr>
          <a:xfrm>
            <a:off x="2286000" y="990600"/>
            <a:ext cx="7917873" cy="5262979"/>
          </a:xfrm>
        </p:spPr>
        <p:txBody>
          <a:bodyPr/>
          <a:lstStyle/>
          <a:p>
            <a:pPr marL="285750" indent="-285750">
              <a:buFont typeface="Wingdings" panose="05000000000000000000" pitchFamily="2" charset="2"/>
              <a:buChar char="q"/>
            </a:pPr>
            <a:r>
              <a:rPr lang="en-US" sz="1800" b="0" dirty="0"/>
              <a:t>HR Analytics has become a powerful tool for organizations, enabling data-driven decision-making in the management of human resources. Through the analysis of employee data, HR professionals can gain a deeper understanding of key workforce trends, including performance, turnover, recruitment effectiveness, employee engagement, and training needs. </a:t>
            </a:r>
          </a:p>
          <a:p>
            <a:pPr marL="285750" indent="-285750">
              <a:buFont typeface="Wingdings" panose="05000000000000000000" pitchFamily="2" charset="2"/>
              <a:buChar char="q"/>
            </a:pPr>
            <a:endParaRPr lang="en-US" sz="1800" b="0" dirty="0"/>
          </a:p>
          <a:p>
            <a:pPr marL="285750" indent="-285750">
              <a:buFont typeface="Wingdings" panose="05000000000000000000" pitchFamily="2" charset="2"/>
              <a:buChar char="q"/>
            </a:pPr>
            <a:r>
              <a:rPr lang="en-US" sz="1800" b="0" dirty="0"/>
              <a:t>This data-driven approach offers several benefits, such as optimizing HR strategies, improving workforce planning, and enhancing overall business outcomes.</a:t>
            </a:r>
          </a:p>
          <a:p>
            <a:pPr marL="285750" indent="-285750">
              <a:buFont typeface="Wingdings" panose="05000000000000000000" pitchFamily="2" charset="2"/>
              <a:buChar char="q"/>
            </a:pPr>
            <a:endParaRPr lang="en-US" sz="1800" b="0" dirty="0"/>
          </a:p>
          <a:p>
            <a:pPr marL="285750" indent="-285750">
              <a:buFont typeface="Wingdings" panose="05000000000000000000" pitchFamily="2" charset="2"/>
              <a:buChar char="q"/>
            </a:pPr>
            <a:r>
              <a:rPr lang="en-US" sz="1800" b="0" dirty="0"/>
              <a:t>One of the key insights from HR Analytics is the identification of patterns that can explain employee turnover. By analyzing factors like tenure, compensation, job satisfaction, and work environment, organizations can pinpoint the root causes of attrition and implement targeted retention strategies. </a:t>
            </a:r>
          </a:p>
          <a:p>
            <a:pPr marL="285750" indent="-285750">
              <a:buFont typeface="Wingdings" panose="05000000000000000000" pitchFamily="2" charset="2"/>
              <a:buChar char="q"/>
            </a:pPr>
            <a:endParaRPr lang="en-US" sz="1800" b="0" dirty="0"/>
          </a:p>
          <a:p>
            <a:pPr marL="285750" indent="-285750">
              <a:buFont typeface="Wingdings" panose="05000000000000000000" pitchFamily="2" charset="2"/>
              <a:buChar char="q"/>
            </a:pPr>
            <a:r>
              <a:rPr lang="en-US" sz="1800" b="0" dirty="0"/>
              <a:t>Predictive analytics, in particular, can help forecast potential turnover risks, enabling HR teams to proactively address issues before they result in high turnover rates.</a:t>
            </a:r>
            <a:endParaRPr lang="en-IN" sz="1800" b="0" dirty="0"/>
          </a:p>
        </p:txBody>
      </p:sp>
      <p:pic>
        <p:nvPicPr>
          <p:cNvPr id="4" name="object 5">
            <a:extLst>
              <a:ext uri="{FF2B5EF4-FFF2-40B4-BE49-F238E27FC236}">
                <a16:creationId xmlns:a16="http://schemas.microsoft.com/office/drawing/2014/main" id="{BD574043-CBA2-B689-EBDE-97362C6B139C}"/>
              </a:ext>
            </a:extLst>
          </p:cNvPr>
          <p:cNvPicPr/>
          <p:nvPr/>
        </p:nvPicPr>
        <p:blipFill>
          <a:blip r:embed="rId2" cstate="print"/>
          <a:stretch>
            <a:fillRect/>
          </a:stretch>
        </p:blipFill>
        <p:spPr>
          <a:xfrm>
            <a:off x="1901536" y="836459"/>
            <a:ext cx="8686800" cy="5417120"/>
          </a:xfrm>
          <a:prstGeom prst="rect">
            <a:avLst/>
          </a:prstGeom>
        </p:spPr>
      </p:pic>
    </p:spTree>
    <p:extLst>
      <p:ext uri="{BB962C8B-B14F-4D97-AF65-F5344CB8AC3E}">
        <p14:creationId xmlns:p14="http://schemas.microsoft.com/office/powerpoint/2010/main" val="145103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953000" cy="6858000"/>
            <a:chOff x="0" y="0"/>
            <a:chExt cx="4953000" cy="6858000"/>
          </a:xfrm>
        </p:grpSpPr>
        <p:pic>
          <p:nvPicPr>
            <p:cNvPr id="3" name="object 3"/>
            <p:cNvPicPr/>
            <p:nvPr/>
          </p:nvPicPr>
          <p:blipFill>
            <a:blip r:embed="rId2" cstate="print"/>
            <a:stretch>
              <a:fillRect/>
            </a:stretch>
          </p:blipFill>
          <p:spPr>
            <a:xfrm>
              <a:off x="0" y="0"/>
              <a:ext cx="4953000" cy="6858000"/>
            </a:xfrm>
            <a:prstGeom prst="rect">
              <a:avLst/>
            </a:prstGeom>
          </p:spPr>
        </p:pic>
        <p:pic>
          <p:nvPicPr>
            <p:cNvPr id="4" name="object 4"/>
            <p:cNvPicPr/>
            <p:nvPr/>
          </p:nvPicPr>
          <p:blipFill>
            <a:blip r:embed="rId3" cstate="print"/>
            <a:stretch>
              <a:fillRect/>
            </a:stretch>
          </p:blipFill>
          <p:spPr>
            <a:xfrm>
              <a:off x="0" y="0"/>
              <a:ext cx="3829050" cy="6857999"/>
            </a:xfrm>
            <a:prstGeom prst="rect">
              <a:avLst/>
            </a:prstGeom>
          </p:spPr>
        </p:pic>
      </p:grpSp>
      <p:sp>
        <p:nvSpPr>
          <p:cNvPr id="5" name="object 5"/>
          <p:cNvSpPr/>
          <p:nvPr/>
        </p:nvSpPr>
        <p:spPr>
          <a:xfrm flipV="1">
            <a:off x="6400800" y="2667000"/>
            <a:ext cx="1662049" cy="214376"/>
          </a:xfrm>
          <a:custGeom>
            <a:avLst/>
            <a:gdLst/>
            <a:ahLst/>
            <a:cxnLst/>
            <a:rect l="l" t="t" r="r" b="b"/>
            <a:pathLst>
              <a:path w="1655445">
                <a:moveTo>
                  <a:pt x="1655064" y="0"/>
                </a:moveTo>
                <a:lnTo>
                  <a:pt x="0" y="0"/>
                </a:lnTo>
              </a:path>
            </a:pathLst>
          </a:custGeom>
          <a:ln w="6350">
            <a:solidFill>
              <a:srgbClr val="F6A6F4"/>
            </a:solidFill>
          </a:ln>
        </p:spPr>
        <p:txBody>
          <a:bodyPr wrap="square" lIns="0" tIns="0" rIns="0" bIns="0" rtlCol="0"/>
          <a:lstStyle/>
          <a:p>
            <a:endParaRPr sz="2000" dirty="0"/>
          </a:p>
        </p:txBody>
      </p:sp>
      <p:sp>
        <p:nvSpPr>
          <p:cNvPr id="6" name="object 6"/>
          <p:cNvSpPr txBox="1">
            <a:spLocks noGrp="1"/>
          </p:cNvSpPr>
          <p:nvPr>
            <p:ph type="title"/>
          </p:nvPr>
        </p:nvSpPr>
        <p:spPr>
          <a:xfrm>
            <a:off x="418909" y="1219200"/>
            <a:ext cx="4269105" cy="849630"/>
          </a:xfrm>
          <a:prstGeom prst="rect">
            <a:avLst/>
          </a:prstGeom>
        </p:spPr>
        <p:txBody>
          <a:bodyPr vert="horz" wrap="square" lIns="0" tIns="13335" rIns="0" bIns="0" rtlCol="0">
            <a:spAutoFit/>
          </a:bodyPr>
          <a:lstStyle/>
          <a:p>
            <a:pPr marL="12700">
              <a:lnSpc>
                <a:spcPct val="100000"/>
              </a:lnSpc>
              <a:spcBef>
                <a:spcPts val="105"/>
              </a:spcBef>
              <a:tabLst>
                <a:tab pos="2791460" algn="l"/>
              </a:tabLst>
            </a:pPr>
            <a:r>
              <a:rPr sz="5400" spc="210" dirty="0">
                <a:solidFill>
                  <a:srgbClr val="FFFFFF"/>
                </a:solidFill>
              </a:rPr>
              <a:t>T</a:t>
            </a:r>
            <a:r>
              <a:rPr sz="5400" spc="120" dirty="0">
                <a:solidFill>
                  <a:srgbClr val="FFFFFF"/>
                </a:solidFill>
              </a:rPr>
              <a:t>H</a:t>
            </a:r>
            <a:r>
              <a:rPr sz="5400" spc="204" dirty="0">
                <a:solidFill>
                  <a:srgbClr val="FFFFFF"/>
                </a:solidFill>
              </a:rPr>
              <a:t>A</a:t>
            </a:r>
            <a:r>
              <a:rPr sz="5400" spc="130" dirty="0">
                <a:solidFill>
                  <a:srgbClr val="FFFFFF"/>
                </a:solidFill>
              </a:rPr>
              <a:t>N</a:t>
            </a:r>
            <a:r>
              <a:rPr sz="5400" spc="-420" dirty="0">
                <a:solidFill>
                  <a:srgbClr val="FFFFFF"/>
                </a:solidFill>
              </a:rPr>
              <a:t>K</a:t>
            </a:r>
            <a:r>
              <a:rPr sz="5400" dirty="0">
                <a:solidFill>
                  <a:srgbClr val="FFFFFF"/>
                </a:solidFill>
              </a:rPr>
              <a:t>	</a:t>
            </a:r>
            <a:r>
              <a:rPr sz="5400" spc="5" dirty="0">
                <a:solidFill>
                  <a:srgbClr val="FFFFFF"/>
                </a:solidFill>
              </a:rPr>
              <a:t>Y</a:t>
            </a:r>
            <a:r>
              <a:rPr sz="5400" spc="210" dirty="0">
                <a:solidFill>
                  <a:srgbClr val="FFFFFF"/>
                </a:solidFill>
              </a:rPr>
              <a:t>O</a:t>
            </a:r>
            <a:r>
              <a:rPr sz="5400" spc="-360" dirty="0">
                <a:solidFill>
                  <a:srgbClr val="FFFFFF"/>
                </a:solidFill>
              </a:rPr>
              <a:t>U</a:t>
            </a:r>
            <a:endParaRPr sz="5400" dirty="0"/>
          </a:p>
        </p:txBody>
      </p:sp>
      <p:sp>
        <p:nvSpPr>
          <p:cNvPr id="7" name="object 7"/>
          <p:cNvSpPr txBox="1"/>
          <p:nvPr/>
        </p:nvSpPr>
        <p:spPr>
          <a:xfrm>
            <a:off x="6670929" y="5815647"/>
            <a:ext cx="5365115" cy="956944"/>
          </a:xfrm>
          <a:prstGeom prst="rect">
            <a:avLst/>
          </a:prstGeom>
        </p:spPr>
        <p:txBody>
          <a:bodyPr vert="horz" wrap="square" lIns="0" tIns="16510" rIns="0" bIns="0" rtlCol="0">
            <a:spAutoFit/>
          </a:bodyPr>
          <a:lstStyle/>
          <a:p>
            <a:pPr marR="5080" algn="r">
              <a:lnSpc>
                <a:spcPts val="3650"/>
              </a:lnSpc>
              <a:spcBef>
                <a:spcPts val="130"/>
              </a:spcBef>
            </a:pPr>
            <a:endParaRPr sz="3200" dirty="0">
              <a:latin typeface="Arial"/>
              <a:cs typeface="Arial"/>
            </a:endParaRPr>
          </a:p>
          <a:p>
            <a:pPr marR="13970" algn="r">
              <a:lnSpc>
                <a:spcPts val="3650"/>
              </a:lnSpc>
            </a:pPr>
            <a:endParaRPr sz="3200" dirty="0">
              <a:latin typeface="Arial"/>
              <a:cs typeface="Arial"/>
            </a:endParaRPr>
          </a:p>
        </p:txBody>
      </p:sp>
      <p:sp>
        <p:nvSpPr>
          <p:cNvPr id="8" name="object 6">
            <a:extLst>
              <a:ext uri="{FF2B5EF4-FFF2-40B4-BE49-F238E27FC236}">
                <a16:creationId xmlns:a16="http://schemas.microsoft.com/office/drawing/2014/main" id="{B611D337-9AF6-7EAB-3E08-0C3205C70A79}"/>
              </a:ext>
            </a:extLst>
          </p:cNvPr>
          <p:cNvSpPr txBox="1">
            <a:spLocks/>
          </p:cNvSpPr>
          <p:nvPr/>
        </p:nvSpPr>
        <p:spPr>
          <a:xfrm>
            <a:off x="6096000" y="2362200"/>
            <a:ext cx="4269105" cy="2491067"/>
          </a:xfrm>
          <a:prstGeom prst="rect">
            <a:avLst/>
          </a:prstGeom>
        </p:spPr>
        <p:txBody>
          <a:bodyPr vert="horz" wrap="square" lIns="0" tIns="13335" rIns="0" bIns="0" rtlCol="0">
            <a:spAutoFit/>
          </a:bodyPr>
          <a:lstStyle>
            <a:lvl1pPr>
              <a:defRPr sz="3950" b="1" i="0">
                <a:solidFill>
                  <a:srgbClr val="DFF8FA"/>
                </a:solidFill>
                <a:latin typeface="Arial"/>
                <a:ea typeface="+mj-ea"/>
                <a:cs typeface="Arial"/>
              </a:defRPr>
            </a:lvl1pPr>
          </a:lstStyle>
          <a:p>
            <a:pPr marL="12700">
              <a:spcBef>
                <a:spcPts val="105"/>
              </a:spcBef>
              <a:tabLst>
                <a:tab pos="2791460" algn="l"/>
              </a:tabLst>
            </a:pPr>
            <a:r>
              <a:rPr lang="en-US" sz="3600" spc="210" dirty="0">
                <a:solidFill>
                  <a:srgbClr val="FFFFFF"/>
                </a:solidFill>
              </a:rPr>
              <a:t>O</a:t>
            </a:r>
            <a:r>
              <a:rPr lang="en-IN" sz="3600" spc="210" dirty="0" err="1">
                <a:solidFill>
                  <a:srgbClr val="FFFFFF"/>
                </a:solidFill>
              </a:rPr>
              <a:t>ur</a:t>
            </a:r>
            <a:r>
              <a:rPr lang="en-IN" sz="3600" spc="210" dirty="0">
                <a:solidFill>
                  <a:srgbClr val="FFFFFF"/>
                </a:solidFill>
              </a:rPr>
              <a:t> team </a:t>
            </a:r>
          </a:p>
          <a:p>
            <a:pPr marL="355600" indent="-342900">
              <a:spcBef>
                <a:spcPts val="105"/>
              </a:spcBef>
              <a:buFont typeface="Wingdings" panose="05000000000000000000" pitchFamily="2" charset="2"/>
              <a:buChar char="q"/>
              <a:tabLst>
                <a:tab pos="2791460" algn="l"/>
              </a:tabLst>
            </a:pPr>
            <a:r>
              <a:rPr lang="en-IN" sz="2000" dirty="0"/>
              <a:t>Kaveri </a:t>
            </a:r>
            <a:r>
              <a:rPr lang="en-IN" sz="2000" dirty="0" err="1"/>
              <a:t>nimbalkar</a:t>
            </a:r>
            <a:endParaRPr lang="en-IN" sz="2000" dirty="0"/>
          </a:p>
          <a:p>
            <a:pPr marL="355600" indent="-342900">
              <a:spcBef>
                <a:spcPts val="105"/>
              </a:spcBef>
              <a:buFont typeface="Wingdings" panose="05000000000000000000" pitchFamily="2" charset="2"/>
              <a:buChar char="q"/>
              <a:tabLst>
                <a:tab pos="2791460" algn="l"/>
              </a:tabLst>
            </a:pPr>
            <a:r>
              <a:rPr lang="en-IN" sz="2000" dirty="0"/>
              <a:t>Kareena</a:t>
            </a:r>
          </a:p>
          <a:p>
            <a:pPr marL="355600" indent="-342900">
              <a:spcBef>
                <a:spcPts val="105"/>
              </a:spcBef>
              <a:buFont typeface="Wingdings" panose="05000000000000000000" pitchFamily="2" charset="2"/>
              <a:buChar char="q"/>
              <a:tabLst>
                <a:tab pos="2791460" algn="l"/>
              </a:tabLst>
            </a:pPr>
            <a:r>
              <a:rPr lang="en-IN" sz="2000" dirty="0"/>
              <a:t>Sreeja </a:t>
            </a:r>
            <a:r>
              <a:rPr lang="en-IN" sz="2000" dirty="0" err="1"/>
              <a:t>Tuniki</a:t>
            </a:r>
            <a:endParaRPr lang="en-IN" sz="2000" dirty="0"/>
          </a:p>
          <a:p>
            <a:pPr marL="355600" indent="-342900">
              <a:spcBef>
                <a:spcPts val="105"/>
              </a:spcBef>
              <a:buFont typeface="Wingdings" panose="05000000000000000000" pitchFamily="2" charset="2"/>
              <a:buChar char="q"/>
              <a:tabLst>
                <a:tab pos="2791460" algn="l"/>
              </a:tabLst>
            </a:pPr>
            <a:r>
              <a:rPr lang="en-IN" sz="2000" dirty="0" err="1"/>
              <a:t>Anagha</a:t>
            </a:r>
            <a:endParaRPr lang="en-IN" sz="2000" dirty="0"/>
          </a:p>
          <a:p>
            <a:pPr marL="355600" indent="-342900">
              <a:spcBef>
                <a:spcPts val="105"/>
              </a:spcBef>
              <a:buFont typeface="Wingdings" panose="05000000000000000000" pitchFamily="2" charset="2"/>
              <a:buChar char="q"/>
              <a:tabLst>
                <a:tab pos="2791460" algn="l"/>
              </a:tabLst>
            </a:pPr>
            <a:r>
              <a:rPr lang="en-IN" sz="2000" dirty="0"/>
              <a:t>Sridhar</a:t>
            </a:r>
          </a:p>
          <a:p>
            <a:pPr marL="355600" indent="-342900">
              <a:spcBef>
                <a:spcPts val="105"/>
              </a:spcBef>
              <a:buFont typeface="Wingdings" panose="05000000000000000000" pitchFamily="2" charset="2"/>
              <a:buChar char="q"/>
              <a:tabLst>
                <a:tab pos="2791460" algn="l"/>
              </a:tabLst>
            </a:pPr>
            <a:r>
              <a:rPr lang="en-IN" sz="2000" dirty="0"/>
              <a:t>Mahadev</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5312" y="852550"/>
            <a:ext cx="0" cy="5111115"/>
          </a:xfrm>
          <a:custGeom>
            <a:avLst/>
            <a:gdLst/>
            <a:ahLst/>
            <a:cxnLst/>
            <a:rect l="l" t="t" r="r" b="b"/>
            <a:pathLst>
              <a:path h="5111115">
                <a:moveTo>
                  <a:pt x="0" y="0"/>
                </a:moveTo>
                <a:lnTo>
                  <a:pt x="0" y="5110949"/>
                </a:lnTo>
              </a:path>
            </a:pathLst>
          </a:custGeom>
          <a:ln w="6350">
            <a:solidFill>
              <a:srgbClr val="F6A6F4"/>
            </a:solidFill>
          </a:ln>
        </p:spPr>
        <p:txBody>
          <a:bodyPr wrap="square" lIns="0" tIns="0" rIns="0" bIns="0" rtlCol="0"/>
          <a:lstStyle/>
          <a:p>
            <a:endParaRPr/>
          </a:p>
        </p:txBody>
      </p:sp>
      <p:grpSp>
        <p:nvGrpSpPr>
          <p:cNvPr id="3" name="object 3"/>
          <p:cNvGrpSpPr/>
          <p:nvPr/>
        </p:nvGrpSpPr>
        <p:grpSpPr>
          <a:xfrm>
            <a:off x="7667625" y="0"/>
            <a:ext cx="4524375" cy="6858000"/>
            <a:chOff x="7667625" y="0"/>
            <a:chExt cx="4524375" cy="6858000"/>
          </a:xfrm>
        </p:grpSpPr>
        <p:pic>
          <p:nvPicPr>
            <p:cNvPr id="4" name="object 4"/>
            <p:cNvPicPr/>
            <p:nvPr/>
          </p:nvPicPr>
          <p:blipFill>
            <a:blip r:embed="rId2" cstate="print"/>
            <a:stretch>
              <a:fillRect/>
            </a:stretch>
          </p:blipFill>
          <p:spPr>
            <a:xfrm>
              <a:off x="7667625" y="0"/>
              <a:ext cx="4524375" cy="6858000"/>
            </a:xfrm>
            <a:prstGeom prst="rect">
              <a:avLst/>
            </a:prstGeom>
          </p:spPr>
        </p:pic>
        <p:pic>
          <p:nvPicPr>
            <p:cNvPr id="5" name="object 5"/>
            <p:cNvPicPr/>
            <p:nvPr/>
          </p:nvPicPr>
          <p:blipFill>
            <a:blip r:embed="rId3" cstate="print"/>
            <a:stretch>
              <a:fillRect/>
            </a:stretch>
          </p:blipFill>
          <p:spPr>
            <a:xfrm>
              <a:off x="8505825" y="0"/>
              <a:ext cx="3686175" cy="6857999"/>
            </a:xfrm>
            <a:prstGeom prst="rect">
              <a:avLst/>
            </a:prstGeom>
          </p:spPr>
        </p:pic>
      </p:grpSp>
      <p:sp>
        <p:nvSpPr>
          <p:cNvPr id="6" name="object 6"/>
          <p:cNvSpPr txBox="1">
            <a:spLocks noGrp="1"/>
          </p:cNvSpPr>
          <p:nvPr>
            <p:ph type="title"/>
          </p:nvPr>
        </p:nvSpPr>
        <p:spPr>
          <a:prstGeom prst="rect">
            <a:avLst/>
          </a:prstGeom>
        </p:spPr>
        <p:txBody>
          <a:bodyPr vert="horz" wrap="square" lIns="0" tIns="796289" rIns="0" bIns="0" rtlCol="0">
            <a:spAutoFit/>
          </a:bodyPr>
          <a:lstStyle/>
          <a:p>
            <a:pPr marL="828675">
              <a:lnSpc>
                <a:spcPct val="100000"/>
              </a:lnSpc>
              <a:spcBef>
                <a:spcPts val="130"/>
              </a:spcBef>
            </a:pPr>
            <a:r>
              <a:rPr spc="-120" dirty="0">
                <a:solidFill>
                  <a:srgbClr val="FFFFFF"/>
                </a:solidFill>
              </a:rPr>
              <a:t>A</a:t>
            </a:r>
            <a:r>
              <a:rPr spc="-540" dirty="0">
                <a:solidFill>
                  <a:srgbClr val="FFFFFF"/>
                </a:solidFill>
              </a:rPr>
              <a:t> </a:t>
            </a:r>
            <a:r>
              <a:rPr spc="-340" dirty="0">
                <a:solidFill>
                  <a:srgbClr val="FFFFFF"/>
                </a:solidFill>
              </a:rPr>
              <a:t>G</a:t>
            </a:r>
            <a:r>
              <a:rPr spc="-535" dirty="0">
                <a:solidFill>
                  <a:srgbClr val="FFFFFF"/>
                </a:solidFill>
              </a:rPr>
              <a:t> </a:t>
            </a:r>
            <a:r>
              <a:rPr spc="-740" dirty="0">
                <a:solidFill>
                  <a:srgbClr val="FFFFFF"/>
                </a:solidFill>
              </a:rPr>
              <a:t>E</a:t>
            </a:r>
            <a:r>
              <a:rPr spc="-455" dirty="0">
                <a:solidFill>
                  <a:srgbClr val="FFFFFF"/>
                </a:solidFill>
              </a:rPr>
              <a:t> </a:t>
            </a:r>
            <a:r>
              <a:rPr spc="-120" dirty="0">
                <a:solidFill>
                  <a:srgbClr val="FFFFFF"/>
                </a:solidFill>
              </a:rPr>
              <a:t>N</a:t>
            </a:r>
            <a:r>
              <a:rPr spc="-535" dirty="0">
                <a:solidFill>
                  <a:srgbClr val="FFFFFF"/>
                </a:solidFill>
              </a:rPr>
              <a:t> </a:t>
            </a:r>
            <a:r>
              <a:rPr spc="-25" dirty="0">
                <a:solidFill>
                  <a:srgbClr val="FFFFFF"/>
                </a:solidFill>
              </a:rPr>
              <a:t>DA</a:t>
            </a:r>
          </a:p>
        </p:txBody>
      </p:sp>
      <p:sp>
        <p:nvSpPr>
          <p:cNvPr id="7" name="object 7"/>
          <p:cNvSpPr txBox="1"/>
          <p:nvPr/>
        </p:nvSpPr>
        <p:spPr>
          <a:xfrm>
            <a:off x="1855470" y="1729486"/>
            <a:ext cx="3581400" cy="3540713"/>
          </a:xfrm>
          <a:prstGeom prst="rect">
            <a:avLst/>
          </a:prstGeom>
        </p:spPr>
        <p:txBody>
          <a:bodyPr vert="horz" wrap="square" lIns="0" tIns="16510" rIns="0" bIns="0" rtlCol="0">
            <a:spAutoFit/>
          </a:bodyPr>
          <a:lstStyle/>
          <a:p>
            <a:pPr marL="360045" indent="-347345">
              <a:lnSpc>
                <a:spcPct val="100000"/>
              </a:lnSpc>
              <a:spcBef>
                <a:spcPts val="130"/>
              </a:spcBef>
              <a:buClr>
                <a:srgbClr val="F6A6F4"/>
              </a:buClr>
              <a:buFont typeface="Wingdings"/>
              <a:buChar char=""/>
              <a:tabLst>
                <a:tab pos="360045" algn="l"/>
              </a:tabLst>
            </a:pPr>
            <a:r>
              <a:rPr sz="2150" spc="-10" dirty="0">
                <a:solidFill>
                  <a:srgbClr val="FFFFFF"/>
                </a:solidFill>
                <a:latin typeface="Segoe UI Light"/>
                <a:cs typeface="Segoe UI Light"/>
              </a:rPr>
              <a:t>Introduction</a:t>
            </a:r>
            <a:endParaRPr sz="2150" dirty="0">
              <a:latin typeface="Segoe UI Light"/>
              <a:cs typeface="Segoe UI Light"/>
            </a:endParaRPr>
          </a:p>
          <a:p>
            <a:pPr marL="359410" indent="-346710">
              <a:lnSpc>
                <a:spcPct val="100000"/>
              </a:lnSpc>
              <a:spcBef>
                <a:spcPts val="2375"/>
              </a:spcBef>
              <a:buClr>
                <a:srgbClr val="F6A6F4"/>
              </a:buClr>
              <a:buFont typeface="Wingdings"/>
              <a:buChar char=""/>
              <a:tabLst>
                <a:tab pos="359410" algn="l"/>
              </a:tabLst>
            </a:pPr>
            <a:r>
              <a:rPr sz="2150" dirty="0">
                <a:solidFill>
                  <a:srgbClr val="FFFFFF"/>
                </a:solidFill>
                <a:latin typeface="Segoe UI Light"/>
                <a:cs typeface="Segoe UI Light"/>
              </a:rPr>
              <a:t>Problem</a:t>
            </a:r>
            <a:r>
              <a:rPr sz="2150" spc="90" dirty="0">
                <a:solidFill>
                  <a:srgbClr val="FFFFFF"/>
                </a:solidFill>
                <a:latin typeface="Segoe UI Light"/>
                <a:cs typeface="Segoe UI Light"/>
              </a:rPr>
              <a:t> </a:t>
            </a:r>
            <a:r>
              <a:rPr sz="2150" spc="-10" dirty="0">
                <a:solidFill>
                  <a:srgbClr val="FFFFFF"/>
                </a:solidFill>
                <a:latin typeface="Segoe UI Light"/>
                <a:cs typeface="Segoe UI Light"/>
              </a:rPr>
              <a:t>Statement</a:t>
            </a:r>
            <a:endParaRPr sz="2150" dirty="0">
              <a:latin typeface="Segoe UI Light"/>
              <a:cs typeface="Segoe UI Light"/>
            </a:endParaRPr>
          </a:p>
          <a:p>
            <a:pPr marL="359410" indent="-346710">
              <a:lnSpc>
                <a:spcPct val="100000"/>
              </a:lnSpc>
              <a:spcBef>
                <a:spcPts val="2375"/>
              </a:spcBef>
              <a:buClr>
                <a:srgbClr val="F6A6F4"/>
              </a:buClr>
              <a:buFont typeface="Wingdings"/>
              <a:buChar char=""/>
              <a:tabLst>
                <a:tab pos="359410" algn="l"/>
              </a:tabLst>
            </a:pPr>
            <a:r>
              <a:rPr sz="2150" dirty="0">
                <a:solidFill>
                  <a:srgbClr val="FFFFFF"/>
                </a:solidFill>
                <a:latin typeface="Segoe UI Light"/>
                <a:cs typeface="Segoe UI Light"/>
              </a:rPr>
              <a:t>Overview</a:t>
            </a:r>
            <a:r>
              <a:rPr sz="2150" spc="165" dirty="0">
                <a:solidFill>
                  <a:srgbClr val="FFFFFF"/>
                </a:solidFill>
                <a:latin typeface="Segoe UI Light"/>
                <a:cs typeface="Segoe UI Light"/>
              </a:rPr>
              <a:t> </a:t>
            </a:r>
            <a:r>
              <a:rPr sz="2150" dirty="0">
                <a:solidFill>
                  <a:srgbClr val="FFFFFF"/>
                </a:solidFill>
                <a:latin typeface="Segoe UI Light"/>
                <a:cs typeface="Segoe UI Light"/>
              </a:rPr>
              <a:t>of</a:t>
            </a:r>
            <a:r>
              <a:rPr sz="2150" spc="130" dirty="0">
                <a:solidFill>
                  <a:srgbClr val="FFFFFF"/>
                </a:solidFill>
                <a:latin typeface="Segoe UI Light"/>
                <a:cs typeface="Segoe UI Light"/>
              </a:rPr>
              <a:t> </a:t>
            </a:r>
            <a:r>
              <a:rPr sz="2150" spc="-10" dirty="0">
                <a:solidFill>
                  <a:srgbClr val="FFFFFF"/>
                </a:solidFill>
                <a:latin typeface="Segoe UI Light"/>
                <a:cs typeface="Segoe UI Light"/>
              </a:rPr>
              <a:t>project</a:t>
            </a:r>
            <a:endParaRPr sz="2150" dirty="0">
              <a:latin typeface="Segoe UI Light"/>
              <a:cs typeface="Segoe UI Light"/>
            </a:endParaRPr>
          </a:p>
          <a:p>
            <a:pPr marL="359410" indent="-346710">
              <a:lnSpc>
                <a:spcPct val="100000"/>
              </a:lnSpc>
              <a:spcBef>
                <a:spcPts val="2380"/>
              </a:spcBef>
              <a:buClr>
                <a:srgbClr val="F6A6F4"/>
              </a:buClr>
              <a:buFont typeface="Wingdings"/>
              <a:buChar char=""/>
              <a:tabLst>
                <a:tab pos="359410" algn="l"/>
              </a:tabLst>
            </a:pPr>
            <a:r>
              <a:rPr lang="en-IN" sz="2150" dirty="0" err="1">
                <a:solidFill>
                  <a:srgbClr val="FFFFFF"/>
                </a:solidFill>
                <a:latin typeface="Segoe UI Light"/>
                <a:cs typeface="Segoe UI Light"/>
              </a:rPr>
              <a:t>Kpi’s</a:t>
            </a:r>
            <a:endParaRPr lang="en-IN" sz="2150" dirty="0">
              <a:solidFill>
                <a:srgbClr val="FFFFFF"/>
              </a:solidFill>
              <a:latin typeface="Segoe UI Light"/>
              <a:cs typeface="Segoe UI Light"/>
            </a:endParaRPr>
          </a:p>
          <a:p>
            <a:pPr marL="359410" indent="-346710">
              <a:lnSpc>
                <a:spcPct val="100000"/>
              </a:lnSpc>
              <a:spcBef>
                <a:spcPts val="2380"/>
              </a:spcBef>
              <a:buClr>
                <a:srgbClr val="F6A6F4"/>
              </a:buClr>
              <a:buFont typeface="Wingdings"/>
              <a:buChar char=""/>
              <a:tabLst>
                <a:tab pos="359410" algn="l"/>
              </a:tabLst>
            </a:pPr>
            <a:r>
              <a:rPr lang="en-IN" sz="2150" dirty="0">
                <a:solidFill>
                  <a:srgbClr val="FFFFFF"/>
                </a:solidFill>
                <a:latin typeface="Segoe UI Light"/>
                <a:cs typeface="Segoe UI Light"/>
              </a:rPr>
              <a:t>Dashboard</a:t>
            </a:r>
            <a:endParaRPr sz="2150" dirty="0">
              <a:latin typeface="Segoe UI Light"/>
              <a:cs typeface="Segoe UI Light"/>
            </a:endParaRPr>
          </a:p>
          <a:p>
            <a:pPr marL="359410" indent="-346710">
              <a:lnSpc>
                <a:spcPct val="100000"/>
              </a:lnSpc>
              <a:spcBef>
                <a:spcPts val="2380"/>
              </a:spcBef>
              <a:buClr>
                <a:srgbClr val="F6A6F4"/>
              </a:buClr>
              <a:buFont typeface="Wingdings"/>
              <a:buChar char=""/>
              <a:tabLst>
                <a:tab pos="359410" algn="l"/>
              </a:tabLst>
            </a:pPr>
            <a:r>
              <a:rPr sz="2150" spc="-10" dirty="0">
                <a:solidFill>
                  <a:srgbClr val="FFFFFF"/>
                </a:solidFill>
                <a:latin typeface="Segoe UI Light"/>
                <a:cs typeface="Segoe UI Light"/>
              </a:rPr>
              <a:t>Conclusion</a:t>
            </a:r>
            <a:endParaRPr sz="2150" dirty="0">
              <a:latin typeface="Segoe UI Light"/>
              <a:cs typeface="Segoe UI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848225"/>
            <a:ext cx="5686425" cy="2009775"/>
          </a:xfrm>
          <a:prstGeom prst="rect">
            <a:avLst/>
          </a:prstGeom>
        </p:spPr>
      </p:pic>
      <p:pic>
        <p:nvPicPr>
          <p:cNvPr id="3" name="object 3"/>
          <p:cNvPicPr/>
          <p:nvPr/>
        </p:nvPicPr>
        <p:blipFill>
          <a:blip r:embed="rId3" cstate="print"/>
          <a:stretch>
            <a:fillRect/>
          </a:stretch>
        </p:blipFill>
        <p:spPr>
          <a:xfrm>
            <a:off x="0" y="0"/>
            <a:ext cx="6391275" cy="3295645"/>
          </a:xfrm>
          <a:prstGeom prst="rect">
            <a:avLst/>
          </a:prstGeom>
        </p:spPr>
      </p:pic>
      <p:grpSp>
        <p:nvGrpSpPr>
          <p:cNvPr id="4" name="object 4"/>
          <p:cNvGrpSpPr/>
          <p:nvPr/>
        </p:nvGrpSpPr>
        <p:grpSpPr>
          <a:xfrm>
            <a:off x="0" y="0"/>
            <a:ext cx="12192000" cy="6858000"/>
            <a:chOff x="0" y="0"/>
            <a:chExt cx="12192000" cy="6858000"/>
          </a:xfrm>
        </p:grpSpPr>
        <p:sp>
          <p:nvSpPr>
            <p:cNvPr id="5" name="object 5"/>
            <p:cNvSpPr/>
            <p:nvPr/>
          </p:nvSpPr>
          <p:spPr>
            <a:xfrm>
              <a:off x="9515613" y="0"/>
              <a:ext cx="2676525" cy="6858000"/>
            </a:xfrm>
            <a:custGeom>
              <a:avLst/>
              <a:gdLst/>
              <a:ahLst/>
              <a:cxnLst/>
              <a:rect l="l" t="t" r="r" b="b"/>
              <a:pathLst>
                <a:path w="2676525" h="6858000">
                  <a:moveTo>
                    <a:pt x="2676385" y="0"/>
                  </a:moveTo>
                  <a:lnTo>
                    <a:pt x="386321" y="0"/>
                  </a:lnTo>
                  <a:lnTo>
                    <a:pt x="381876" y="3809"/>
                  </a:lnTo>
                  <a:lnTo>
                    <a:pt x="330061" y="56938"/>
                  </a:lnTo>
                  <a:lnTo>
                    <a:pt x="281426" y="112756"/>
                  </a:lnTo>
                  <a:lnTo>
                    <a:pt x="236123" y="171232"/>
                  </a:lnTo>
                  <a:lnTo>
                    <a:pt x="194306" y="232337"/>
                  </a:lnTo>
                  <a:lnTo>
                    <a:pt x="156127" y="296040"/>
                  </a:lnTo>
                  <a:lnTo>
                    <a:pt x="121739" y="362311"/>
                  </a:lnTo>
                  <a:lnTo>
                    <a:pt x="91294" y="431118"/>
                  </a:lnTo>
                  <a:lnTo>
                    <a:pt x="64946" y="502432"/>
                  </a:lnTo>
                  <a:lnTo>
                    <a:pt x="53356" y="539019"/>
                  </a:lnTo>
                  <a:lnTo>
                    <a:pt x="42848" y="576222"/>
                  </a:lnTo>
                  <a:lnTo>
                    <a:pt x="33439" y="614036"/>
                  </a:lnTo>
                  <a:lnTo>
                    <a:pt x="25151" y="652458"/>
                  </a:lnTo>
                  <a:lnTo>
                    <a:pt x="18001" y="691483"/>
                  </a:lnTo>
                  <a:lnTo>
                    <a:pt x="12009" y="731108"/>
                  </a:lnTo>
                  <a:lnTo>
                    <a:pt x="7193" y="771330"/>
                  </a:lnTo>
                  <a:lnTo>
                    <a:pt x="3574" y="812143"/>
                  </a:lnTo>
                  <a:lnTo>
                    <a:pt x="1170" y="853546"/>
                  </a:lnTo>
                  <a:lnTo>
                    <a:pt x="0" y="895533"/>
                  </a:lnTo>
                  <a:lnTo>
                    <a:pt x="83" y="938101"/>
                  </a:lnTo>
                  <a:lnTo>
                    <a:pt x="1438" y="981246"/>
                  </a:lnTo>
                  <a:lnTo>
                    <a:pt x="4085" y="1024964"/>
                  </a:lnTo>
                  <a:lnTo>
                    <a:pt x="8043" y="1069252"/>
                  </a:lnTo>
                  <a:lnTo>
                    <a:pt x="13330" y="1114106"/>
                  </a:lnTo>
                  <a:lnTo>
                    <a:pt x="19966" y="1159522"/>
                  </a:lnTo>
                  <a:lnTo>
                    <a:pt x="27969" y="1205495"/>
                  </a:lnTo>
                  <a:lnTo>
                    <a:pt x="37360" y="1252023"/>
                  </a:lnTo>
                  <a:lnTo>
                    <a:pt x="48156" y="1299101"/>
                  </a:lnTo>
                  <a:lnTo>
                    <a:pt x="60378" y="1346726"/>
                  </a:lnTo>
                  <a:lnTo>
                    <a:pt x="74044" y="1394894"/>
                  </a:lnTo>
                  <a:lnTo>
                    <a:pt x="89173" y="1443601"/>
                  </a:lnTo>
                  <a:lnTo>
                    <a:pt x="105785" y="1492843"/>
                  </a:lnTo>
                  <a:lnTo>
                    <a:pt x="123898" y="1542617"/>
                  </a:lnTo>
                  <a:lnTo>
                    <a:pt x="143532" y="1592918"/>
                  </a:lnTo>
                  <a:lnTo>
                    <a:pt x="164706" y="1643743"/>
                  </a:lnTo>
                  <a:lnTo>
                    <a:pt x="187438" y="1695087"/>
                  </a:lnTo>
                  <a:lnTo>
                    <a:pt x="211748" y="1746949"/>
                  </a:lnTo>
                  <a:lnTo>
                    <a:pt x="237655" y="1799322"/>
                  </a:lnTo>
                  <a:lnTo>
                    <a:pt x="265178" y="1852204"/>
                  </a:lnTo>
                  <a:lnTo>
                    <a:pt x="294336" y="1905591"/>
                  </a:lnTo>
                  <a:lnTo>
                    <a:pt x="325149" y="1959478"/>
                  </a:lnTo>
                  <a:lnTo>
                    <a:pt x="357635" y="2013863"/>
                  </a:lnTo>
                  <a:lnTo>
                    <a:pt x="391813" y="2068742"/>
                  </a:lnTo>
                  <a:lnTo>
                    <a:pt x="427703" y="2124109"/>
                  </a:lnTo>
                  <a:lnTo>
                    <a:pt x="465324" y="2179963"/>
                  </a:lnTo>
                  <a:lnTo>
                    <a:pt x="504694" y="2236298"/>
                  </a:lnTo>
                  <a:lnTo>
                    <a:pt x="571576" y="2328734"/>
                  </a:lnTo>
                  <a:lnTo>
                    <a:pt x="597107" y="2365041"/>
                  </a:lnTo>
                  <a:lnTo>
                    <a:pt x="622422" y="2402017"/>
                  </a:lnTo>
                  <a:lnTo>
                    <a:pt x="647515" y="2439648"/>
                  </a:lnTo>
                  <a:lnTo>
                    <a:pt x="672380" y="2477917"/>
                  </a:lnTo>
                  <a:lnTo>
                    <a:pt x="697012" y="2516811"/>
                  </a:lnTo>
                  <a:lnTo>
                    <a:pt x="721405" y="2556315"/>
                  </a:lnTo>
                  <a:lnTo>
                    <a:pt x="745554" y="2596412"/>
                  </a:lnTo>
                  <a:lnTo>
                    <a:pt x="769453" y="2637089"/>
                  </a:lnTo>
                  <a:lnTo>
                    <a:pt x="793096" y="2678331"/>
                  </a:lnTo>
                  <a:lnTo>
                    <a:pt x="816477" y="2720122"/>
                  </a:lnTo>
                  <a:lnTo>
                    <a:pt x="839592" y="2762447"/>
                  </a:lnTo>
                  <a:lnTo>
                    <a:pt x="862434" y="2805292"/>
                  </a:lnTo>
                  <a:lnTo>
                    <a:pt x="884999" y="2848642"/>
                  </a:lnTo>
                  <a:lnTo>
                    <a:pt x="907279" y="2892481"/>
                  </a:lnTo>
                  <a:lnTo>
                    <a:pt x="929270" y="2936795"/>
                  </a:lnTo>
                  <a:lnTo>
                    <a:pt x="950967" y="2981568"/>
                  </a:lnTo>
                  <a:lnTo>
                    <a:pt x="972363" y="3026786"/>
                  </a:lnTo>
                  <a:lnTo>
                    <a:pt x="993453" y="3072434"/>
                  </a:lnTo>
                  <a:lnTo>
                    <a:pt x="1014231" y="3118497"/>
                  </a:lnTo>
                  <a:lnTo>
                    <a:pt x="1034692" y="3164959"/>
                  </a:lnTo>
                  <a:lnTo>
                    <a:pt x="1054830" y="3211806"/>
                  </a:lnTo>
                  <a:lnTo>
                    <a:pt x="1074640" y="3259023"/>
                  </a:lnTo>
                  <a:lnTo>
                    <a:pt x="1094115" y="3306595"/>
                  </a:lnTo>
                  <a:lnTo>
                    <a:pt x="1113251" y="3354506"/>
                  </a:lnTo>
                  <a:lnTo>
                    <a:pt x="1132042" y="3402743"/>
                  </a:lnTo>
                  <a:lnTo>
                    <a:pt x="1150481" y="3451289"/>
                  </a:lnTo>
                  <a:lnTo>
                    <a:pt x="1168564" y="3500131"/>
                  </a:lnTo>
                  <a:lnTo>
                    <a:pt x="1186286" y="3549252"/>
                  </a:lnTo>
                  <a:lnTo>
                    <a:pt x="1203639" y="3598639"/>
                  </a:lnTo>
                  <a:lnTo>
                    <a:pt x="1220619" y="3648276"/>
                  </a:lnTo>
                  <a:lnTo>
                    <a:pt x="1237221" y="3698147"/>
                  </a:lnTo>
                  <a:lnTo>
                    <a:pt x="1253438" y="3748239"/>
                  </a:lnTo>
                  <a:lnTo>
                    <a:pt x="1269264" y="3798536"/>
                  </a:lnTo>
                  <a:lnTo>
                    <a:pt x="1284695" y="3849023"/>
                  </a:lnTo>
                  <a:lnTo>
                    <a:pt x="1299725" y="3899686"/>
                  </a:lnTo>
                  <a:lnTo>
                    <a:pt x="1314348" y="3950509"/>
                  </a:lnTo>
                  <a:lnTo>
                    <a:pt x="1328559" y="4001477"/>
                  </a:lnTo>
                  <a:lnTo>
                    <a:pt x="1342351" y="4052575"/>
                  </a:lnTo>
                  <a:lnTo>
                    <a:pt x="1355720" y="4103789"/>
                  </a:lnTo>
                  <a:lnTo>
                    <a:pt x="1368659" y="4155103"/>
                  </a:lnTo>
                  <a:lnTo>
                    <a:pt x="1381164" y="4206502"/>
                  </a:lnTo>
                  <a:lnTo>
                    <a:pt x="1393228" y="4257972"/>
                  </a:lnTo>
                  <a:lnTo>
                    <a:pt x="1404846" y="4309497"/>
                  </a:lnTo>
                  <a:lnTo>
                    <a:pt x="1416012" y="4361063"/>
                  </a:lnTo>
                  <a:lnTo>
                    <a:pt x="1426721" y="4412654"/>
                  </a:lnTo>
                  <a:lnTo>
                    <a:pt x="1436967" y="4464256"/>
                  </a:lnTo>
                  <a:lnTo>
                    <a:pt x="1446745" y="4515854"/>
                  </a:lnTo>
                  <a:lnTo>
                    <a:pt x="1456049" y="4567432"/>
                  </a:lnTo>
                  <a:lnTo>
                    <a:pt x="1464873" y="4618975"/>
                  </a:lnTo>
                  <a:lnTo>
                    <a:pt x="1473211" y="4670470"/>
                  </a:lnTo>
                  <a:lnTo>
                    <a:pt x="1481059" y="4721900"/>
                  </a:lnTo>
                  <a:lnTo>
                    <a:pt x="1488410" y="4773251"/>
                  </a:lnTo>
                  <a:lnTo>
                    <a:pt x="1495259" y="4824507"/>
                  </a:lnTo>
                  <a:lnTo>
                    <a:pt x="1501601" y="4875655"/>
                  </a:lnTo>
                  <a:lnTo>
                    <a:pt x="1507429" y="4926678"/>
                  </a:lnTo>
                  <a:lnTo>
                    <a:pt x="1512739" y="4977562"/>
                  </a:lnTo>
                  <a:lnTo>
                    <a:pt x="1517523" y="5028292"/>
                  </a:lnTo>
                  <a:lnTo>
                    <a:pt x="1521778" y="5078853"/>
                  </a:lnTo>
                  <a:lnTo>
                    <a:pt x="1525497" y="5129230"/>
                  </a:lnTo>
                  <a:lnTo>
                    <a:pt x="1528675" y="5179408"/>
                  </a:lnTo>
                  <a:lnTo>
                    <a:pt x="1531306" y="5229372"/>
                  </a:lnTo>
                  <a:lnTo>
                    <a:pt x="1533384" y="5279107"/>
                  </a:lnTo>
                  <a:lnTo>
                    <a:pt x="1534905" y="5328598"/>
                  </a:lnTo>
                  <a:lnTo>
                    <a:pt x="1535861" y="5377830"/>
                  </a:lnTo>
                  <a:lnTo>
                    <a:pt x="1536249" y="5426788"/>
                  </a:lnTo>
                  <a:lnTo>
                    <a:pt x="1536061" y="5475457"/>
                  </a:lnTo>
                  <a:lnTo>
                    <a:pt x="1535293" y="5523823"/>
                  </a:lnTo>
                  <a:lnTo>
                    <a:pt x="1533939" y="5571870"/>
                  </a:lnTo>
                  <a:lnTo>
                    <a:pt x="1531993" y="5619583"/>
                  </a:lnTo>
                  <a:lnTo>
                    <a:pt x="1529450" y="5666947"/>
                  </a:lnTo>
                  <a:lnTo>
                    <a:pt x="1526304" y="5713948"/>
                  </a:lnTo>
                  <a:lnTo>
                    <a:pt x="1522550" y="5760569"/>
                  </a:lnTo>
                  <a:lnTo>
                    <a:pt x="1518181" y="5806798"/>
                  </a:lnTo>
                  <a:lnTo>
                    <a:pt x="1513193" y="5852618"/>
                  </a:lnTo>
                  <a:lnTo>
                    <a:pt x="1507579" y="5898014"/>
                  </a:lnTo>
                  <a:lnTo>
                    <a:pt x="1501335" y="5942971"/>
                  </a:lnTo>
                  <a:lnTo>
                    <a:pt x="1494454" y="5987476"/>
                  </a:lnTo>
                  <a:lnTo>
                    <a:pt x="1486931" y="6031511"/>
                  </a:lnTo>
                  <a:lnTo>
                    <a:pt x="1478760" y="6075064"/>
                  </a:lnTo>
                  <a:lnTo>
                    <a:pt x="1469936" y="6118117"/>
                  </a:lnTo>
                  <a:lnTo>
                    <a:pt x="1460453" y="6160658"/>
                  </a:lnTo>
                  <a:lnTo>
                    <a:pt x="1450306" y="6202670"/>
                  </a:lnTo>
                  <a:lnTo>
                    <a:pt x="1439489" y="6244139"/>
                  </a:lnTo>
                  <a:lnTo>
                    <a:pt x="1427995" y="6285049"/>
                  </a:lnTo>
                  <a:lnTo>
                    <a:pt x="1415821" y="6325386"/>
                  </a:lnTo>
                  <a:lnTo>
                    <a:pt x="1402960" y="6365135"/>
                  </a:lnTo>
                  <a:lnTo>
                    <a:pt x="1389406" y="6404281"/>
                  </a:lnTo>
                  <a:lnTo>
                    <a:pt x="1375154" y="6442809"/>
                  </a:lnTo>
                  <a:lnTo>
                    <a:pt x="1360198" y="6480703"/>
                  </a:lnTo>
                  <a:lnTo>
                    <a:pt x="1344533" y="6517950"/>
                  </a:lnTo>
                  <a:lnTo>
                    <a:pt x="1328153" y="6554533"/>
                  </a:lnTo>
                  <a:lnTo>
                    <a:pt x="1308167" y="6596570"/>
                  </a:lnTo>
                  <a:lnTo>
                    <a:pt x="1286644" y="6639298"/>
                  </a:lnTo>
                  <a:lnTo>
                    <a:pt x="1263633" y="6682684"/>
                  </a:lnTo>
                  <a:lnTo>
                    <a:pt x="1239184" y="6726697"/>
                  </a:lnTo>
                  <a:lnTo>
                    <a:pt x="1213345" y="6771304"/>
                  </a:lnTo>
                  <a:lnTo>
                    <a:pt x="1159497" y="6857999"/>
                  </a:lnTo>
                  <a:lnTo>
                    <a:pt x="2676385" y="6857999"/>
                  </a:lnTo>
                  <a:lnTo>
                    <a:pt x="2676385" y="0"/>
                  </a:lnTo>
                  <a:close/>
                </a:path>
              </a:pathLst>
            </a:custGeom>
            <a:solidFill>
              <a:srgbClr val="63DFEC">
                <a:alpha val="32156"/>
              </a:srgbClr>
            </a:solidFill>
          </p:spPr>
          <p:txBody>
            <a:bodyPr wrap="square" lIns="0" tIns="0" rIns="0" bIns="0" rtlCol="0"/>
            <a:lstStyle/>
            <a:p>
              <a:endParaRPr/>
            </a:p>
          </p:txBody>
        </p:sp>
        <p:pic>
          <p:nvPicPr>
            <p:cNvPr id="6" name="object 6"/>
            <p:cNvPicPr/>
            <p:nvPr/>
          </p:nvPicPr>
          <p:blipFill>
            <a:blip r:embed="rId4" cstate="print"/>
            <a:stretch>
              <a:fillRect/>
            </a:stretch>
          </p:blipFill>
          <p:spPr>
            <a:xfrm>
              <a:off x="0" y="1009650"/>
              <a:ext cx="10610850" cy="5848350"/>
            </a:xfrm>
            <a:prstGeom prst="rect">
              <a:avLst/>
            </a:prstGeom>
          </p:spPr>
        </p:pic>
      </p:grpSp>
      <p:sp>
        <p:nvSpPr>
          <p:cNvPr id="7" name="object 7"/>
          <p:cNvSpPr txBox="1">
            <a:spLocks noGrp="1"/>
          </p:cNvSpPr>
          <p:nvPr>
            <p:ph type="title"/>
          </p:nvPr>
        </p:nvSpPr>
        <p:spPr>
          <a:xfrm>
            <a:off x="3920109" y="232410"/>
            <a:ext cx="4274820" cy="632460"/>
          </a:xfrm>
          <a:prstGeom prst="rect">
            <a:avLst/>
          </a:prstGeom>
        </p:spPr>
        <p:txBody>
          <a:bodyPr vert="horz" wrap="square" lIns="0" tIns="16510" rIns="0" bIns="0" rtlCol="0">
            <a:spAutoFit/>
          </a:bodyPr>
          <a:lstStyle/>
          <a:p>
            <a:pPr marL="12700">
              <a:lnSpc>
                <a:spcPct val="100000"/>
              </a:lnSpc>
              <a:spcBef>
                <a:spcPts val="130"/>
              </a:spcBef>
            </a:pPr>
            <a:r>
              <a:rPr spc="-85" dirty="0">
                <a:solidFill>
                  <a:srgbClr val="FFFFFF"/>
                </a:solidFill>
              </a:rPr>
              <a:t>I</a:t>
            </a:r>
            <a:r>
              <a:rPr spc="-480" dirty="0">
                <a:solidFill>
                  <a:srgbClr val="FFFFFF"/>
                </a:solidFill>
              </a:rPr>
              <a:t> </a:t>
            </a:r>
            <a:r>
              <a:rPr spc="-120" dirty="0">
                <a:solidFill>
                  <a:srgbClr val="FFFFFF"/>
                </a:solidFill>
              </a:rPr>
              <a:t>N</a:t>
            </a:r>
            <a:r>
              <a:rPr spc="-459" dirty="0">
                <a:solidFill>
                  <a:srgbClr val="FFFFFF"/>
                </a:solidFill>
              </a:rPr>
              <a:t> </a:t>
            </a:r>
            <a:r>
              <a:rPr spc="-509" dirty="0">
                <a:solidFill>
                  <a:srgbClr val="FFFFFF"/>
                </a:solidFill>
              </a:rPr>
              <a:t>T</a:t>
            </a:r>
            <a:r>
              <a:rPr spc="-530" dirty="0">
                <a:solidFill>
                  <a:srgbClr val="FFFFFF"/>
                </a:solidFill>
              </a:rPr>
              <a:t> </a:t>
            </a:r>
            <a:r>
              <a:rPr spc="-135" dirty="0">
                <a:solidFill>
                  <a:srgbClr val="FFFFFF"/>
                </a:solidFill>
              </a:rPr>
              <a:t>RO</a:t>
            </a:r>
            <a:r>
              <a:rPr spc="-440" dirty="0">
                <a:solidFill>
                  <a:srgbClr val="FFFFFF"/>
                </a:solidFill>
              </a:rPr>
              <a:t> </a:t>
            </a:r>
            <a:r>
              <a:rPr spc="-345" dirty="0">
                <a:solidFill>
                  <a:srgbClr val="FFFFFF"/>
                </a:solidFill>
              </a:rPr>
              <a:t>D</a:t>
            </a:r>
            <a:r>
              <a:rPr spc="-550" dirty="0">
                <a:solidFill>
                  <a:srgbClr val="FFFFFF"/>
                </a:solidFill>
              </a:rPr>
              <a:t> </a:t>
            </a:r>
            <a:r>
              <a:rPr spc="-345" dirty="0">
                <a:solidFill>
                  <a:srgbClr val="FFFFFF"/>
                </a:solidFill>
              </a:rPr>
              <a:t>U</a:t>
            </a:r>
            <a:r>
              <a:rPr spc="-475" dirty="0">
                <a:solidFill>
                  <a:srgbClr val="FFFFFF"/>
                </a:solidFill>
              </a:rPr>
              <a:t> </a:t>
            </a:r>
            <a:r>
              <a:rPr spc="-545" dirty="0">
                <a:solidFill>
                  <a:srgbClr val="FFFFFF"/>
                </a:solidFill>
              </a:rPr>
              <a:t>C</a:t>
            </a:r>
            <a:r>
              <a:rPr spc="-490" dirty="0">
                <a:solidFill>
                  <a:srgbClr val="FFFFFF"/>
                </a:solidFill>
              </a:rPr>
              <a:t> </a:t>
            </a:r>
            <a:r>
              <a:rPr spc="-509" dirty="0">
                <a:solidFill>
                  <a:srgbClr val="FFFFFF"/>
                </a:solidFill>
              </a:rPr>
              <a:t>T</a:t>
            </a:r>
            <a:r>
              <a:rPr spc="-455" dirty="0">
                <a:solidFill>
                  <a:srgbClr val="FFFFFF"/>
                </a:solidFill>
              </a:rPr>
              <a:t> </a:t>
            </a:r>
            <a:r>
              <a:rPr spc="-85" dirty="0">
                <a:solidFill>
                  <a:srgbClr val="FFFFFF"/>
                </a:solidFill>
              </a:rPr>
              <a:t>I</a:t>
            </a:r>
            <a:r>
              <a:rPr spc="-480" dirty="0">
                <a:solidFill>
                  <a:srgbClr val="FFFFFF"/>
                </a:solidFill>
              </a:rPr>
              <a:t> </a:t>
            </a:r>
            <a:r>
              <a:rPr spc="-160" dirty="0">
                <a:solidFill>
                  <a:srgbClr val="FFFFFF"/>
                </a:solidFill>
              </a:rPr>
              <a:t>O</a:t>
            </a:r>
            <a:r>
              <a:rPr spc="-520" dirty="0">
                <a:solidFill>
                  <a:srgbClr val="FFFFFF"/>
                </a:solidFill>
              </a:rPr>
              <a:t> </a:t>
            </a:r>
            <a:r>
              <a:rPr spc="-50" dirty="0">
                <a:solidFill>
                  <a:srgbClr val="FFFFFF"/>
                </a:solidFill>
              </a:rPr>
              <a:t>N</a:t>
            </a:r>
          </a:p>
        </p:txBody>
      </p:sp>
      <p:sp>
        <p:nvSpPr>
          <p:cNvPr id="8" name="object 8"/>
          <p:cNvSpPr txBox="1"/>
          <p:nvPr/>
        </p:nvSpPr>
        <p:spPr>
          <a:xfrm>
            <a:off x="1617980" y="1231582"/>
            <a:ext cx="8712835" cy="4502785"/>
          </a:xfrm>
          <a:prstGeom prst="rect">
            <a:avLst/>
          </a:prstGeom>
        </p:spPr>
        <p:txBody>
          <a:bodyPr vert="horz" wrap="square" lIns="0" tIns="15875" rIns="0" bIns="0" rtlCol="0">
            <a:spAutoFit/>
          </a:bodyPr>
          <a:lstStyle/>
          <a:p>
            <a:pPr marL="297815" indent="-285115">
              <a:lnSpc>
                <a:spcPct val="100000"/>
              </a:lnSpc>
              <a:spcBef>
                <a:spcPts val="125"/>
              </a:spcBef>
              <a:buClr>
                <a:srgbClr val="F6A6F4"/>
              </a:buClr>
              <a:buFont typeface="Wingdings"/>
              <a:buChar char=""/>
              <a:tabLst>
                <a:tab pos="297815" algn="l"/>
              </a:tabLst>
            </a:pPr>
            <a:r>
              <a:rPr sz="2000" b="1" spc="-160" dirty="0">
                <a:solidFill>
                  <a:schemeClr val="tx1"/>
                </a:solidFill>
                <a:latin typeface="Arial"/>
                <a:cs typeface="Arial"/>
              </a:rPr>
              <a:t>Human</a:t>
            </a:r>
            <a:r>
              <a:rPr sz="2000" b="1" spc="15" dirty="0">
                <a:solidFill>
                  <a:schemeClr val="tx1"/>
                </a:solidFill>
                <a:latin typeface="Arial"/>
                <a:cs typeface="Arial"/>
              </a:rPr>
              <a:t> </a:t>
            </a:r>
            <a:r>
              <a:rPr sz="2000" b="1" spc="-225" dirty="0">
                <a:solidFill>
                  <a:schemeClr val="tx1"/>
                </a:solidFill>
                <a:latin typeface="Arial"/>
                <a:cs typeface="Arial"/>
              </a:rPr>
              <a:t>Resources</a:t>
            </a:r>
            <a:r>
              <a:rPr sz="2000" b="1" spc="-70" dirty="0">
                <a:solidFill>
                  <a:schemeClr val="tx1"/>
                </a:solidFill>
                <a:latin typeface="Arial"/>
                <a:cs typeface="Arial"/>
              </a:rPr>
              <a:t> </a:t>
            </a:r>
            <a:r>
              <a:rPr sz="2000" b="1" spc="-135" dirty="0">
                <a:solidFill>
                  <a:schemeClr val="tx1"/>
                </a:solidFill>
                <a:latin typeface="Arial"/>
                <a:cs typeface="Arial"/>
              </a:rPr>
              <a:t>(HR)</a:t>
            </a:r>
            <a:r>
              <a:rPr sz="2000" b="1" dirty="0">
                <a:solidFill>
                  <a:schemeClr val="tx1"/>
                </a:solidFill>
                <a:latin typeface="Arial"/>
                <a:cs typeface="Arial"/>
              </a:rPr>
              <a:t> </a:t>
            </a:r>
            <a:r>
              <a:rPr sz="2000" b="1" spc="-114" dirty="0">
                <a:solidFill>
                  <a:schemeClr val="tx1"/>
                </a:solidFill>
                <a:latin typeface="Arial"/>
                <a:cs typeface="Arial"/>
              </a:rPr>
              <a:t>plays</a:t>
            </a:r>
            <a:r>
              <a:rPr sz="2000" b="1" dirty="0">
                <a:solidFill>
                  <a:schemeClr val="tx1"/>
                </a:solidFill>
                <a:latin typeface="Arial"/>
                <a:cs typeface="Arial"/>
              </a:rPr>
              <a:t> a</a:t>
            </a:r>
            <a:r>
              <a:rPr sz="2000" b="1" spc="-50" dirty="0">
                <a:solidFill>
                  <a:schemeClr val="tx1"/>
                </a:solidFill>
                <a:latin typeface="Arial"/>
                <a:cs typeface="Arial"/>
              </a:rPr>
              <a:t> </a:t>
            </a:r>
            <a:r>
              <a:rPr sz="2000" b="1" spc="-160" dirty="0">
                <a:solidFill>
                  <a:schemeClr val="tx1"/>
                </a:solidFill>
                <a:latin typeface="Arial"/>
                <a:cs typeface="Arial"/>
              </a:rPr>
              <a:t>crucial</a:t>
            </a:r>
            <a:r>
              <a:rPr sz="2000" b="1" spc="-35" dirty="0">
                <a:solidFill>
                  <a:schemeClr val="tx1"/>
                </a:solidFill>
                <a:latin typeface="Arial"/>
                <a:cs typeface="Arial"/>
              </a:rPr>
              <a:t> </a:t>
            </a:r>
            <a:r>
              <a:rPr sz="2000" b="1" spc="-120" dirty="0">
                <a:solidFill>
                  <a:schemeClr val="tx1"/>
                </a:solidFill>
                <a:latin typeface="Arial"/>
                <a:cs typeface="Arial"/>
              </a:rPr>
              <a:t>role</a:t>
            </a:r>
            <a:r>
              <a:rPr sz="2000" b="1" spc="-30" dirty="0">
                <a:solidFill>
                  <a:schemeClr val="tx1"/>
                </a:solidFill>
                <a:latin typeface="Arial"/>
                <a:cs typeface="Arial"/>
              </a:rPr>
              <a:t> </a:t>
            </a:r>
            <a:r>
              <a:rPr sz="2000" b="1" spc="-95" dirty="0">
                <a:solidFill>
                  <a:schemeClr val="tx1"/>
                </a:solidFill>
                <a:latin typeface="Arial"/>
                <a:cs typeface="Arial"/>
              </a:rPr>
              <a:t>in</a:t>
            </a:r>
            <a:r>
              <a:rPr sz="2000" b="1" spc="-60" dirty="0">
                <a:solidFill>
                  <a:schemeClr val="tx1"/>
                </a:solidFill>
                <a:latin typeface="Arial"/>
                <a:cs typeface="Arial"/>
              </a:rPr>
              <a:t> </a:t>
            </a:r>
            <a:r>
              <a:rPr sz="2000" b="1" spc="-130" dirty="0">
                <a:solidFill>
                  <a:schemeClr val="tx1"/>
                </a:solidFill>
                <a:latin typeface="Arial"/>
                <a:cs typeface="Arial"/>
              </a:rPr>
              <a:t>managing</a:t>
            </a:r>
            <a:r>
              <a:rPr sz="2000" b="1" spc="-55" dirty="0">
                <a:solidFill>
                  <a:schemeClr val="tx1"/>
                </a:solidFill>
                <a:latin typeface="Arial"/>
                <a:cs typeface="Arial"/>
              </a:rPr>
              <a:t> </a:t>
            </a:r>
            <a:r>
              <a:rPr sz="2000" b="1" spc="-80" dirty="0">
                <a:solidFill>
                  <a:schemeClr val="tx1"/>
                </a:solidFill>
                <a:latin typeface="Arial"/>
                <a:cs typeface="Arial"/>
              </a:rPr>
              <a:t>an</a:t>
            </a:r>
            <a:r>
              <a:rPr sz="2000" b="1" spc="15" dirty="0">
                <a:solidFill>
                  <a:schemeClr val="tx1"/>
                </a:solidFill>
                <a:latin typeface="Arial"/>
                <a:cs typeface="Arial"/>
              </a:rPr>
              <a:t> </a:t>
            </a:r>
            <a:r>
              <a:rPr sz="2000" b="1" spc="-135" dirty="0">
                <a:solidFill>
                  <a:schemeClr val="tx1"/>
                </a:solidFill>
                <a:latin typeface="Arial"/>
                <a:cs typeface="Arial"/>
              </a:rPr>
              <a:t>organization’s</a:t>
            </a:r>
            <a:r>
              <a:rPr sz="2000" b="1" dirty="0">
                <a:solidFill>
                  <a:schemeClr val="tx1"/>
                </a:solidFill>
                <a:latin typeface="Arial"/>
                <a:cs typeface="Arial"/>
              </a:rPr>
              <a:t> </a:t>
            </a:r>
            <a:r>
              <a:rPr sz="2000" b="1" spc="-60" dirty="0">
                <a:solidFill>
                  <a:schemeClr val="tx1"/>
                </a:solidFill>
                <a:latin typeface="Arial"/>
                <a:cs typeface="Arial"/>
              </a:rPr>
              <a:t>most</a:t>
            </a:r>
            <a:endParaRPr sz="2000" dirty="0">
              <a:solidFill>
                <a:schemeClr val="tx1"/>
              </a:solidFill>
              <a:latin typeface="Arial"/>
              <a:cs typeface="Arial"/>
            </a:endParaRPr>
          </a:p>
          <a:p>
            <a:pPr marL="298450">
              <a:lnSpc>
                <a:spcPct val="100000"/>
              </a:lnSpc>
              <a:spcBef>
                <a:spcPts val="5"/>
              </a:spcBef>
            </a:pPr>
            <a:r>
              <a:rPr sz="2000" b="1" spc="-100" dirty="0">
                <a:solidFill>
                  <a:schemeClr val="tx1"/>
                </a:solidFill>
                <a:latin typeface="Arial"/>
                <a:cs typeface="Arial"/>
              </a:rPr>
              <a:t>valuable</a:t>
            </a:r>
            <a:r>
              <a:rPr sz="2000" b="1" spc="-5" dirty="0">
                <a:solidFill>
                  <a:schemeClr val="tx1"/>
                </a:solidFill>
                <a:latin typeface="Arial"/>
                <a:cs typeface="Arial"/>
              </a:rPr>
              <a:t> </a:t>
            </a:r>
            <a:r>
              <a:rPr sz="2000" b="1" spc="-180" dirty="0">
                <a:solidFill>
                  <a:schemeClr val="tx1"/>
                </a:solidFill>
                <a:latin typeface="Arial"/>
                <a:cs typeface="Arial"/>
              </a:rPr>
              <a:t>asset</a:t>
            </a:r>
            <a:r>
              <a:rPr sz="2000" b="1" spc="-20" dirty="0">
                <a:solidFill>
                  <a:schemeClr val="tx1"/>
                </a:solidFill>
                <a:latin typeface="Arial"/>
                <a:cs typeface="Arial"/>
              </a:rPr>
              <a:t> </a:t>
            </a:r>
            <a:r>
              <a:rPr sz="2000" b="1" dirty="0">
                <a:solidFill>
                  <a:schemeClr val="tx1"/>
                </a:solidFill>
                <a:latin typeface="Arial"/>
                <a:cs typeface="Arial"/>
              </a:rPr>
              <a:t>—</a:t>
            </a:r>
            <a:r>
              <a:rPr sz="2000" b="1" spc="-20" dirty="0">
                <a:solidFill>
                  <a:schemeClr val="tx1"/>
                </a:solidFill>
                <a:latin typeface="Arial"/>
                <a:cs typeface="Arial"/>
              </a:rPr>
              <a:t> </a:t>
            </a:r>
            <a:r>
              <a:rPr sz="2000" b="1" spc="-145" dirty="0">
                <a:solidFill>
                  <a:schemeClr val="tx1"/>
                </a:solidFill>
                <a:latin typeface="Arial"/>
                <a:cs typeface="Arial"/>
              </a:rPr>
              <a:t>its</a:t>
            </a:r>
            <a:r>
              <a:rPr sz="2000" b="1" spc="30" dirty="0">
                <a:solidFill>
                  <a:schemeClr val="tx1"/>
                </a:solidFill>
                <a:latin typeface="Arial"/>
                <a:cs typeface="Arial"/>
              </a:rPr>
              <a:t> </a:t>
            </a:r>
            <a:r>
              <a:rPr sz="2000" b="1" spc="-10" dirty="0">
                <a:solidFill>
                  <a:schemeClr val="tx1"/>
                </a:solidFill>
                <a:latin typeface="Arial"/>
                <a:cs typeface="Arial"/>
              </a:rPr>
              <a:t>people</a:t>
            </a:r>
            <a:endParaRPr sz="2000" dirty="0">
              <a:solidFill>
                <a:schemeClr val="tx1"/>
              </a:solidFill>
              <a:latin typeface="Arial"/>
              <a:cs typeface="Arial"/>
            </a:endParaRPr>
          </a:p>
          <a:p>
            <a:pPr marL="298450" marR="636270" indent="-285750">
              <a:lnSpc>
                <a:spcPct val="100000"/>
              </a:lnSpc>
              <a:spcBef>
                <a:spcPts val="980"/>
              </a:spcBef>
              <a:buClr>
                <a:srgbClr val="F6A6F4"/>
              </a:buClr>
              <a:buFont typeface="Wingdings"/>
              <a:buChar char=""/>
              <a:tabLst>
                <a:tab pos="298450" algn="l"/>
              </a:tabLst>
            </a:pPr>
            <a:r>
              <a:rPr sz="2000" b="1" spc="-204" dirty="0">
                <a:solidFill>
                  <a:schemeClr val="tx1"/>
                </a:solidFill>
                <a:latin typeface="Arial"/>
                <a:cs typeface="Arial"/>
              </a:rPr>
              <a:t>The</a:t>
            </a:r>
            <a:r>
              <a:rPr sz="2000" b="1" spc="-15" dirty="0">
                <a:solidFill>
                  <a:schemeClr val="tx1"/>
                </a:solidFill>
                <a:latin typeface="Arial"/>
                <a:cs typeface="Arial"/>
              </a:rPr>
              <a:t> </a:t>
            </a:r>
            <a:r>
              <a:rPr sz="2000" b="1" spc="-190" dirty="0">
                <a:solidFill>
                  <a:schemeClr val="tx1"/>
                </a:solidFill>
                <a:latin typeface="Arial"/>
                <a:cs typeface="Arial"/>
              </a:rPr>
              <a:t>purpose</a:t>
            </a:r>
            <a:r>
              <a:rPr sz="2000" b="1" spc="-15" dirty="0">
                <a:solidFill>
                  <a:schemeClr val="tx1"/>
                </a:solidFill>
                <a:latin typeface="Arial"/>
                <a:cs typeface="Arial"/>
              </a:rPr>
              <a:t> </a:t>
            </a:r>
            <a:r>
              <a:rPr sz="2000" b="1" dirty="0">
                <a:solidFill>
                  <a:schemeClr val="tx1"/>
                </a:solidFill>
                <a:latin typeface="Arial"/>
                <a:cs typeface="Arial"/>
              </a:rPr>
              <a:t>of</a:t>
            </a:r>
            <a:r>
              <a:rPr sz="2000" b="1" spc="100" dirty="0">
                <a:solidFill>
                  <a:schemeClr val="tx1"/>
                </a:solidFill>
                <a:latin typeface="Arial"/>
                <a:cs typeface="Arial"/>
              </a:rPr>
              <a:t> </a:t>
            </a:r>
            <a:r>
              <a:rPr sz="2000" b="1" spc="-155" dirty="0">
                <a:solidFill>
                  <a:schemeClr val="tx1"/>
                </a:solidFill>
                <a:latin typeface="Arial"/>
                <a:cs typeface="Arial"/>
              </a:rPr>
              <a:t>this</a:t>
            </a:r>
            <a:r>
              <a:rPr sz="2000" b="1" spc="15" dirty="0">
                <a:solidFill>
                  <a:schemeClr val="tx1"/>
                </a:solidFill>
                <a:latin typeface="Arial"/>
                <a:cs typeface="Arial"/>
              </a:rPr>
              <a:t> </a:t>
            </a:r>
            <a:r>
              <a:rPr sz="2000" b="1" spc="-170" dirty="0">
                <a:solidFill>
                  <a:schemeClr val="tx1"/>
                </a:solidFill>
                <a:latin typeface="Arial"/>
                <a:cs typeface="Arial"/>
              </a:rPr>
              <a:t>project</a:t>
            </a:r>
            <a:r>
              <a:rPr sz="2000" b="1" spc="-20" dirty="0">
                <a:solidFill>
                  <a:schemeClr val="tx1"/>
                </a:solidFill>
                <a:latin typeface="Arial"/>
                <a:cs typeface="Arial"/>
              </a:rPr>
              <a:t> </a:t>
            </a:r>
            <a:r>
              <a:rPr sz="2000" b="1" spc="-145" dirty="0">
                <a:solidFill>
                  <a:schemeClr val="tx1"/>
                </a:solidFill>
                <a:latin typeface="Arial"/>
                <a:cs typeface="Arial"/>
              </a:rPr>
              <a:t>is</a:t>
            </a:r>
            <a:r>
              <a:rPr sz="2000" b="1" spc="20" dirty="0">
                <a:solidFill>
                  <a:schemeClr val="tx1"/>
                </a:solidFill>
                <a:latin typeface="Arial"/>
                <a:cs typeface="Arial"/>
              </a:rPr>
              <a:t> </a:t>
            </a:r>
            <a:r>
              <a:rPr sz="2000" b="1" spc="-160" dirty="0">
                <a:solidFill>
                  <a:schemeClr val="tx1"/>
                </a:solidFill>
                <a:latin typeface="Arial"/>
                <a:cs typeface="Arial"/>
              </a:rPr>
              <a:t>to</a:t>
            </a:r>
            <a:r>
              <a:rPr sz="2000" b="1" spc="-50" dirty="0">
                <a:solidFill>
                  <a:schemeClr val="tx1"/>
                </a:solidFill>
                <a:latin typeface="Arial"/>
                <a:cs typeface="Arial"/>
              </a:rPr>
              <a:t> </a:t>
            </a:r>
            <a:r>
              <a:rPr sz="2000" b="1" spc="-85" dirty="0">
                <a:solidFill>
                  <a:schemeClr val="tx1"/>
                </a:solidFill>
                <a:latin typeface="Arial"/>
                <a:cs typeface="Arial"/>
              </a:rPr>
              <a:t>analyze</a:t>
            </a:r>
            <a:r>
              <a:rPr sz="2000" b="1" spc="-15" dirty="0">
                <a:solidFill>
                  <a:schemeClr val="tx1"/>
                </a:solidFill>
                <a:latin typeface="Arial"/>
                <a:cs typeface="Arial"/>
              </a:rPr>
              <a:t> </a:t>
            </a:r>
            <a:r>
              <a:rPr sz="2000" b="1" spc="-165" dirty="0">
                <a:solidFill>
                  <a:schemeClr val="tx1"/>
                </a:solidFill>
                <a:latin typeface="Arial"/>
                <a:cs typeface="Arial"/>
              </a:rPr>
              <a:t>the</a:t>
            </a:r>
            <a:r>
              <a:rPr sz="2000" b="1" spc="-15" dirty="0">
                <a:solidFill>
                  <a:schemeClr val="tx1"/>
                </a:solidFill>
                <a:latin typeface="Arial"/>
                <a:cs typeface="Arial"/>
              </a:rPr>
              <a:t> </a:t>
            </a:r>
            <a:r>
              <a:rPr sz="2000" b="1" spc="-170" dirty="0">
                <a:solidFill>
                  <a:schemeClr val="tx1"/>
                </a:solidFill>
                <a:latin typeface="Arial"/>
                <a:cs typeface="Arial"/>
              </a:rPr>
              <a:t>factors</a:t>
            </a:r>
            <a:r>
              <a:rPr sz="2000" b="1" spc="-55" dirty="0">
                <a:solidFill>
                  <a:schemeClr val="tx1"/>
                </a:solidFill>
                <a:latin typeface="Arial"/>
                <a:cs typeface="Arial"/>
              </a:rPr>
              <a:t> </a:t>
            </a:r>
            <a:r>
              <a:rPr sz="2000" b="1" spc="-135" dirty="0">
                <a:solidFill>
                  <a:schemeClr val="tx1"/>
                </a:solidFill>
                <a:latin typeface="Arial"/>
                <a:cs typeface="Arial"/>
              </a:rPr>
              <a:t>influencing</a:t>
            </a:r>
            <a:r>
              <a:rPr sz="2000" b="1" spc="-40" dirty="0">
                <a:solidFill>
                  <a:schemeClr val="tx1"/>
                </a:solidFill>
                <a:latin typeface="Arial"/>
                <a:cs typeface="Arial"/>
              </a:rPr>
              <a:t> </a:t>
            </a:r>
            <a:r>
              <a:rPr sz="2000" b="1" spc="-80" dirty="0">
                <a:solidFill>
                  <a:schemeClr val="tx1"/>
                </a:solidFill>
                <a:latin typeface="Arial"/>
                <a:cs typeface="Arial"/>
              </a:rPr>
              <a:t>employee </a:t>
            </a:r>
            <a:r>
              <a:rPr sz="2000" b="1" spc="-120" dirty="0">
                <a:solidFill>
                  <a:schemeClr val="tx1"/>
                </a:solidFill>
                <a:latin typeface="Arial"/>
                <a:cs typeface="Arial"/>
              </a:rPr>
              <a:t>attrition</a:t>
            </a:r>
            <a:r>
              <a:rPr sz="2000" b="1" spc="-25" dirty="0">
                <a:solidFill>
                  <a:schemeClr val="tx1"/>
                </a:solidFill>
                <a:latin typeface="Arial"/>
                <a:cs typeface="Arial"/>
              </a:rPr>
              <a:t> </a:t>
            </a:r>
            <a:r>
              <a:rPr sz="2000" b="1" spc="-120" dirty="0">
                <a:solidFill>
                  <a:schemeClr val="tx1"/>
                </a:solidFill>
                <a:latin typeface="Arial"/>
                <a:cs typeface="Arial"/>
              </a:rPr>
              <a:t>and</a:t>
            </a:r>
            <a:r>
              <a:rPr sz="2000" b="1" spc="-20" dirty="0">
                <a:solidFill>
                  <a:schemeClr val="tx1"/>
                </a:solidFill>
                <a:latin typeface="Arial"/>
                <a:cs typeface="Arial"/>
              </a:rPr>
              <a:t> </a:t>
            </a:r>
            <a:r>
              <a:rPr sz="2000" b="1" spc="-130" dirty="0">
                <a:solidFill>
                  <a:schemeClr val="tx1"/>
                </a:solidFill>
                <a:latin typeface="Arial"/>
                <a:cs typeface="Arial"/>
              </a:rPr>
              <a:t>satisfaction,</a:t>
            </a:r>
            <a:r>
              <a:rPr sz="2000" b="1" dirty="0">
                <a:solidFill>
                  <a:schemeClr val="tx1"/>
                </a:solidFill>
                <a:latin typeface="Arial"/>
                <a:cs typeface="Arial"/>
              </a:rPr>
              <a:t> </a:t>
            </a:r>
            <a:r>
              <a:rPr sz="2000" b="1" spc="-130" dirty="0">
                <a:solidFill>
                  <a:schemeClr val="tx1"/>
                </a:solidFill>
                <a:latin typeface="Arial"/>
                <a:cs typeface="Arial"/>
              </a:rPr>
              <a:t>helping</a:t>
            </a:r>
            <a:r>
              <a:rPr sz="2000" b="1" spc="60" dirty="0">
                <a:solidFill>
                  <a:schemeClr val="tx1"/>
                </a:solidFill>
                <a:latin typeface="Arial"/>
                <a:cs typeface="Arial"/>
              </a:rPr>
              <a:t> </a:t>
            </a:r>
            <a:r>
              <a:rPr sz="2000" b="1" spc="-120" dirty="0">
                <a:solidFill>
                  <a:schemeClr val="tx1"/>
                </a:solidFill>
                <a:latin typeface="Arial"/>
                <a:cs typeface="Arial"/>
              </a:rPr>
              <a:t>organizations</a:t>
            </a:r>
            <a:r>
              <a:rPr sz="2000" b="1" spc="-40" dirty="0">
                <a:solidFill>
                  <a:schemeClr val="tx1"/>
                </a:solidFill>
                <a:latin typeface="Arial"/>
                <a:cs typeface="Arial"/>
              </a:rPr>
              <a:t> </a:t>
            </a:r>
            <a:r>
              <a:rPr sz="2000" b="1" spc="-160" dirty="0">
                <a:solidFill>
                  <a:schemeClr val="tx1"/>
                </a:solidFill>
                <a:latin typeface="Arial"/>
                <a:cs typeface="Arial"/>
              </a:rPr>
              <a:t>design</a:t>
            </a:r>
            <a:r>
              <a:rPr sz="2000" b="1" spc="-20" dirty="0">
                <a:solidFill>
                  <a:schemeClr val="tx1"/>
                </a:solidFill>
                <a:latin typeface="Arial"/>
                <a:cs typeface="Arial"/>
              </a:rPr>
              <a:t> </a:t>
            </a:r>
            <a:r>
              <a:rPr sz="2000" b="1" spc="-160" dirty="0">
                <a:solidFill>
                  <a:schemeClr val="tx1"/>
                </a:solidFill>
                <a:latin typeface="Arial"/>
                <a:cs typeface="Arial"/>
              </a:rPr>
              <a:t>better</a:t>
            </a:r>
            <a:r>
              <a:rPr sz="2000" b="1" spc="-35" dirty="0">
                <a:solidFill>
                  <a:schemeClr val="tx1"/>
                </a:solidFill>
                <a:latin typeface="Arial"/>
                <a:cs typeface="Arial"/>
              </a:rPr>
              <a:t> </a:t>
            </a:r>
            <a:r>
              <a:rPr sz="2000" b="1" spc="-10" dirty="0">
                <a:solidFill>
                  <a:schemeClr val="tx1"/>
                </a:solidFill>
                <a:latin typeface="Arial"/>
                <a:cs typeface="Arial"/>
              </a:rPr>
              <a:t>retention </a:t>
            </a:r>
            <a:r>
              <a:rPr sz="2000" b="1" spc="-50" dirty="0">
                <a:solidFill>
                  <a:schemeClr val="tx1"/>
                </a:solidFill>
                <a:latin typeface="Arial"/>
                <a:cs typeface="Arial"/>
              </a:rPr>
              <a:t>strategies.</a:t>
            </a:r>
            <a:endParaRPr sz="2000" dirty="0">
              <a:solidFill>
                <a:schemeClr val="tx1"/>
              </a:solidFill>
              <a:latin typeface="Arial"/>
              <a:cs typeface="Arial"/>
            </a:endParaRPr>
          </a:p>
          <a:p>
            <a:pPr marL="298450" marR="115570" indent="-285750">
              <a:lnSpc>
                <a:spcPct val="100000"/>
              </a:lnSpc>
              <a:spcBef>
                <a:spcPts val="1060"/>
              </a:spcBef>
              <a:buClr>
                <a:srgbClr val="F6A6F4"/>
              </a:buClr>
              <a:buFont typeface="Wingdings"/>
              <a:buChar char=""/>
              <a:tabLst>
                <a:tab pos="298450" algn="l"/>
              </a:tabLst>
            </a:pPr>
            <a:r>
              <a:rPr sz="2000" b="1" spc="-185" dirty="0">
                <a:solidFill>
                  <a:schemeClr val="tx1"/>
                </a:solidFill>
                <a:latin typeface="Arial"/>
                <a:cs typeface="Arial"/>
              </a:rPr>
              <a:t>This</a:t>
            </a:r>
            <a:r>
              <a:rPr sz="2000" b="1" spc="30" dirty="0">
                <a:solidFill>
                  <a:schemeClr val="tx1"/>
                </a:solidFill>
                <a:latin typeface="Arial"/>
                <a:cs typeface="Arial"/>
              </a:rPr>
              <a:t> </a:t>
            </a:r>
            <a:r>
              <a:rPr sz="2000" b="1" spc="-175" dirty="0">
                <a:solidFill>
                  <a:schemeClr val="tx1"/>
                </a:solidFill>
                <a:latin typeface="Arial"/>
                <a:cs typeface="Arial"/>
              </a:rPr>
              <a:t>project</a:t>
            </a:r>
            <a:r>
              <a:rPr sz="2000" b="1" spc="-5" dirty="0">
                <a:solidFill>
                  <a:schemeClr val="tx1"/>
                </a:solidFill>
                <a:latin typeface="Arial"/>
                <a:cs typeface="Arial"/>
              </a:rPr>
              <a:t> </a:t>
            </a:r>
            <a:r>
              <a:rPr sz="2000" b="1" spc="-114" dirty="0">
                <a:solidFill>
                  <a:schemeClr val="tx1"/>
                </a:solidFill>
                <a:latin typeface="Arial"/>
                <a:cs typeface="Arial"/>
              </a:rPr>
              <a:t>utilizes</a:t>
            </a:r>
            <a:r>
              <a:rPr sz="2000" b="1" spc="-40" dirty="0">
                <a:solidFill>
                  <a:schemeClr val="tx1"/>
                </a:solidFill>
                <a:latin typeface="Arial"/>
                <a:cs typeface="Arial"/>
              </a:rPr>
              <a:t> </a:t>
            </a:r>
            <a:r>
              <a:rPr sz="2000" b="1" spc="-160" dirty="0">
                <a:solidFill>
                  <a:schemeClr val="tx1"/>
                </a:solidFill>
                <a:latin typeface="Arial"/>
                <a:cs typeface="Arial"/>
              </a:rPr>
              <a:t>the</a:t>
            </a:r>
            <a:r>
              <a:rPr sz="2000" b="1" dirty="0">
                <a:solidFill>
                  <a:schemeClr val="tx1"/>
                </a:solidFill>
                <a:latin typeface="Arial"/>
                <a:cs typeface="Arial"/>
              </a:rPr>
              <a:t> </a:t>
            </a:r>
            <a:r>
              <a:rPr sz="2000" b="1" spc="-240" dirty="0">
                <a:solidFill>
                  <a:schemeClr val="tx1"/>
                </a:solidFill>
                <a:latin typeface="Arial"/>
                <a:cs typeface="Arial"/>
              </a:rPr>
              <a:t>HR</a:t>
            </a:r>
            <a:r>
              <a:rPr sz="2000" b="1" spc="15" dirty="0">
                <a:solidFill>
                  <a:schemeClr val="tx1"/>
                </a:solidFill>
                <a:latin typeface="Arial"/>
                <a:cs typeface="Arial"/>
              </a:rPr>
              <a:t> </a:t>
            </a:r>
            <a:r>
              <a:rPr sz="2000" b="1" spc="-135" dirty="0">
                <a:solidFill>
                  <a:schemeClr val="tx1"/>
                </a:solidFill>
                <a:latin typeface="Arial"/>
                <a:cs typeface="Arial"/>
              </a:rPr>
              <a:t>Analytics</a:t>
            </a:r>
            <a:r>
              <a:rPr sz="2000" b="1" spc="35" dirty="0">
                <a:solidFill>
                  <a:schemeClr val="tx1"/>
                </a:solidFill>
                <a:latin typeface="Arial"/>
                <a:cs typeface="Arial"/>
              </a:rPr>
              <a:t> </a:t>
            </a:r>
            <a:r>
              <a:rPr sz="2000" b="1" spc="-125" dirty="0">
                <a:solidFill>
                  <a:schemeClr val="tx1"/>
                </a:solidFill>
                <a:latin typeface="Arial"/>
                <a:cs typeface="Arial"/>
              </a:rPr>
              <a:t>Attrition</a:t>
            </a:r>
            <a:r>
              <a:rPr sz="2000" b="1" spc="-30" dirty="0">
                <a:solidFill>
                  <a:schemeClr val="tx1"/>
                </a:solidFill>
                <a:latin typeface="Arial"/>
                <a:cs typeface="Arial"/>
              </a:rPr>
              <a:t> </a:t>
            </a:r>
            <a:r>
              <a:rPr sz="2000" b="1" spc="-130" dirty="0">
                <a:solidFill>
                  <a:schemeClr val="tx1"/>
                </a:solidFill>
                <a:latin typeface="Arial"/>
                <a:cs typeface="Arial"/>
              </a:rPr>
              <a:t>Dataset,</a:t>
            </a:r>
            <a:r>
              <a:rPr sz="2000" b="1" spc="-5" dirty="0">
                <a:solidFill>
                  <a:schemeClr val="tx1"/>
                </a:solidFill>
                <a:latin typeface="Arial"/>
                <a:cs typeface="Arial"/>
              </a:rPr>
              <a:t> </a:t>
            </a:r>
            <a:r>
              <a:rPr sz="2000" b="1" spc="-170" dirty="0">
                <a:solidFill>
                  <a:schemeClr val="tx1"/>
                </a:solidFill>
                <a:latin typeface="Arial"/>
                <a:cs typeface="Arial"/>
              </a:rPr>
              <a:t>comprising</a:t>
            </a:r>
            <a:r>
              <a:rPr sz="2000" b="1" spc="-25" dirty="0">
                <a:solidFill>
                  <a:schemeClr val="tx1"/>
                </a:solidFill>
                <a:latin typeface="Arial"/>
                <a:cs typeface="Arial"/>
              </a:rPr>
              <a:t> </a:t>
            </a:r>
            <a:r>
              <a:rPr sz="2000" b="1" spc="-75" dirty="0">
                <a:solidFill>
                  <a:schemeClr val="tx1"/>
                </a:solidFill>
                <a:latin typeface="Arial"/>
                <a:cs typeface="Arial"/>
              </a:rPr>
              <a:t>two</a:t>
            </a:r>
            <a:r>
              <a:rPr sz="2000" b="1" spc="50" dirty="0">
                <a:solidFill>
                  <a:schemeClr val="tx1"/>
                </a:solidFill>
                <a:latin typeface="Arial"/>
                <a:cs typeface="Arial"/>
              </a:rPr>
              <a:t> </a:t>
            </a:r>
            <a:r>
              <a:rPr sz="2000" b="1" spc="-10" dirty="0">
                <a:solidFill>
                  <a:schemeClr val="tx1"/>
                </a:solidFill>
                <a:latin typeface="Arial"/>
                <a:cs typeface="Arial"/>
              </a:rPr>
              <a:t>files </a:t>
            </a:r>
            <a:r>
              <a:rPr sz="2000" b="1" spc="-140" dirty="0">
                <a:solidFill>
                  <a:schemeClr val="tx1"/>
                </a:solidFill>
                <a:latin typeface="Arial"/>
                <a:cs typeface="Arial"/>
              </a:rPr>
              <a:t>(HR_1</a:t>
            </a:r>
            <a:r>
              <a:rPr sz="2000" b="1" dirty="0">
                <a:solidFill>
                  <a:schemeClr val="tx1"/>
                </a:solidFill>
                <a:latin typeface="Arial"/>
                <a:cs typeface="Arial"/>
              </a:rPr>
              <a:t> </a:t>
            </a:r>
            <a:r>
              <a:rPr sz="2000" b="1" spc="-145" dirty="0">
                <a:solidFill>
                  <a:schemeClr val="tx1"/>
                </a:solidFill>
                <a:latin typeface="Arial"/>
                <a:cs typeface="Arial"/>
              </a:rPr>
              <a:t>and</a:t>
            </a:r>
            <a:r>
              <a:rPr sz="2000" b="1" spc="-55" dirty="0">
                <a:solidFill>
                  <a:schemeClr val="tx1"/>
                </a:solidFill>
                <a:latin typeface="Arial"/>
                <a:cs typeface="Arial"/>
              </a:rPr>
              <a:t> </a:t>
            </a:r>
            <a:r>
              <a:rPr sz="2000" b="1" spc="-140" dirty="0">
                <a:solidFill>
                  <a:schemeClr val="tx1"/>
                </a:solidFill>
                <a:latin typeface="Arial"/>
                <a:cs typeface="Arial"/>
              </a:rPr>
              <a:t>HR_2)</a:t>
            </a:r>
            <a:r>
              <a:rPr sz="2000" b="1" spc="5" dirty="0">
                <a:solidFill>
                  <a:schemeClr val="tx1"/>
                </a:solidFill>
                <a:latin typeface="Arial"/>
                <a:cs typeface="Arial"/>
              </a:rPr>
              <a:t> </a:t>
            </a:r>
            <a:r>
              <a:rPr sz="2000" b="1" spc="-75" dirty="0">
                <a:solidFill>
                  <a:schemeClr val="tx1"/>
                </a:solidFill>
                <a:latin typeface="Arial"/>
                <a:cs typeface="Arial"/>
              </a:rPr>
              <a:t>with</a:t>
            </a:r>
            <a:r>
              <a:rPr sz="2000" b="1" spc="-65" dirty="0">
                <a:solidFill>
                  <a:schemeClr val="tx1"/>
                </a:solidFill>
                <a:latin typeface="Arial"/>
                <a:cs typeface="Arial"/>
              </a:rPr>
              <a:t> </a:t>
            </a:r>
            <a:r>
              <a:rPr sz="2000" b="1" dirty="0">
                <a:solidFill>
                  <a:schemeClr val="tx1"/>
                </a:solidFill>
                <a:latin typeface="Arial"/>
                <a:cs typeface="Arial"/>
              </a:rPr>
              <a:t>18</a:t>
            </a:r>
            <a:r>
              <a:rPr sz="2000" b="1" spc="-135" dirty="0">
                <a:solidFill>
                  <a:schemeClr val="tx1"/>
                </a:solidFill>
                <a:latin typeface="Arial"/>
                <a:cs typeface="Arial"/>
              </a:rPr>
              <a:t> </a:t>
            </a:r>
            <a:r>
              <a:rPr sz="2000" b="1" spc="-200" dirty="0">
                <a:solidFill>
                  <a:schemeClr val="tx1"/>
                </a:solidFill>
                <a:latin typeface="Arial"/>
                <a:cs typeface="Arial"/>
              </a:rPr>
              <a:t>columns</a:t>
            </a:r>
            <a:r>
              <a:rPr sz="2000" b="1" dirty="0">
                <a:solidFill>
                  <a:schemeClr val="tx1"/>
                </a:solidFill>
                <a:latin typeface="Arial"/>
                <a:cs typeface="Arial"/>
              </a:rPr>
              <a:t> </a:t>
            </a:r>
            <a:r>
              <a:rPr sz="2000" b="1" spc="-190" dirty="0">
                <a:solidFill>
                  <a:schemeClr val="tx1"/>
                </a:solidFill>
                <a:latin typeface="Arial"/>
                <a:cs typeface="Arial"/>
              </a:rPr>
              <a:t>each</a:t>
            </a:r>
            <a:r>
              <a:rPr sz="2000" b="1" spc="15" dirty="0">
                <a:solidFill>
                  <a:schemeClr val="tx1"/>
                </a:solidFill>
                <a:latin typeface="Arial"/>
                <a:cs typeface="Arial"/>
              </a:rPr>
              <a:t> </a:t>
            </a:r>
            <a:r>
              <a:rPr sz="2000" b="1" spc="-145" dirty="0">
                <a:solidFill>
                  <a:schemeClr val="tx1"/>
                </a:solidFill>
                <a:latin typeface="Arial"/>
                <a:cs typeface="Arial"/>
              </a:rPr>
              <a:t>and</a:t>
            </a:r>
            <a:r>
              <a:rPr sz="2000" b="1" spc="-55" dirty="0">
                <a:solidFill>
                  <a:schemeClr val="tx1"/>
                </a:solidFill>
                <a:latin typeface="Arial"/>
                <a:cs typeface="Arial"/>
              </a:rPr>
              <a:t> </a:t>
            </a:r>
            <a:r>
              <a:rPr sz="2000" b="1" dirty="0">
                <a:solidFill>
                  <a:schemeClr val="tx1"/>
                </a:solidFill>
                <a:latin typeface="Arial"/>
                <a:cs typeface="Arial"/>
              </a:rPr>
              <a:t>a</a:t>
            </a:r>
            <a:r>
              <a:rPr sz="2000" b="1" spc="-110" dirty="0">
                <a:solidFill>
                  <a:schemeClr val="tx1"/>
                </a:solidFill>
                <a:latin typeface="Arial"/>
                <a:cs typeface="Arial"/>
              </a:rPr>
              <a:t> </a:t>
            </a:r>
            <a:r>
              <a:rPr sz="2000" b="1" spc="-100" dirty="0">
                <a:solidFill>
                  <a:schemeClr val="tx1"/>
                </a:solidFill>
                <a:latin typeface="Arial"/>
                <a:cs typeface="Arial"/>
              </a:rPr>
              <a:t>total</a:t>
            </a:r>
            <a:r>
              <a:rPr sz="2000" b="1" spc="15" dirty="0">
                <a:solidFill>
                  <a:schemeClr val="tx1"/>
                </a:solidFill>
                <a:latin typeface="Arial"/>
                <a:cs typeface="Arial"/>
              </a:rPr>
              <a:t> </a:t>
            </a:r>
            <a:r>
              <a:rPr sz="2000" b="1" dirty="0">
                <a:solidFill>
                  <a:schemeClr val="tx1"/>
                </a:solidFill>
                <a:latin typeface="Arial"/>
                <a:cs typeface="Arial"/>
              </a:rPr>
              <a:t>of</a:t>
            </a:r>
            <a:r>
              <a:rPr sz="2000" b="1" spc="55" dirty="0">
                <a:solidFill>
                  <a:schemeClr val="tx1"/>
                </a:solidFill>
                <a:latin typeface="Arial"/>
                <a:cs typeface="Arial"/>
              </a:rPr>
              <a:t> </a:t>
            </a:r>
            <a:r>
              <a:rPr sz="2000" b="1" spc="-40" dirty="0">
                <a:solidFill>
                  <a:schemeClr val="tx1"/>
                </a:solidFill>
                <a:latin typeface="Arial"/>
                <a:cs typeface="Arial"/>
              </a:rPr>
              <a:t>50,000</a:t>
            </a:r>
            <a:r>
              <a:rPr sz="2000" b="1" spc="-75" dirty="0">
                <a:solidFill>
                  <a:schemeClr val="tx1"/>
                </a:solidFill>
                <a:latin typeface="Arial"/>
                <a:cs typeface="Arial"/>
              </a:rPr>
              <a:t> </a:t>
            </a:r>
            <a:r>
              <a:rPr sz="2000" b="1" spc="-140" dirty="0">
                <a:solidFill>
                  <a:schemeClr val="tx1"/>
                </a:solidFill>
                <a:latin typeface="Arial"/>
                <a:cs typeface="Arial"/>
              </a:rPr>
              <a:t>rows,</a:t>
            </a:r>
            <a:r>
              <a:rPr sz="2000" b="1" spc="-35" dirty="0">
                <a:solidFill>
                  <a:schemeClr val="tx1"/>
                </a:solidFill>
                <a:latin typeface="Arial"/>
                <a:cs typeface="Arial"/>
              </a:rPr>
              <a:t> </a:t>
            </a:r>
            <a:r>
              <a:rPr sz="2000" b="1" spc="-80" dirty="0">
                <a:solidFill>
                  <a:schemeClr val="tx1"/>
                </a:solidFill>
                <a:latin typeface="Arial"/>
                <a:cs typeface="Arial"/>
              </a:rPr>
              <a:t>providing </a:t>
            </a:r>
            <a:r>
              <a:rPr sz="2000" b="1" dirty="0">
                <a:solidFill>
                  <a:schemeClr val="tx1"/>
                </a:solidFill>
                <a:latin typeface="Arial"/>
                <a:cs typeface="Arial"/>
              </a:rPr>
              <a:t>a</a:t>
            </a:r>
            <a:r>
              <a:rPr sz="2000" b="1" spc="-45" dirty="0">
                <a:solidFill>
                  <a:schemeClr val="tx1"/>
                </a:solidFill>
                <a:latin typeface="Arial"/>
                <a:cs typeface="Arial"/>
              </a:rPr>
              <a:t> </a:t>
            </a:r>
            <a:r>
              <a:rPr sz="2000" b="1" spc="-145" dirty="0">
                <a:solidFill>
                  <a:schemeClr val="tx1"/>
                </a:solidFill>
                <a:latin typeface="Arial"/>
                <a:cs typeface="Arial"/>
              </a:rPr>
              <a:t>substantial</a:t>
            </a:r>
            <a:r>
              <a:rPr sz="2000" b="1" spc="50" dirty="0">
                <a:solidFill>
                  <a:schemeClr val="tx1"/>
                </a:solidFill>
                <a:latin typeface="Arial"/>
                <a:cs typeface="Arial"/>
              </a:rPr>
              <a:t> </a:t>
            </a:r>
            <a:r>
              <a:rPr sz="2000" b="1" spc="-150" dirty="0">
                <a:solidFill>
                  <a:schemeClr val="tx1"/>
                </a:solidFill>
                <a:latin typeface="Arial"/>
                <a:cs typeface="Arial"/>
              </a:rPr>
              <a:t>dataset</a:t>
            </a:r>
            <a:r>
              <a:rPr sz="2000" b="1" spc="50" dirty="0">
                <a:solidFill>
                  <a:schemeClr val="tx1"/>
                </a:solidFill>
                <a:latin typeface="Arial"/>
                <a:cs typeface="Arial"/>
              </a:rPr>
              <a:t> </a:t>
            </a:r>
            <a:r>
              <a:rPr sz="2000" b="1" spc="-140" dirty="0">
                <a:solidFill>
                  <a:schemeClr val="tx1"/>
                </a:solidFill>
                <a:latin typeface="Arial"/>
                <a:cs typeface="Arial"/>
              </a:rPr>
              <a:t>for</a:t>
            </a:r>
            <a:r>
              <a:rPr sz="2000" b="1" spc="-55" dirty="0">
                <a:solidFill>
                  <a:schemeClr val="tx1"/>
                </a:solidFill>
                <a:latin typeface="Arial"/>
                <a:cs typeface="Arial"/>
              </a:rPr>
              <a:t> </a:t>
            </a:r>
            <a:r>
              <a:rPr sz="2000" b="1" spc="-10" dirty="0">
                <a:solidFill>
                  <a:schemeClr val="tx1"/>
                </a:solidFill>
                <a:latin typeface="Arial"/>
                <a:cs typeface="Arial"/>
              </a:rPr>
              <a:t>analysis.</a:t>
            </a:r>
            <a:endParaRPr sz="2000" dirty="0">
              <a:solidFill>
                <a:schemeClr val="tx1"/>
              </a:solidFill>
              <a:latin typeface="Arial"/>
              <a:cs typeface="Arial"/>
            </a:endParaRPr>
          </a:p>
          <a:p>
            <a:pPr marL="298450" marR="652145" indent="-285750">
              <a:lnSpc>
                <a:spcPct val="100000"/>
              </a:lnSpc>
              <a:spcBef>
                <a:spcPts val="985"/>
              </a:spcBef>
              <a:buClr>
                <a:srgbClr val="F6A6F4"/>
              </a:buClr>
              <a:buFont typeface="Wingdings"/>
              <a:buChar char=""/>
              <a:tabLst>
                <a:tab pos="298450" algn="l"/>
              </a:tabLst>
            </a:pPr>
            <a:r>
              <a:rPr sz="2000" b="1" spc="-285" dirty="0">
                <a:solidFill>
                  <a:schemeClr val="tx1"/>
                </a:solidFill>
                <a:latin typeface="Arial"/>
                <a:cs typeface="Arial"/>
              </a:rPr>
              <a:t>To</a:t>
            </a:r>
            <a:r>
              <a:rPr sz="2000" b="1" spc="-30" dirty="0">
                <a:solidFill>
                  <a:schemeClr val="tx1"/>
                </a:solidFill>
                <a:latin typeface="Arial"/>
                <a:cs typeface="Arial"/>
              </a:rPr>
              <a:t> </a:t>
            </a:r>
            <a:r>
              <a:rPr sz="2000" b="1" spc="-204" dirty="0">
                <a:solidFill>
                  <a:schemeClr val="tx1"/>
                </a:solidFill>
                <a:latin typeface="Arial"/>
                <a:cs typeface="Arial"/>
              </a:rPr>
              <a:t>conduct</a:t>
            </a:r>
            <a:r>
              <a:rPr sz="2000" b="1" spc="-10" dirty="0">
                <a:solidFill>
                  <a:schemeClr val="tx1"/>
                </a:solidFill>
                <a:latin typeface="Arial"/>
                <a:cs typeface="Arial"/>
              </a:rPr>
              <a:t> </a:t>
            </a:r>
            <a:r>
              <a:rPr sz="2000" b="1" spc="-160" dirty="0">
                <a:solidFill>
                  <a:schemeClr val="tx1"/>
                </a:solidFill>
                <a:latin typeface="Arial"/>
                <a:cs typeface="Arial"/>
              </a:rPr>
              <a:t>this</a:t>
            </a:r>
            <a:r>
              <a:rPr sz="2000" b="1" spc="-50" dirty="0">
                <a:solidFill>
                  <a:schemeClr val="tx1"/>
                </a:solidFill>
                <a:latin typeface="Arial"/>
                <a:cs typeface="Arial"/>
              </a:rPr>
              <a:t> </a:t>
            </a:r>
            <a:r>
              <a:rPr sz="2000" b="1" spc="-114" dirty="0">
                <a:solidFill>
                  <a:schemeClr val="tx1"/>
                </a:solidFill>
                <a:latin typeface="Arial"/>
                <a:cs typeface="Arial"/>
              </a:rPr>
              <a:t>analysis,</a:t>
            </a:r>
            <a:r>
              <a:rPr sz="2000" b="1" spc="-10" dirty="0">
                <a:solidFill>
                  <a:schemeClr val="tx1"/>
                </a:solidFill>
                <a:latin typeface="Arial"/>
                <a:cs typeface="Arial"/>
              </a:rPr>
              <a:t> </a:t>
            </a:r>
            <a:r>
              <a:rPr sz="2000" b="1" dirty="0">
                <a:solidFill>
                  <a:schemeClr val="tx1"/>
                </a:solidFill>
                <a:latin typeface="Arial"/>
                <a:cs typeface="Arial"/>
              </a:rPr>
              <a:t>I</a:t>
            </a:r>
            <a:r>
              <a:rPr sz="2000" b="1" spc="-10" dirty="0">
                <a:solidFill>
                  <a:schemeClr val="tx1"/>
                </a:solidFill>
                <a:latin typeface="Arial"/>
                <a:cs typeface="Arial"/>
              </a:rPr>
              <a:t> </a:t>
            </a:r>
            <a:r>
              <a:rPr sz="2000" b="1" spc="-100" dirty="0">
                <a:solidFill>
                  <a:schemeClr val="tx1"/>
                </a:solidFill>
                <a:latin typeface="Arial"/>
                <a:cs typeface="Arial"/>
              </a:rPr>
              <a:t>utilized</a:t>
            </a:r>
            <a:r>
              <a:rPr sz="2000" b="1" spc="-30" dirty="0">
                <a:solidFill>
                  <a:schemeClr val="tx1"/>
                </a:solidFill>
                <a:latin typeface="Arial"/>
                <a:cs typeface="Arial"/>
              </a:rPr>
              <a:t> </a:t>
            </a:r>
            <a:r>
              <a:rPr sz="2000" b="1" spc="-220" dirty="0">
                <a:solidFill>
                  <a:schemeClr val="tx1"/>
                </a:solidFill>
                <a:latin typeface="Arial"/>
                <a:cs typeface="Arial"/>
              </a:rPr>
              <a:t>BI</a:t>
            </a:r>
            <a:r>
              <a:rPr sz="2000" b="1" spc="-10" dirty="0">
                <a:solidFill>
                  <a:schemeClr val="tx1"/>
                </a:solidFill>
                <a:latin typeface="Arial"/>
                <a:cs typeface="Arial"/>
              </a:rPr>
              <a:t> </a:t>
            </a:r>
            <a:r>
              <a:rPr sz="2000" b="1" spc="-195" dirty="0">
                <a:solidFill>
                  <a:schemeClr val="tx1"/>
                </a:solidFill>
                <a:latin typeface="Arial"/>
                <a:cs typeface="Arial"/>
              </a:rPr>
              <a:t>Tools,</a:t>
            </a:r>
            <a:r>
              <a:rPr sz="2000" b="1" spc="-10" dirty="0">
                <a:solidFill>
                  <a:schemeClr val="tx1"/>
                </a:solidFill>
                <a:latin typeface="Arial"/>
                <a:cs typeface="Arial"/>
              </a:rPr>
              <a:t> </a:t>
            </a:r>
            <a:r>
              <a:rPr sz="2000" b="1" spc="-120" dirty="0">
                <a:solidFill>
                  <a:schemeClr val="tx1"/>
                </a:solidFill>
                <a:latin typeface="Arial"/>
                <a:cs typeface="Arial"/>
              </a:rPr>
              <a:t>enabling</a:t>
            </a:r>
            <a:r>
              <a:rPr sz="2000" b="1" spc="-30" dirty="0">
                <a:solidFill>
                  <a:schemeClr val="tx1"/>
                </a:solidFill>
                <a:latin typeface="Arial"/>
                <a:cs typeface="Arial"/>
              </a:rPr>
              <a:t> </a:t>
            </a:r>
            <a:r>
              <a:rPr sz="2000" b="1" spc="-229" dirty="0">
                <a:solidFill>
                  <a:schemeClr val="tx1"/>
                </a:solidFill>
                <a:latin typeface="Arial"/>
                <a:cs typeface="Arial"/>
              </a:rPr>
              <a:t>us</a:t>
            </a:r>
            <a:r>
              <a:rPr sz="2000" b="1" spc="30" dirty="0">
                <a:solidFill>
                  <a:schemeClr val="tx1"/>
                </a:solidFill>
                <a:latin typeface="Arial"/>
                <a:cs typeface="Arial"/>
              </a:rPr>
              <a:t> </a:t>
            </a:r>
            <a:r>
              <a:rPr sz="2000" b="1" spc="-140" dirty="0">
                <a:solidFill>
                  <a:schemeClr val="tx1"/>
                </a:solidFill>
                <a:latin typeface="Arial"/>
                <a:cs typeface="Arial"/>
              </a:rPr>
              <a:t>for</a:t>
            </a:r>
            <a:r>
              <a:rPr sz="2000" b="1" spc="-40" dirty="0">
                <a:solidFill>
                  <a:schemeClr val="tx1"/>
                </a:solidFill>
                <a:latin typeface="Arial"/>
                <a:cs typeface="Arial"/>
              </a:rPr>
              <a:t> </a:t>
            </a:r>
            <a:r>
              <a:rPr sz="2000" b="1" spc="-100" dirty="0">
                <a:solidFill>
                  <a:schemeClr val="tx1"/>
                </a:solidFill>
                <a:latin typeface="Arial"/>
                <a:cs typeface="Arial"/>
              </a:rPr>
              <a:t>data</a:t>
            </a:r>
            <a:r>
              <a:rPr sz="2000" b="1" spc="-30" dirty="0">
                <a:solidFill>
                  <a:schemeClr val="tx1"/>
                </a:solidFill>
                <a:latin typeface="Arial"/>
                <a:cs typeface="Arial"/>
              </a:rPr>
              <a:t> </a:t>
            </a:r>
            <a:r>
              <a:rPr sz="2000" b="1" spc="-70" dirty="0">
                <a:solidFill>
                  <a:schemeClr val="tx1"/>
                </a:solidFill>
                <a:latin typeface="Arial"/>
                <a:cs typeface="Arial"/>
              </a:rPr>
              <a:t>cleaning, </a:t>
            </a:r>
            <a:r>
              <a:rPr sz="2000" b="1" spc="-130" dirty="0">
                <a:solidFill>
                  <a:schemeClr val="tx1"/>
                </a:solidFill>
                <a:latin typeface="Arial"/>
                <a:cs typeface="Arial"/>
              </a:rPr>
              <a:t>transformation,</a:t>
            </a:r>
            <a:r>
              <a:rPr sz="2000" b="1" spc="30" dirty="0">
                <a:solidFill>
                  <a:schemeClr val="tx1"/>
                </a:solidFill>
                <a:latin typeface="Arial"/>
                <a:cs typeface="Arial"/>
              </a:rPr>
              <a:t> </a:t>
            </a:r>
            <a:r>
              <a:rPr sz="2000" b="1" spc="-95" dirty="0">
                <a:solidFill>
                  <a:schemeClr val="tx1"/>
                </a:solidFill>
                <a:latin typeface="Arial"/>
                <a:cs typeface="Arial"/>
              </a:rPr>
              <a:t>visualization,</a:t>
            </a:r>
            <a:r>
              <a:rPr sz="2000" b="1" spc="30" dirty="0">
                <a:solidFill>
                  <a:schemeClr val="tx1"/>
                </a:solidFill>
                <a:latin typeface="Arial"/>
                <a:cs typeface="Arial"/>
              </a:rPr>
              <a:t> </a:t>
            </a:r>
            <a:r>
              <a:rPr sz="2000" b="1" spc="-145" dirty="0">
                <a:solidFill>
                  <a:schemeClr val="tx1"/>
                </a:solidFill>
                <a:latin typeface="Arial"/>
                <a:cs typeface="Arial"/>
              </a:rPr>
              <a:t>and</a:t>
            </a:r>
            <a:r>
              <a:rPr sz="2000" b="1" spc="10" dirty="0">
                <a:solidFill>
                  <a:schemeClr val="tx1"/>
                </a:solidFill>
                <a:latin typeface="Arial"/>
                <a:cs typeface="Arial"/>
              </a:rPr>
              <a:t> </a:t>
            </a:r>
            <a:r>
              <a:rPr sz="2000" b="1" spc="-160" dirty="0">
                <a:solidFill>
                  <a:schemeClr val="tx1"/>
                </a:solidFill>
                <a:latin typeface="Arial"/>
                <a:cs typeface="Arial"/>
              </a:rPr>
              <a:t>dashboard</a:t>
            </a:r>
            <a:r>
              <a:rPr sz="2000" b="1" spc="5" dirty="0">
                <a:solidFill>
                  <a:schemeClr val="tx1"/>
                </a:solidFill>
                <a:latin typeface="Arial"/>
                <a:cs typeface="Arial"/>
              </a:rPr>
              <a:t> </a:t>
            </a:r>
            <a:r>
              <a:rPr sz="2000" b="1" spc="-10" dirty="0">
                <a:solidFill>
                  <a:schemeClr val="tx1"/>
                </a:solidFill>
                <a:latin typeface="Arial"/>
                <a:cs typeface="Arial"/>
              </a:rPr>
              <a:t>creation.</a:t>
            </a:r>
            <a:endParaRPr sz="2000" dirty="0">
              <a:solidFill>
                <a:schemeClr val="tx1"/>
              </a:solidFill>
              <a:latin typeface="Arial"/>
              <a:cs typeface="Arial"/>
            </a:endParaRPr>
          </a:p>
          <a:p>
            <a:pPr marL="298450" marR="17780" indent="-285750">
              <a:lnSpc>
                <a:spcPct val="100000"/>
              </a:lnSpc>
              <a:spcBef>
                <a:spcPts val="985"/>
              </a:spcBef>
              <a:buClr>
                <a:srgbClr val="F6A6F4"/>
              </a:buClr>
              <a:buFont typeface="Wingdings"/>
              <a:buChar char=""/>
              <a:tabLst>
                <a:tab pos="298450" algn="l"/>
              </a:tabLst>
            </a:pPr>
            <a:r>
              <a:rPr sz="2000" b="1" spc="-190" dirty="0">
                <a:solidFill>
                  <a:schemeClr val="tx1"/>
                </a:solidFill>
                <a:latin typeface="Arial"/>
                <a:cs typeface="Arial"/>
              </a:rPr>
              <a:t>Through</a:t>
            </a:r>
            <a:r>
              <a:rPr sz="2000" b="1" spc="-30" dirty="0">
                <a:solidFill>
                  <a:schemeClr val="tx1"/>
                </a:solidFill>
                <a:latin typeface="Arial"/>
                <a:cs typeface="Arial"/>
              </a:rPr>
              <a:t> </a:t>
            </a:r>
            <a:r>
              <a:rPr sz="2000" b="1" spc="-175" dirty="0">
                <a:solidFill>
                  <a:schemeClr val="tx1"/>
                </a:solidFill>
                <a:latin typeface="Arial"/>
                <a:cs typeface="Arial"/>
              </a:rPr>
              <a:t>these</a:t>
            </a:r>
            <a:r>
              <a:rPr sz="2000" b="1" dirty="0">
                <a:solidFill>
                  <a:schemeClr val="tx1"/>
                </a:solidFill>
                <a:latin typeface="Arial"/>
                <a:cs typeface="Arial"/>
              </a:rPr>
              <a:t> </a:t>
            </a:r>
            <a:r>
              <a:rPr sz="2000" b="1" spc="-155" dirty="0">
                <a:solidFill>
                  <a:schemeClr val="tx1"/>
                </a:solidFill>
                <a:latin typeface="Arial"/>
                <a:cs typeface="Arial"/>
              </a:rPr>
              <a:t>tools,</a:t>
            </a:r>
            <a:r>
              <a:rPr sz="2000" b="1" spc="75" dirty="0">
                <a:solidFill>
                  <a:schemeClr val="tx1"/>
                </a:solidFill>
                <a:latin typeface="Arial"/>
                <a:cs typeface="Arial"/>
              </a:rPr>
              <a:t> </a:t>
            </a:r>
            <a:r>
              <a:rPr sz="2000" b="1" dirty="0">
                <a:solidFill>
                  <a:schemeClr val="tx1"/>
                </a:solidFill>
                <a:latin typeface="Arial"/>
                <a:cs typeface="Arial"/>
              </a:rPr>
              <a:t>I</a:t>
            </a:r>
            <a:r>
              <a:rPr sz="2000" b="1" spc="-10" dirty="0">
                <a:solidFill>
                  <a:schemeClr val="tx1"/>
                </a:solidFill>
                <a:latin typeface="Arial"/>
                <a:cs typeface="Arial"/>
              </a:rPr>
              <a:t> </a:t>
            </a:r>
            <a:r>
              <a:rPr sz="2000" b="1" spc="-135" dirty="0">
                <a:solidFill>
                  <a:schemeClr val="tx1"/>
                </a:solidFill>
                <a:latin typeface="Arial"/>
                <a:cs typeface="Arial"/>
              </a:rPr>
              <a:t>gained</a:t>
            </a:r>
            <a:r>
              <a:rPr sz="2000" b="1" spc="-25" dirty="0">
                <a:solidFill>
                  <a:schemeClr val="tx1"/>
                </a:solidFill>
                <a:latin typeface="Arial"/>
                <a:cs typeface="Arial"/>
              </a:rPr>
              <a:t> </a:t>
            </a:r>
            <a:r>
              <a:rPr sz="2000" b="1" spc="-140" dirty="0">
                <a:solidFill>
                  <a:schemeClr val="tx1"/>
                </a:solidFill>
                <a:latin typeface="Arial"/>
                <a:cs typeface="Arial"/>
              </a:rPr>
              <a:t>practical</a:t>
            </a:r>
            <a:r>
              <a:rPr sz="2000" b="1" spc="-5" dirty="0">
                <a:solidFill>
                  <a:schemeClr val="tx1"/>
                </a:solidFill>
                <a:latin typeface="Arial"/>
                <a:cs typeface="Arial"/>
              </a:rPr>
              <a:t> </a:t>
            </a:r>
            <a:r>
              <a:rPr sz="2000" b="1" spc="-140" dirty="0">
                <a:solidFill>
                  <a:schemeClr val="tx1"/>
                </a:solidFill>
                <a:latin typeface="Arial"/>
                <a:cs typeface="Arial"/>
              </a:rPr>
              <a:t>knowledge</a:t>
            </a:r>
            <a:r>
              <a:rPr sz="2000" b="1" dirty="0">
                <a:solidFill>
                  <a:schemeClr val="tx1"/>
                </a:solidFill>
                <a:latin typeface="Arial"/>
                <a:cs typeface="Arial"/>
              </a:rPr>
              <a:t> </a:t>
            </a:r>
            <a:r>
              <a:rPr sz="2000" b="1" spc="-95" dirty="0">
                <a:solidFill>
                  <a:schemeClr val="tx1"/>
                </a:solidFill>
                <a:latin typeface="Arial"/>
                <a:cs typeface="Arial"/>
              </a:rPr>
              <a:t>in</a:t>
            </a:r>
            <a:r>
              <a:rPr sz="2000" b="1" spc="-35" dirty="0">
                <a:solidFill>
                  <a:schemeClr val="tx1"/>
                </a:solidFill>
                <a:latin typeface="Arial"/>
                <a:cs typeface="Arial"/>
              </a:rPr>
              <a:t> </a:t>
            </a:r>
            <a:r>
              <a:rPr sz="2000" b="1" spc="-95" dirty="0">
                <a:solidFill>
                  <a:schemeClr val="tx1"/>
                </a:solidFill>
                <a:latin typeface="Arial"/>
                <a:cs typeface="Arial"/>
              </a:rPr>
              <a:t>data</a:t>
            </a:r>
            <a:r>
              <a:rPr sz="2000" b="1" spc="-25" dirty="0">
                <a:solidFill>
                  <a:schemeClr val="tx1"/>
                </a:solidFill>
                <a:latin typeface="Arial"/>
                <a:cs typeface="Arial"/>
              </a:rPr>
              <a:t> </a:t>
            </a:r>
            <a:r>
              <a:rPr sz="2000" b="1" spc="-45" dirty="0">
                <a:solidFill>
                  <a:schemeClr val="tx1"/>
                </a:solidFill>
                <a:latin typeface="Arial"/>
                <a:cs typeface="Arial"/>
              </a:rPr>
              <a:t>transformation, </a:t>
            </a:r>
            <a:r>
              <a:rPr sz="2000" b="1" spc="-135" dirty="0">
                <a:solidFill>
                  <a:schemeClr val="tx1"/>
                </a:solidFill>
                <a:latin typeface="Arial"/>
                <a:cs typeface="Arial"/>
              </a:rPr>
              <a:t>interactive</a:t>
            </a:r>
            <a:r>
              <a:rPr sz="2000" b="1" spc="10" dirty="0">
                <a:solidFill>
                  <a:schemeClr val="tx1"/>
                </a:solidFill>
                <a:latin typeface="Arial"/>
                <a:cs typeface="Arial"/>
              </a:rPr>
              <a:t> </a:t>
            </a:r>
            <a:r>
              <a:rPr sz="2000" b="1" spc="-160" dirty="0">
                <a:solidFill>
                  <a:schemeClr val="tx1"/>
                </a:solidFill>
                <a:latin typeface="Arial"/>
                <a:cs typeface="Arial"/>
              </a:rPr>
              <a:t>dashboard</a:t>
            </a:r>
            <a:r>
              <a:rPr sz="2000" b="1" spc="-25" dirty="0">
                <a:solidFill>
                  <a:schemeClr val="tx1"/>
                </a:solidFill>
                <a:latin typeface="Arial"/>
                <a:cs typeface="Arial"/>
              </a:rPr>
              <a:t> </a:t>
            </a:r>
            <a:r>
              <a:rPr sz="2000" b="1" spc="-130" dirty="0">
                <a:solidFill>
                  <a:schemeClr val="tx1"/>
                </a:solidFill>
                <a:latin typeface="Arial"/>
                <a:cs typeface="Arial"/>
              </a:rPr>
              <a:t>creation,</a:t>
            </a:r>
            <a:r>
              <a:rPr sz="2000" b="1" spc="80" dirty="0">
                <a:solidFill>
                  <a:schemeClr val="tx1"/>
                </a:solidFill>
                <a:latin typeface="Arial"/>
                <a:cs typeface="Arial"/>
              </a:rPr>
              <a:t> </a:t>
            </a:r>
            <a:r>
              <a:rPr sz="2000" b="1" spc="-160" dirty="0">
                <a:solidFill>
                  <a:schemeClr val="tx1"/>
                </a:solidFill>
                <a:latin typeface="Arial"/>
                <a:cs typeface="Arial"/>
              </a:rPr>
              <a:t>advanced</a:t>
            </a:r>
            <a:r>
              <a:rPr sz="2000" b="1" spc="60" dirty="0">
                <a:solidFill>
                  <a:schemeClr val="tx1"/>
                </a:solidFill>
                <a:latin typeface="Arial"/>
                <a:cs typeface="Arial"/>
              </a:rPr>
              <a:t> </a:t>
            </a:r>
            <a:r>
              <a:rPr sz="2000" b="1" spc="-95" dirty="0">
                <a:solidFill>
                  <a:schemeClr val="tx1"/>
                </a:solidFill>
                <a:latin typeface="Arial"/>
                <a:cs typeface="Arial"/>
              </a:rPr>
              <a:t>visualization,</a:t>
            </a:r>
            <a:r>
              <a:rPr sz="2000" b="1" spc="5" dirty="0">
                <a:solidFill>
                  <a:schemeClr val="tx1"/>
                </a:solidFill>
                <a:latin typeface="Arial"/>
                <a:cs typeface="Arial"/>
              </a:rPr>
              <a:t> </a:t>
            </a:r>
            <a:r>
              <a:rPr sz="2000" b="1" spc="-120" dirty="0">
                <a:solidFill>
                  <a:schemeClr val="tx1"/>
                </a:solidFill>
                <a:latin typeface="Arial"/>
                <a:cs typeface="Arial"/>
              </a:rPr>
              <a:t>and</a:t>
            </a:r>
            <a:r>
              <a:rPr sz="2000" b="1" spc="-25" dirty="0">
                <a:solidFill>
                  <a:schemeClr val="tx1"/>
                </a:solidFill>
                <a:latin typeface="Arial"/>
                <a:cs typeface="Arial"/>
              </a:rPr>
              <a:t> </a:t>
            </a:r>
            <a:r>
              <a:rPr sz="2000" b="1" spc="-140" dirty="0">
                <a:solidFill>
                  <a:schemeClr val="tx1"/>
                </a:solidFill>
                <a:latin typeface="Arial"/>
                <a:cs typeface="Arial"/>
              </a:rPr>
              <a:t>statistical</a:t>
            </a:r>
            <a:r>
              <a:rPr sz="2000" b="1" spc="5" dirty="0">
                <a:solidFill>
                  <a:schemeClr val="tx1"/>
                </a:solidFill>
                <a:latin typeface="Arial"/>
                <a:cs typeface="Arial"/>
              </a:rPr>
              <a:t> </a:t>
            </a:r>
            <a:r>
              <a:rPr sz="2000" b="1" spc="-45" dirty="0">
                <a:solidFill>
                  <a:schemeClr val="tx1"/>
                </a:solidFill>
                <a:latin typeface="Arial"/>
                <a:cs typeface="Arial"/>
              </a:rPr>
              <a:t>analysis </a:t>
            </a:r>
            <a:r>
              <a:rPr sz="2000" b="1" spc="-160" dirty="0">
                <a:solidFill>
                  <a:schemeClr val="tx1"/>
                </a:solidFill>
                <a:latin typeface="Arial"/>
                <a:cs typeface="Arial"/>
              </a:rPr>
              <a:t>to</a:t>
            </a:r>
            <a:r>
              <a:rPr sz="2000" b="1" spc="-15" dirty="0">
                <a:solidFill>
                  <a:schemeClr val="tx1"/>
                </a:solidFill>
                <a:latin typeface="Arial"/>
                <a:cs typeface="Arial"/>
              </a:rPr>
              <a:t> </a:t>
            </a:r>
            <a:r>
              <a:rPr sz="2000" b="1" spc="-120" dirty="0">
                <a:solidFill>
                  <a:schemeClr val="tx1"/>
                </a:solidFill>
                <a:latin typeface="Arial"/>
                <a:cs typeface="Arial"/>
              </a:rPr>
              <a:t>derive</a:t>
            </a:r>
            <a:r>
              <a:rPr sz="2000" b="1" spc="20" dirty="0">
                <a:solidFill>
                  <a:schemeClr val="tx1"/>
                </a:solidFill>
                <a:latin typeface="Arial"/>
                <a:cs typeface="Arial"/>
              </a:rPr>
              <a:t> </a:t>
            </a:r>
            <a:r>
              <a:rPr sz="2000" b="1" spc="-140" dirty="0">
                <a:solidFill>
                  <a:schemeClr val="tx1"/>
                </a:solidFill>
                <a:latin typeface="Arial"/>
                <a:cs typeface="Arial"/>
              </a:rPr>
              <a:t>actionable</a:t>
            </a:r>
            <a:r>
              <a:rPr sz="2000" b="1" spc="10" dirty="0">
                <a:solidFill>
                  <a:schemeClr val="tx1"/>
                </a:solidFill>
                <a:latin typeface="Arial"/>
                <a:cs typeface="Arial"/>
              </a:rPr>
              <a:t> </a:t>
            </a:r>
            <a:r>
              <a:rPr sz="2000" b="1" spc="-30" dirty="0">
                <a:solidFill>
                  <a:schemeClr val="tx1"/>
                </a:solidFill>
                <a:latin typeface="Arial"/>
                <a:cs typeface="Arial"/>
              </a:rPr>
              <a:t>insights.</a:t>
            </a:r>
            <a:endParaRPr sz="2000" dirty="0">
              <a:solidFill>
                <a:schemeClr val="tx1"/>
              </a:solidFill>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5391150" y="5648413"/>
              <a:ext cx="6800850" cy="1209586"/>
            </a:xfrm>
            <a:prstGeom prst="rect">
              <a:avLst/>
            </a:prstGeom>
          </p:spPr>
        </p:pic>
        <p:pic>
          <p:nvPicPr>
            <p:cNvPr id="4" name="object 4"/>
            <p:cNvPicPr/>
            <p:nvPr/>
          </p:nvPicPr>
          <p:blipFill>
            <a:blip r:embed="rId3" cstate="print"/>
            <a:stretch>
              <a:fillRect/>
            </a:stretch>
          </p:blipFill>
          <p:spPr>
            <a:xfrm>
              <a:off x="0" y="0"/>
              <a:ext cx="12192000" cy="6858000"/>
            </a:xfrm>
            <a:prstGeom prst="rect">
              <a:avLst/>
            </a:prstGeom>
          </p:spPr>
        </p:pic>
        <p:pic>
          <p:nvPicPr>
            <p:cNvPr id="5" name="object 5"/>
            <p:cNvPicPr/>
            <p:nvPr/>
          </p:nvPicPr>
          <p:blipFill>
            <a:blip r:embed="rId4" cstate="print"/>
            <a:stretch>
              <a:fillRect/>
            </a:stretch>
          </p:blipFill>
          <p:spPr>
            <a:xfrm>
              <a:off x="1114425" y="1495361"/>
              <a:ext cx="9958451" cy="4224401"/>
            </a:xfrm>
            <a:prstGeom prst="rect">
              <a:avLst/>
            </a:prstGeom>
          </p:spPr>
        </p:pic>
      </p:grpSp>
      <p:sp>
        <p:nvSpPr>
          <p:cNvPr id="6" name="object 6"/>
          <p:cNvSpPr txBox="1">
            <a:spLocks noGrp="1"/>
          </p:cNvSpPr>
          <p:nvPr>
            <p:ph type="title"/>
          </p:nvPr>
        </p:nvSpPr>
        <p:spPr>
          <a:xfrm>
            <a:off x="3098164" y="534987"/>
            <a:ext cx="5924550" cy="632460"/>
          </a:xfrm>
          <a:prstGeom prst="rect">
            <a:avLst/>
          </a:prstGeom>
        </p:spPr>
        <p:txBody>
          <a:bodyPr vert="horz" wrap="square" lIns="0" tIns="16510" rIns="0" bIns="0" rtlCol="0">
            <a:spAutoFit/>
          </a:bodyPr>
          <a:lstStyle/>
          <a:p>
            <a:pPr marL="12700">
              <a:lnSpc>
                <a:spcPct val="100000"/>
              </a:lnSpc>
              <a:spcBef>
                <a:spcPts val="130"/>
              </a:spcBef>
              <a:tabLst>
                <a:tab pos="2811780" algn="l"/>
              </a:tabLst>
            </a:pPr>
            <a:r>
              <a:rPr spc="-530" dirty="0"/>
              <a:t>P</a:t>
            </a:r>
            <a:r>
              <a:rPr spc="-515" dirty="0"/>
              <a:t> </a:t>
            </a:r>
            <a:r>
              <a:rPr spc="-130" dirty="0"/>
              <a:t>RO</a:t>
            </a:r>
            <a:r>
              <a:rPr spc="-445" dirty="0"/>
              <a:t> </a:t>
            </a:r>
            <a:r>
              <a:rPr spc="-745" dirty="0"/>
              <a:t>B</a:t>
            </a:r>
            <a:r>
              <a:rPr spc="-500" dirty="0"/>
              <a:t> </a:t>
            </a:r>
            <a:r>
              <a:rPr spc="-725" dirty="0"/>
              <a:t>L</a:t>
            </a:r>
            <a:r>
              <a:rPr spc="-475" dirty="0"/>
              <a:t> </a:t>
            </a:r>
            <a:r>
              <a:rPr spc="-740" dirty="0"/>
              <a:t>E</a:t>
            </a:r>
            <a:r>
              <a:rPr spc="-459" dirty="0"/>
              <a:t> </a:t>
            </a:r>
            <a:r>
              <a:rPr spc="-50" dirty="0"/>
              <a:t>M</a:t>
            </a:r>
            <a:r>
              <a:rPr dirty="0"/>
              <a:t>	</a:t>
            </a:r>
            <a:r>
              <a:rPr spc="-765" dirty="0"/>
              <a:t>S</a:t>
            </a:r>
            <a:r>
              <a:rPr spc="-520" dirty="0"/>
              <a:t> </a:t>
            </a:r>
            <a:r>
              <a:rPr spc="-160" dirty="0"/>
              <a:t>TAT</a:t>
            </a:r>
            <a:r>
              <a:rPr spc="-455" dirty="0"/>
              <a:t> </a:t>
            </a:r>
            <a:r>
              <a:rPr spc="-740" dirty="0"/>
              <a:t>E</a:t>
            </a:r>
            <a:r>
              <a:rPr spc="-530" dirty="0"/>
              <a:t> </a:t>
            </a:r>
            <a:r>
              <a:rPr spc="-170" dirty="0"/>
              <a:t>M</a:t>
            </a:r>
            <a:r>
              <a:rPr spc="-415" dirty="0"/>
              <a:t> </a:t>
            </a:r>
            <a:r>
              <a:rPr spc="-740" dirty="0"/>
              <a:t>E</a:t>
            </a:r>
            <a:r>
              <a:rPr spc="-530" dirty="0"/>
              <a:t> </a:t>
            </a:r>
            <a:r>
              <a:rPr spc="-120" dirty="0"/>
              <a:t>N</a:t>
            </a:r>
            <a:r>
              <a:rPr spc="-459" dirty="0"/>
              <a:t> </a:t>
            </a:r>
            <a:r>
              <a:rPr spc="-560" dirty="0"/>
              <a:t>T</a:t>
            </a:r>
          </a:p>
        </p:txBody>
      </p:sp>
      <p:sp>
        <p:nvSpPr>
          <p:cNvPr id="7" name="object 7"/>
          <p:cNvSpPr txBox="1"/>
          <p:nvPr/>
        </p:nvSpPr>
        <p:spPr>
          <a:xfrm>
            <a:off x="1571878" y="1619948"/>
            <a:ext cx="8750300" cy="2905283"/>
          </a:xfrm>
          <a:prstGeom prst="rect">
            <a:avLst/>
          </a:prstGeom>
        </p:spPr>
        <p:txBody>
          <a:bodyPr vert="horz" wrap="square" lIns="0" tIns="169545" rIns="0" bIns="0" rtlCol="0">
            <a:spAutoFit/>
          </a:bodyPr>
          <a:lstStyle/>
          <a:p>
            <a:pPr marL="355600" indent="-342900">
              <a:lnSpc>
                <a:spcPct val="100000"/>
              </a:lnSpc>
              <a:spcBef>
                <a:spcPts val="1335"/>
              </a:spcBef>
              <a:buClr>
                <a:srgbClr val="BEBEBE"/>
              </a:buClr>
              <a:buSzPct val="71428"/>
              <a:buFont typeface="Wingdings"/>
              <a:buChar char=""/>
              <a:tabLst>
                <a:tab pos="355600" algn="l"/>
              </a:tabLst>
            </a:pPr>
            <a:r>
              <a:rPr sz="2100" b="1" spc="-50" dirty="0">
                <a:solidFill>
                  <a:srgbClr val="E9F5FB"/>
                </a:solidFill>
                <a:latin typeface="Times New Roman"/>
                <a:cs typeface="Times New Roman"/>
              </a:rPr>
              <a:t>AVERAGE</a:t>
            </a:r>
            <a:r>
              <a:rPr sz="2100" b="1" spc="-130" dirty="0">
                <a:solidFill>
                  <a:srgbClr val="E9F5FB"/>
                </a:solidFill>
                <a:latin typeface="Times New Roman"/>
                <a:cs typeface="Times New Roman"/>
              </a:rPr>
              <a:t> </a:t>
            </a:r>
            <a:r>
              <a:rPr sz="2100" b="1" spc="-20" dirty="0">
                <a:solidFill>
                  <a:srgbClr val="E9F5FB"/>
                </a:solidFill>
                <a:latin typeface="Times New Roman"/>
                <a:cs typeface="Times New Roman"/>
              </a:rPr>
              <a:t>ATTRITION</a:t>
            </a:r>
            <a:r>
              <a:rPr sz="2100" b="1" spc="45" dirty="0">
                <a:solidFill>
                  <a:srgbClr val="E9F5FB"/>
                </a:solidFill>
                <a:latin typeface="Times New Roman"/>
                <a:cs typeface="Times New Roman"/>
              </a:rPr>
              <a:t> </a:t>
            </a:r>
            <a:r>
              <a:rPr sz="2100" b="1" spc="-40" dirty="0">
                <a:solidFill>
                  <a:srgbClr val="E9F5FB"/>
                </a:solidFill>
                <a:latin typeface="Times New Roman"/>
                <a:cs typeface="Times New Roman"/>
              </a:rPr>
              <a:t>RATE</a:t>
            </a:r>
            <a:r>
              <a:rPr sz="2100" b="1" spc="-60" dirty="0">
                <a:solidFill>
                  <a:srgbClr val="E9F5FB"/>
                </a:solidFill>
                <a:latin typeface="Times New Roman"/>
                <a:cs typeface="Times New Roman"/>
              </a:rPr>
              <a:t> </a:t>
            </a:r>
            <a:r>
              <a:rPr sz="2100" b="1" dirty="0">
                <a:solidFill>
                  <a:srgbClr val="E9F5FB"/>
                </a:solidFill>
                <a:latin typeface="Times New Roman"/>
                <a:cs typeface="Times New Roman"/>
              </a:rPr>
              <a:t>FOR</a:t>
            </a:r>
            <a:r>
              <a:rPr sz="2100" b="1" spc="-95" dirty="0">
                <a:solidFill>
                  <a:srgbClr val="E9F5FB"/>
                </a:solidFill>
                <a:latin typeface="Times New Roman"/>
                <a:cs typeface="Times New Roman"/>
              </a:rPr>
              <a:t> </a:t>
            </a:r>
            <a:r>
              <a:rPr sz="2100" b="1" dirty="0">
                <a:solidFill>
                  <a:srgbClr val="E9F5FB"/>
                </a:solidFill>
                <a:latin typeface="Times New Roman"/>
                <a:cs typeface="Times New Roman"/>
              </a:rPr>
              <a:t>ALL</a:t>
            </a:r>
            <a:r>
              <a:rPr sz="2100" b="1" spc="-130" dirty="0">
                <a:solidFill>
                  <a:srgbClr val="E9F5FB"/>
                </a:solidFill>
                <a:latin typeface="Times New Roman"/>
                <a:cs typeface="Times New Roman"/>
              </a:rPr>
              <a:t> </a:t>
            </a:r>
            <a:r>
              <a:rPr sz="2100" b="1" spc="-35" dirty="0">
                <a:solidFill>
                  <a:srgbClr val="E9F5FB"/>
                </a:solidFill>
                <a:latin typeface="Times New Roman"/>
                <a:cs typeface="Times New Roman"/>
              </a:rPr>
              <a:t>DEPARTMENTS</a:t>
            </a:r>
            <a:r>
              <a:rPr sz="2100" b="1" spc="-120" dirty="0">
                <a:solidFill>
                  <a:srgbClr val="E9F5FB"/>
                </a:solidFill>
                <a:latin typeface="Times New Roman"/>
                <a:cs typeface="Times New Roman"/>
              </a:rPr>
              <a:t> </a:t>
            </a:r>
            <a:r>
              <a:rPr sz="2100" b="1" spc="-10" dirty="0">
                <a:solidFill>
                  <a:srgbClr val="E9F5FB"/>
                </a:solidFill>
                <a:latin typeface="Times New Roman"/>
                <a:cs typeface="Times New Roman"/>
              </a:rPr>
              <a:t>AVERAGE</a:t>
            </a:r>
            <a:endParaRPr sz="2100" dirty="0">
              <a:latin typeface="Times New Roman"/>
              <a:cs typeface="Times New Roman"/>
            </a:endParaRPr>
          </a:p>
          <a:p>
            <a:pPr marL="355600" indent="-342900">
              <a:lnSpc>
                <a:spcPct val="100000"/>
              </a:lnSpc>
              <a:spcBef>
                <a:spcPts val="1235"/>
              </a:spcBef>
              <a:buClr>
                <a:srgbClr val="BEBEBE"/>
              </a:buClr>
              <a:buSzPct val="71428"/>
              <a:buFont typeface="Wingdings"/>
              <a:buChar char=""/>
              <a:tabLst>
                <a:tab pos="355600" algn="l"/>
              </a:tabLst>
            </a:pPr>
            <a:r>
              <a:rPr sz="2100" b="1" spc="-45" dirty="0">
                <a:solidFill>
                  <a:srgbClr val="E9F5FB"/>
                </a:solidFill>
                <a:latin typeface="Times New Roman"/>
                <a:cs typeface="Times New Roman"/>
              </a:rPr>
              <a:t>HOURLY</a:t>
            </a:r>
            <a:r>
              <a:rPr sz="2100" b="1" spc="-95" dirty="0">
                <a:solidFill>
                  <a:srgbClr val="E9F5FB"/>
                </a:solidFill>
                <a:latin typeface="Times New Roman"/>
                <a:cs typeface="Times New Roman"/>
              </a:rPr>
              <a:t> </a:t>
            </a:r>
            <a:r>
              <a:rPr sz="2100" b="1" spc="-10" dirty="0">
                <a:solidFill>
                  <a:srgbClr val="E9F5FB"/>
                </a:solidFill>
                <a:latin typeface="Times New Roman"/>
                <a:cs typeface="Times New Roman"/>
              </a:rPr>
              <a:t>RATE</a:t>
            </a:r>
            <a:r>
              <a:rPr sz="2100" b="1" spc="-105" dirty="0">
                <a:solidFill>
                  <a:srgbClr val="E9F5FB"/>
                </a:solidFill>
                <a:latin typeface="Times New Roman"/>
                <a:cs typeface="Times New Roman"/>
              </a:rPr>
              <a:t> </a:t>
            </a:r>
            <a:r>
              <a:rPr sz="2100" b="1" dirty="0">
                <a:solidFill>
                  <a:srgbClr val="E9F5FB"/>
                </a:solidFill>
                <a:latin typeface="Times New Roman"/>
                <a:cs typeface="Times New Roman"/>
              </a:rPr>
              <a:t>OF</a:t>
            </a:r>
            <a:r>
              <a:rPr sz="2100" b="1" spc="-130" dirty="0">
                <a:solidFill>
                  <a:srgbClr val="E9F5FB"/>
                </a:solidFill>
                <a:latin typeface="Times New Roman"/>
                <a:cs typeface="Times New Roman"/>
              </a:rPr>
              <a:t> </a:t>
            </a:r>
            <a:r>
              <a:rPr sz="2100" b="1" dirty="0">
                <a:solidFill>
                  <a:srgbClr val="E9F5FB"/>
                </a:solidFill>
                <a:latin typeface="Times New Roman"/>
                <a:cs typeface="Times New Roman"/>
              </a:rPr>
              <a:t>MALE</a:t>
            </a:r>
            <a:r>
              <a:rPr sz="2100" b="1" spc="-45" dirty="0">
                <a:solidFill>
                  <a:srgbClr val="E9F5FB"/>
                </a:solidFill>
                <a:latin typeface="Times New Roman"/>
                <a:cs typeface="Times New Roman"/>
              </a:rPr>
              <a:t> </a:t>
            </a:r>
            <a:r>
              <a:rPr sz="2100" b="1" dirty="0">
                <a:solidFill>
                  <a:srgbClr val="E9F5FB"/>
                </a:solidFill>
                <a:latin typeface="Times New Roman"/>
                <a:cs typeface="Times New Roman"/>
              </a:rPr>
              <a:t>RESEARCH</a:t>
            </a:r>
            <a:r>
              <a:rPr sz="2100" b="1" spc="-50" dirty="0">
                <a:solidFill>
                  <a:srgbClr val="E9F5FB"/>
                </a:solidFill>
                <a:latin typeface="Times New Roman"/>
                <a:cs typeface="Times New Roman"/>
              </a:rPr>
              <a:t> </a:t>
            </a:r>
            <a:r>
              <a:rPr sz="2100" b="1" spc="-10" dirty="0">
                <a:solidFill>
                  <a:srgbClr val="E9F5FB"/>
                </a:solidFill>
                <a:latin typeface="Times New Roman"/>
                <a:cs typeface="Times New Roman"/>
              </a:rPr>
              <a:t>SCIENTIST</a:t>
            </a:r>
            <a:endParaRPr sz="2100" dirty="0">
              <a:latin typeface="Times New Roman"/>
              <a:cs typeface="Times New Roman"/>
            </a:endParaRPr>
          </a:p>
          <a:p>
            <a:pPr marL="355600" indent="-342900">
              <a:lnSpc>
                <a:spcPct val="100000"/>
              </a:lnSpc>
              <a:spcBef>
                <a:spcPts val="1310"/>
              </a:spcBef>
              <a:buClr>
                <a:srgbClr val="BEBEBE"/>
              </a:buClr>
              <a:buSzPct val="71428"/>
              <a:buFont typeface="Wingdings"/>
              <a:buChar char=""/>
              <a:tabLst>
                <a:tab pos="355600" algn="l"/>
              </a:tabLst>
            </a:pPr>
            <a:r>
              <a:rPr sz="2100" b="1" spc="-20" dirty="0">
                <a:solidFill>
                  <a:srgbClr val="E9F5FB"/>
                </a:solidFill>
                <a:latin typeface="Times New Roman"/>
                <a:cs typeface="Times New Roman"/>
              </a:rPr>
              <a:t>ATTRITION</a:t>
            </a:r>
            <a:r>
              <a:rPr sz="2100" b="1" spc="-80" dirty="0">
                <a:solidFill>
                  <a:srgbClr val="E9F5FB"/>
                </a:solidFill>
                <a:latin typeface="Times New Roman"/>
                <a:cs typeface="Times New Roman"/>
              </a:rPr>
              <a:t> </a:t>
            </a:r>
            <a:r>
              <a:rPr sz="2100" b="1" spc="-40" dirty="0">
                <a:solidFill>
                  <a:srgbClr val="E9F5FB"/>
                </a:solidFill>
                <a:latin typeface="Times New Roman"/>
                <a:cs typeface="Times New Roman"/>
              </a:rPr>
              <a:t>RATE</a:t>
            </a:r>
            <a:r>
              <a:rPr sz="2100" b="1" spc="-85" dirty="0">
                <a:solidFill>
                  <a:srgbClr val="E9F5FB"/>
                </a:solidFill>
                <a:latin typeface="Times New Roman"/>
                <a:cs typeface="Times New Roman"/>
              </a:rPr>
              <a:t> </a:t>
            </a:r>
            <a:r>
              <a:rPr sz="2100" b="1" dirty="0">
                <a:solidFill>
                  <a:srgbClr val="E9F5FB"/>
                </a:solidFill>
                <a:latin typeface="Times New Roman"/>
                <a:cs typeface="Times New Roman"/>
              </a:rPr>
              <a:t>VS</a:t>
            </a:r>
            <a:r>
              <a:rPr sz="2100" b="1" spc="-5" dirty="0">
                <a:solidFill>
                  <a:srgbClr val="E9F5FB"/>
                </a:solidFill>
                <a:latin typeface="Times New Roman"/>
                <a:cs typeface="Times New Roman"/>
              </a:rPr>
              <a:t> </a:t>
            </a:r>
            <a:r>
              <a:rPr sz="2100" b="1" spc="-40" dirty="0">
                <a:solidFill>
                  <a:srgbClr val="E9F5FB"/>
                </a:solidFill>
                <a:latin typeface="Times New Roman"/>
                <a:cs typeface="Times New Roman"/>
              </a:rPr>
              <a:t>MONTHLY</a:t>
            </a:r>
            <a:r>
              <a:rPr sz="2100" b="1" spc="-95" dirty="0">
                <a:solidFill>
                  <a:srgbClr val="E9F5FB"/>
                </a:solidFill>
                <a:latin typeface="Times New Roman"/>
                <a:cs typeface="Times New Roman"/>
              </a:rPr>
              <a:t> </a:t>
            </a:r>
            <a:r>
              <a:rPr sz="2100" b="1" dirty="0">
                <a:solidFill>
                  <a:srgbClr val="E9F5FB"/>
                </a:solidFill>
                <a:latin typeface="Times New Roman"/>
                <a:cs typeface="Times New Roman"/>
              </a:rPr>
              <a:t>INCOME</a:t>
            </a:r>
            <a:r>
              <a:rPr sz="2100" b="1" spc="-15" dirty="0">
                <a:solidFill>
                  <a:srgbClr val="E9F5FB"/>
                </a:solidFill>
                <a:latin typeface="Times New Roman"/>
                <a:cs typeface="Times New Roman"/>
              </a:rPr>
              <a:t> </a:t>
            </a:r>
            <a:r>
              <a:rPr sz="2100" b="1" spc="-10" dirty="0">
                <a:solidFill>
                  <a:srgbClr val="E9F5FB"/>
                </a:solidFill>
                <a:latin typeface="Times New Roman"/>
                <a:cs typeface="Times New Roman"/>
              </a:rPr>
              <a:t>STATS</a:t>
            </a:r>
            <a:endParaRPr sz="2100" dirty="0">
              <a:latin typeface="Times New Roman"/>
              <a:cs typeface="Times New Roman"/>
            </a:endParaRPr>
          </a:p>
          <a:p>
            <a:pPr marL="355600" indent="-342900">
              <a:lnSpc>
                <a:spcPct val="100000"/>
              </a:lnSpc>
              <a:spcBef>
                <a:spcPts val="1235"/>
              </a:spcBef>
              <a:buClr>
                <a:srgbClr val="BEBEBE"/>
              </a:buClr>
              <a:buSzPct val="71428"/>
              <a:buFont typeface="Wingdings"/>
              <a:buChar char=""/>
              <a:tabLst>
                <a:tab pos="355600" algn="l"/>
              </a:tabLst>
            </a:pPr>
            <a:r>
              <a:rPr sz="2100" b="1" spc="-40" dirty="0">
                <a:solidFill>
                  <a:srgbClr val="E9F5FB"/>
                </a:solidFill>
                <a:latin typeface="Times New Roman"/>
                <a:cs typeface="Times New Roman"/>
              </a:rPr>
              <a:t>AVERAGE</a:t>
            </a:r>
            <a:r>
              <a:rPr sz="2100" b="1" spc="-75" dirty="0">
                <a:solidFill>
                  <a:srgbClr val="E9F5FB"/>
                </a:solidFill>
                <a:latin typeface="Times New Roman"/>
                <a:cs typeface="Times New Roman"/>
              </a:rPr>
              <a:t> </a:t>
            </a:r>
            <a:r>
              <a:rPr sz="2100" b="1" spc="-10" dirty="0">
                <a:solidFill>
                  <a:srgbClr val="E9F5FB"/>
                </a:solidFill>
                <a:latin typeface="Times New Roman"/>
                <a:cs typeface="Times New Roman"/>
              </a:rPr>
              <a:t>WORKING</a:t>
            </a:r>
            <a:r>
              <a:rPr sz="2100" b="1" spc="-140" dirty="0">
                <a:solidFill>
                  <a:srgbClr val="E9F5FB"/>
                </a:solidFill>
                <a:latin typeface="Times New Roman"/>
                <a:cs typeface="Times New Roman"/>
              </a:rPr>
              <a:t> </a:t>
            </a:r>
            <a:r>
              <a:rPr sz="2100" b="1" dirty="0">
                <a:solidFill>
                  <a:srgbClr val="E9F5FB"/>
                </a:solidFill>
                <a:latin typeface="Times New Roman"/>
                <a:cs typeface="Times New Roman"/>
              </a:rPr>
              <a:t>YEARS</a:t>
            </a:r>
            <a:r>
              <a:rPr sz="2100" b="1" spc="-55" dirty="0">
                <a:solidFill>
                  <a:srgbClr val="E9F5FB"/>
                </a:solidFill>
                <a:latin typeface="Times New Roman"/>
                <a:cs typeface="Times New Roman"/>
              </a:rPr>
              <a:t> </a:t>
            </a:r>
            <a:r>
              <a:rPr sz="2100" b="1" dirty="0">
                <a:solidFill>
                  <a:srgbClr val="E9F5FB"/>
                </a:solidFill>
                <a:latin typeface="Times New Roman"/>
                <a:cs typeface="Times New Roman"/>
              </a:rPr>
              <a:t>FOR</a:t>
            </a:r>
            <a:r>
              <a:rPr sz="2100" b="1" spc="-30" dirty="0">
                <a:solidFill>
                  <a:srgbClr val="E9F5FB"/>
                </a:solidFill>
                <a:latin typeface="Times New Roman"/>
                <a:cs typeface="Times New Roman"/>
              </a:rPr>
              <a:t> </a:t>
            </a:r>
            <a:r>
              <a:rPr sz="2100" b="1" dirty="0">
                <a:solidFill>
                  <a:srgbClr val="E9F5FB"/>
                </a:solidFill>
                <a:latin typeface="Times New Roman"/>
                <a:cs typeface="Times New Roman"/>
              </a:rPr>
              <a:t>EACH </a:t>
            </a:r>
            <a:r>
              <a:rPr sz="2100" b="1" spc="-10" dirty="0">
                <a:solidFill>
                  <a:srgbClr val="E9F5FB"/>
                </a:solidFill>
                <a:latin typeface="Times New Roman"/>
                <a:cs typeface="Times New Roman"/>
              </a:rPr>
              <a:t>DEPARTMENT</a:t>
            </a:r>
            <a:endParaRPr sz="2100" dirty="0">
              <a:latin typeface="Times New Roman"/>
              <a:cs typeface="Times New Roman"/>
            </a:endParaRPr>
          </a:p>
          <a:p>
            <a:pPr marL="355600" indent="-342900">
              <a:lnSpc>
                <a:spcPct val="100000"/>
              </a:lnSpc>
              <a:spcBef>
                <a:spcPts val="1235"/>
              </a:spcBef>
              <a:buClr>
                <a:srgbClr val="BEBEBE"/>
              </a:buClr>
              <a:buSzPct val="71428"/>
              <a:buFont typeface="Wingdings"/>
              <a:buChar char=""/>
              <a:tabLst>
                <a:tab pos="355600" algn="l"/>
              </a:tabLst>
            </a:pPr>
            <a:r>
              <a:rPr sz="2100" b="1" dirty="0">
                <a:solidFill>
                  <a:srgbClr val="E9F5FB"/>
                </a:solidFill>
                <a:latin typeface="Times New Roman"/>
                <a:cs typeface="Times New Roman"/>
              </a:rPr>
              <a:t>JOB</a:t>
            </a:r>
            <a:r>
              <a:rPr sz="2100" b="1" spc="-5" dirty="0">
                <a:solidFill>
                  <a:srgbClr val="E9F5FB"/>
                </a:solidFill>
                <a:latin typeface="Times New Roman"/>
                <a:cs typeface="Times New Roman"/>
              </a:rPr>
              <a:t> </a:t>
            </a:r>
            <a:r>
              <a:rPr sz="2100" b="1" spc="-10" dirty="0">
                <a:solidFill>
                  <a:srgbClr val="E9F5FB"/>
                </a:solidFill>
                <a:latin typeface="Times New Roman"/>
                <a:cs typeface="Times New Roman"/>
              </a:rPr>
              <a:t>ROLE</a:t>
            </a:r>
            <a:r>
              <a:rPr sz="2100" b="1" spc="-80" dirty="0">
                <a:solidFill>
                  <a:srgbClr val="E9F5FB"/>
                </a:solidFill>
                <a:latin typeface="Times New Roman"/>
                <a:cs typeface="Times New Roman"/>
              </a:rPr>
              <a:t> </a:t>
            </a:r>
            <a:r>
              <a:rPr sz="2100" b="1" dirty="0">
                <a:solidFill>
                  <a:srgbClr val="E9F5FB"/>
                </a:solidFill>
                <a:latin typeface="Times New Roman"/>
                <a:cs typeface="Times New Roman"/>
              </a:rPr>
              <a:t>VS</a:t>
            </a:r>
            <a:r>
              <a:rPr sz="2100" b="1" spc="-70" dirty="0">
                <a:solidFill>
                  <a:srgbClr val="E9F5FB"/>
                </a:solidFill>
                <a:latin typeface="Times New Roman"/>
                <a:cs typeface="Times New Roman"/>
              </a:rPr>
              <a:t> </a:t>
            </a:r>
            <a:r>
              <a:rPr sz="2100" b="1" dirty="0">
                <a:solidFill>
                  <a:srgbClr val="E9F5FB"/>
                </a:solidFill>
                <a:latin typeface="Times New Roman"/>
                <a:cs typeface="Times New Roman"/>
              </a:rPr>
              <a:t>WORK</a:t>
            </a:r>
            <a:r>
              <a:rPr sz="2100" b="1" spc="-15" dirty="0">
                <a:solidFill>
                  <a:srgbClr val="E9F5FB"/>
                </a:solidFill>
                <a:latin typeface="Times New Roman"/>
                <a:cs typeface="Times New Roman"/>
              </a:rPr>
              <a:t> </a:t>
            </a:r>
            <a:r>
              <a:rPr sz="2100" b="1" dirty="0">
                <a:solidFill>
                  <a:srgbClr val="E9F5FB"/>
                </a:solidFill>
                <a:latin typeface="Times New Roman"/>
                <a:cs typeface="Times New Roman"/>
              </a:rPr>
              <a:t>LIFE</a:t>
            </a:r>
            <a:r>
              <a:rPr sz="2100" b="1" spc="-5" dirty="0">
                <a:solidFill>
                  <a:srgbClr val="E9F5FB"/>
                </a:solidFill>
                <a:latin typeface="Times New Roman"/>
                <a:cs typeface="Times New Roman"/>
              </a:rPr>
              <a:t> </a:t>
            </a:r>
            <a:r>
              <a:rPr sz="2100" b="1" spc="-10" dirty="0">
                <a:solidFill>
                  <a:srgbClr val="E9F5FB"/>
                </a:solidFill>
                <a:latin typeface="Times New Roman"/>
                <a:cs typeface="Times New Roman"/>
              </a:rPr>
              <a:t>BALANCE</a:t>
            </a:r>
            <a:endParaRPr sz="2100" dirty="0">
              <a:latin typeface="Times New Roman"/>
              <a:cs typeface="Times New Roman"/>
            </a:endParaRPr>
          </a:p>
          <a:p>
            <a:pPr marL="355600" indent="-342900">
              <a:lnSpc>
                <a:spcPct val="100000"/>
              </a:lnSpc>
              <a:spcBef>
                <a:spcPts val="1310"/>
              </a:spcBef>
              <a:buClr>
                <a:srgbClr val="BEBEBE"/>
              </a:buClr>
              <a:buSzPct val="71428"/>
              <a:buFont typeface="Wingdings"/>
              <a:buChar char=""/>
              <a:tabLst>
                <a:tab pos="355600" algn="l"/>
              </a:tabLst>
            </a:pPr>
            <a:r>
              <a:rPr sz="2100" b="1" spc="-20" dirty="0">
                <a:solidFill>
                  <a:srgbClr val="E9F5FB"/>
                </a:solidFill>
                <a:latin typeface="Times New Roman"/>
                <a:cs typeface="Times New Roman"/>
              </a:rPr>
              <a:t>ATTRITION</a:t>
            </a:r>
            <a:r>
              <a:rPr sz="2100" b="1" spc="-95" dirty="0">
                <a:solidFill>
                  <a:srgbClr val="E9F5FB"/>
                </a:solidFill>
                <a:latin typeface="Times New Roman"/>
                <a:cs typeface="Times New Roman"/>
              </a:rPr>
              <a:t> </a:t>
            </a:r>
            <a:r>
              <a:rPr sz="2100" b="1" spc="-45" dirty="0">
                <a:solidFill>
                  <a:srgbClr val="E9F5FB"/>
                </a:solidFill>
                <a:latin typeface="Times New Roman"/>
                <a:cs typeface="Times New Roman"/>
              </a:rPr>
              <a:t>RATE</a:t>
            </a:r>
            <a:r>
              <a:rPr sz="2100" b="1" spc="-90" dirty="0">
                <a:solidFill>
                  <a:srgbClr val="E9F5FB"/>
                </a:solidFill>
                <a:latin typeface="Times New Roman"/>
                <a:cs typeface="Times New Roman"/>
              </a:rPr>
              <a:t> </a:t>
            </a:r>
            <a:r>
              <a:rPr sz="2100" b="1" dirty="0">
                <a:solidFill>
                  <a:srgbClr val="E9F5FB"/>
                </a:solidFill>
                <a:latin typeface="Times New Roman"/>
                <a:cs typeface="Times New Roman"/>
              </a:rPr>
              <a:t>VS</a:t>
            </a:r>
            <a:r>
              <a:rPr sz="2100" b="1" spc="-100" dirty="0">
                <a:solidFill>
                  <a:srgbClr val="E9F5FB"/>
                </a:solidFill>
                <a:latin typeface="Times New Roman"/>
                <a:cs typeface="Times New Roman"/>
              </a:rPr>
              <a:t> </a:t>
            </a:r>
            <a:r>
              <a:rPr sz="2100" b="1" dirty="0">
                <a:solidFill>
                  <a:srgbClr val="E9F5FB"/>
                </a:solidFill>
                <a:latin typeface="Times New Roman"/>
                <a:cs typeface="Times New Roman"/>
              </a:rPr>
              <a:t>YEAR</a:t>
            </a:r>
            <a:r>
              <a:rPr sz="2100" b="1" spc="-70" dirty="0">
                <a:solidFill>
                  <a:srgbClr val="E9F5FB"/>
                </a:solidFill>
                <a:latin typeface="Times New Roman"/>
                <a:cs typeface="Times New Roman"/>
              </a:rPr>
              <a:t> </a:t>
            </a:r>
            <a:r>
              <a:rPr sz="2100" b="1" dirty="0">
                <a:solidFill>
                  <a:srgbClr val="E9F5FB"/>
                </a:solidFill>
                <a:latin typeface="Times New Roman"/>
                <a:cs typeface="Times New Roman"/>
              </a:rPr>
              <a:t>SINCE</a:t>
            </a:r>
            <a:r>
              <a:rPr sz="2100" b="1" spc="-35" dirty="0">
                <a:solidFill>
                  <a:srgbClr val="E9F5FB"/>
                </a:solidFill>
                <a:latin typeface="Times New Roman"/>
                <a:cs typeface="Times New Roman"/>
              </a:rPr>
              <a:t> </a:t>
            </a:r>
            <a:r>
              <a:rPr sz="2100" b="1" dirty="0">
                <a:solidFill>
                  <a:srgbClr val="E9F5FB"/>
                </a:solidFill>
                <a:latin typeface="Times New Roman"/>
                <a:cs typeface="Times New Roman"/>
              </a:rPr>
              <a:t>LAST</a:t>
            </a:r>
            <a:r>
              <a:rPr sz="2100" b="1" spc="-40" dirty="0">
                <a:solidFill>
                  <a:srgbClr val="E9F5FB"/>
                </a:solidFill>
                <a:latin typeface="Times New Roman"/>
                <a:cs typeface="Times New Roman"/>
              </a:rPr>
              <a:t> </a:t>
            </a:r>
            <a:r>
              <a:rPr sz="2100" b="1" dirty="0">
                <a:solidFill>
                  <a:srgbClr val="E9F5FB"/>
                </a:solidFill>
                <a:latin typeface="Times New Roman"/>
                <a:cs typeface="Times New Roman"/>
              </a:rPr>
              <a:t>PROMOTION</a:t>
            </a:r>
            <a:r>
              <a:rPr sz="2100" b="1" spc="-10" dirty="0">
                <a:solidFill>
                  <a:srgbClr val="E9F5FB"/>
                </a:solidFill>
                <a:latin typeface="Times New Roman"/>
                <a:cs typeface="Times New Roman"/>
              </a:rPr>
              <a:t> RELATION</a:t>
            </a:r>
            <a:endParaRPr sz="21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019675"/>
            <a:ext cx="12192000" cy="1838325"/>
          </a:xfrm>
          <a:prstGeom prst="rect">
            <a:avLst/>
          </a:prstGeom>
        </p:spPr>
      </p:pic>
      <p:sp>
        <p:nvSpPr>
          <p:cNvPr id="3" name="object 3"/>
          <p:cNvSpPr txBox="1">
            <a:spLocks noGrp="1"/>
          </p:cNvSpPr>
          <p:nvPr>
            <p:ph type="title"/>
          </p:nvPr>
        </p:nvSpPr>
        <p:spPr>
          <a:xfrm>
            <a:off x="2292730" y="238442"/>
            <a:ext cx="7532370" cy="758190"/>
          </a:xfrm>
          <a:prstGeom prst="rect">
            <a:avLst/>
          </a:prstGeom>
        </p:spPr>
        <p:txBody>
          <a:bodyPr vert="horz" wrap="square" lIns="0" tIns="13335" rIns="0" bIns="0" rtlCol="0">
            <a:spAutoFit/>
          </a:bodyPr>
          <a:lstStyle/>
          <a:p>
            <a:pPr marL="12700">
              <a:lnSpc>
                <a:spcPct val="100000"/>
              </a:lnSpc>
              <a:spcBef>
                <a:spcPts val="105"/>
              </a:spcBef>
              <a:tabLst>
                <a:tab pos="3619500" algn="l"/>
                <a:tab pos="4752340" algn="l"/>
              </a:tabLst>
            </a:pPr>
            <a:r>
              <a:rPr sz="4800" dirty="0">
                <a:solidFill>
                  <a:srgbClr val="FFFFFF"/>
                </a:solidFill>
              </a:rPr>
              <a:t>OV</a:t>
            </a:r>
            <a:r>
              <a:rPr sz="4800" spc="-695" dirty="0">
                <a:solidFill>
                  <a:srgbClr val="FFFFFF"/>
                </a:solidFill>
              </a:rPr>
              <a:t> </a:t>
            </a:r>
            <a:r>
              <a:rPr sz="4800" spc="-930" dirty="0">
                <a:solidFill>
                  <a:srgbClr val="FFFFFF"/>
                </a:solidFill>
              </a:rPr>
              <a:t>E</a:t>
            </a:r>
            <a:r>
              <a:rPr sz="4800" spc="-695" dirty="0">
                <a:solidFill>
                  <a:srgbClr val="FFFFFF"/>
                </a:solidFill>
              </a:rPr>
              <a:t> </a:t>
            </a:r>
            <a:r>
              <a:rPr sz="4800" spc="95" dirty="0">
                <a:solidFill>
                  <a:srgbClr val="FFFFFF"/>
                </a:solidFill>
              </a:rPr>
              <a:t>R</a:t>
            </a:r>
            <a:r>
              <a:rPr sz="4800" spc="220" dirty="0">
                <a:solidFill>
                  <a:srgbClr val="FFFFFF"/>
                </a:solidFill>
              </a:rPr>
              <a:t>V</a:t>
            </a:r>
            <a:r>
              <a:rPr sz="4800" spc="-320" dirty="0">
                <a:solidFill>
                  <a:srgbClr val="FFFFFF"/>
                </a:solidFill>
              </a:rPr>
              <a:t>I</a:t>
            </a:r>
            <a:r>
              <a:rPr sz="4800" spc="-690" dirty="0">
                <a:solidFill>
                  <a:srgbClr val="FFFFFF"/>
                </a:solidFill>
              </a:rPr>
              <a:t> </a:t>
            </a:r>
            <a:r>
              <a:rPr sz="4800" spc="-930" dirty="0">
                <a:solidFill>
                  <a:srgbClr val="FFFFFF"/>
                </a:solidFill>
              </a:rPr>
              <a:t>E</a:t>
            </a:r>
            <a:r>
              <a:rPr sz="4800" spc="-695" dirty="0">
                <a:solidFill>
                  <a:srgbClr val="FFFFFF"/>
                </a:solidFill>
              </a:rPr>
              <a:t> </a:t>
            </a:r>
            <a:r>
              <a:rPr sz="4800" spc="-775" dirty="0">
                <a:solidFill>
                  <a:srgbClr val="FFFFFF"/>
                </a:solidFill>
              </a:rPr>
              <a:t>W</a:t>
            </a:r>
            <a:r>
              <a:rPr lang="en-IN" sz="4800" dirty="0">
                <a:solidFill>
                  <a:srgbClr val="FFFFFF"/>
                </a:solidFill>
              </a:rPr>
              <a:t>	</a:t>
            </a:r>
            <a:r>
              <a:rPr sz="4800" spc="-195" dirty="0">
                <a:solidFill>
                  <a:srgbClr val="FFFFFF"/>
                </a:solidFill>
              </a:rPr>
              <a:t>O</a:t>
            </a:r>
            <a:r>
              <a:rPr sz="4800" spc="-695" dirty="0">
                <a:solidFill>
                  <a:srgbClr val="FFFFFF"/>
                </a:solidFill>
              </a:rPr>
              <a:t> </a:t>
            </a:r>
            <a:r>
              <a:rPr sz="4800" spc="-700" dirty="0">
                <a:solidFill>
                  <a:srgbClr val="FFFFFF"/>
                </a:solidFill>
              </a:rPr>
              <a:t>F</a:t>
            </a:r>
            <a:r>
              <a:rPr lang="en-IN" sz="4800" dirty="0">
                <a:solidFill>
                  <a:srgbClr val="FFFFFF"/>
                </a:solidFill>
              </a:rPr>
              <a:t>	</a:t>
            </a:r>
            <a:r>
              <a:rPr sz="4800" spc="40" dirty="0">
                <a:solidFill>
                  <a:srgbClr val="FFFFFF"/>
                </a:solidFill>
              </a:rPr>
              <a:t>P</a:t>
            </a:r>
            <a:r>
              <a:rPr sz="4800" spc="-140" dirty="0">
                <a:solidFill>
                  <a:srgbClr val="FFFFFF"/>
                </a:solidFill>
              </a:rPr>
              <a:t>R</a:t>
            </a:r>
            <a:r>
              <a:rPr sz="4800" spc="10" dirty="0">
                <a:solidFill>
                  <a:srgbClr val="FFFFFF"/>
                </a:solidFill>
              </a:rPr>
              <a:t>O</a:t>
            </a:r>
            <a:r>
              <a:rPr sz="4800" spc="-555" dirty="0">
                <a:solidFill>
                  <a:srgbClr val="FFFFFF"/>
                </a:solidFill>
              </a:rPr>
              <a:t>J</a:t>
            </a:r>
            <a:r>
              <a:rPr sz="4800" spc="-670" dirty="0">
                <a:solidFill>
                  <a:srgbClr val="FFFFFF"/>
                </a:solidFill>
              </a:rPr>
              <a:t> </a:t>
            </a:r>
            <a:r>
              <a:rPr sz="4800" spc="-275" dirty="0">
                <a:solidFill>
                  <a:srgbClr val="FFFFFF"/>
                </a:solidFill>
              </a:rPr>
              <a:t>E</a:t>
            </a:r>
            <a:r>
              <a:rPr sz="4800" spc="-815" dirty="0">
                <a:solidFill>
                  <a:srgbClr val="FFFFFF"/>
                </a:solidFill>
              </a:rPr>
              <a:t>C</a:t>
            </a:r>
            <a:r>
              <a:rPr sz="4800" spc="-675" dirty="0">
                <a:solidFill>
                  <a:srgbClr val="FFFFFF"/>
                </a:solidFill>
              </a:rPr>
              <a:t> </a:t>
            </a:r>
            <a:r>
              <a:rPr sz="4800" spc="-700" dirty="0">
                <a:solidFill>
                  <a:srgbClr val="FFFFFF"/>
                </a:solidFill>
              </a:rPr>
              <a:t>T</a:t>
            </a:r>
            <a:endParaRPr sz="4800" dirty="0"/>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298450" marR="5080" indent="-285750">
              <a:lnSpc>
                <a:spcPct val="101200"/>
              </a:lnSpc>
              <a:spcBef>
                <a:spcPts val="100"/>
              </a:spcBef>
              <a:buClr>
                <a:srgbClr val="E117A2"/>
              </a:buClr>
              <a:buFont typeface="Wingdings"/>
              <a:buChar char=""/>
              <a:tabLst>
                <a:tab pos="298450" algn="l"/>
              </a:tabLst>
            </a:pPr>
            <a:r>
              <a:rPr spc="-165" dirty="0"/>
              <a:t>The</a:t>
            </a:r>
            <a:r>
              <a:rPr spc="15" dirty="0"/>
              <a:t> </a:t>
            </a:r>
            <a:r>
              <a:rPr spc="-145" dirty="0"/>
              <a:t>project</a:t>
            </a:r>
            <a:r>
              <a:rPr spc="20" dirty="0"/>
              <a:t> </a:t>
            </a:r>
            <a:r>
              <a:rPr spc="-114" dirty="0"/>
              <a:t>utilizes</a:t>
            </a:r>
            <a:r>
              <a:rPr spc="35" dirty="0"/>
              <a:t> </a:t>
            </a:r>
            <a:r>
              <a:rPr spc="-135" dirty="0"/>
              <a:t>datasets</a:t>
            </a:r>
            <a:r>
              <a:rPr spc="-50" dirty="0"/>
              <a:t> </a:t>
            </a:r>
            <a:r>
              <a:rPr spc="-105" dirty="0"/>
              <a:t>from</a:t>
            </a:r>
            <a:r>
              <a:rPr spc="5" dirty="0"/>
              <a:t> </a:t>
            </a:r>
            <a:r>
              <a:rPr spc="-160" dirty="0"/>
              <a:t>the</a:t>
            </a:r>
            <a:r>
              <a:rPr spc="15" dirty="0"/>
              <a:t> </a:t>
            </a:r>
            <a:r>
              <a:rPr spc="-175" dirty="0"/>
              <a:t>HR</a:t>
            </a:r>
            <a:r>
              <a:rPr spc="-15" dirty="0"/>
              <a:t> </a:t>
            </a:r>
            <a:r>
              <a:rPr spc="-120" dirty="0"/>
              <a:t>Analytics</a:t>
            </a:r>
            <a:r>
              <a:rPr spc="35" dirty="0"/>
              <a:t> </a:t>
            </a:r>
            <a:r>
              <a:rPr spc="-105" dirty="0"/>
              <a:t>platform,</a:t>
            </a:r>
            <a:r>
              <a:rPr spc="20" dirty="0"/>
              <a:t> </a:t>
            </a:r>
            <a:r>
              <a:rPr spc="-120" dirty="0"/>
              <a:t>providing</a:t>
            </a:r>
            <a:r>
              <a:rPr spc="5" dirty="0"/>
              <a:t> </a:t>
            </a:r>
            <a:r>
              <a:rPr spc="-130" dirty="0"/>
              <a:t>critical</a:t>
            </a:r>
            <a:r>
              <a:rPr spc="20" dirty="0"/>
              <a:t> </a:t>
            </a:r>
            <a:r>
              <a:rPr spc="-105" dirty="0"/>
              <a:t>information</a:t>
            </a:r>
            <a:r>
              <a:rPr dirty="0"/>
              <a:t> </a:t>
            </a:r>
            <a:r>
              <a:rPr spc="-195" dirty="0"/>
              <a:t>such</a:t>
            </a:r>
            <a:r>
              <a:rPr spc="5" dirty="0"/>
              <a:t> </a:t>
            </a:r>
            <a:r>
              <a:rPr spc="-150" dirty="0"/>
              <a:t>as</a:t>
            </a:r>
            <a:r>
              <a:rPr spc="-50" dirty="0"/>
              <a:t> </a:t>
            </a:r>
            <a:r>
              <a:rPr spc="-10" dirty="0"/>
              <a:t>employee </a:t>
            </a:r>
            <a:r>
              <a:rPr spc="-150" dirty="0"/>
              <a:t>demographics,</a:t>
            </a:r>
            <a:r>
              <a:rPr spc="15" dirty="0"/>
              <a:t> </a:t>
            </a:r>
            <a:r>
              <a:rPr spc="-100" dirty="0"/>
              <a:t>job</a:t>
            </a:r>
            <a:r>
              <a:rPr spc="-5" dirty="0"/>
              <a:t> </a:t>
            </a:r>
            <a:r>
              <a:rPr spc="-135" dirty="0"/>
              <a:t>roles,</a:t>
            </a:r>
            <a:r>
              <a:rPr spc="15" dirty="0"/>
              <a:t> </a:t>
            </a:r>
            <a:r>
              <a:rPr spc="-130" dirty="0"/>
              <a:t>monthly</a:t>
            </a:r>
            <a:r>
              <a:rPr dirty="0"/>
              <a:t> </a:t>
            </a:r>
            <a:r>
              <a:rPr spc="-140" dirty="0"/>
              <a:t>income,</a:t>
            </a:r>
            <a:r>
              <a:rPr spc="15" dirty="0"/>
              <a:t> </a:t>
            </a:r>
            <a:r>
              <a:rPr spc="-100" dirty="0"/>
              <a:t>work-</a:t>
            </a:r>
            <a:r>
              <a:rPr spc="-50" dirty="0"/>
              <a:t>life</a:t>
            </a:r>
            <a:r>
              <a:rPr spc="15" dirty="0"/>
              <a:t> </a:t>
            </a:r>
            <a:r>
              <a:rPr spc="-130" dirty="0"/>
              <a:t>balance</a:t>
            </a:r>
            <a:r>
              <a:rPr spc="15" dirty="0"/>
              <a:t> </a:t>
            </a:r>
            <a:r>
              <a:rPr spc="-125" dirty="0"/>
              <a:t>ratings,</a:t>
            </a:r>
            <a:r>
              <a:rPr spc="15" dirty="0"/>
              <a:t> </a:t>
            </a:r>
            <a:r>
              <a:rPr spc="-120" dirty="0"/>
              <a:t>and</a:t>
            </a:r>
            <a:r>
              <a:rPr dirty="0"/>
              <a:t> </a:t>
            </a:r>
            <a:r>
              <a:rPr spc="-130" dirty="0"/>
              <a:t>years</a:t>
            </a:r>
            <a:r>
              <a:rPr spc="25" dirty="0"/>
              <a:t> </a:t>
            </a:r>
            <a:r>
              <a:rPr spc="-180" dirty="0"/>
              <a:t>since</a:t>
            </a:r>
            <a:r>
              <a:rPr spc="20" dirty="0"/>
              <a:t> </a:t>
            </a:r>
            <a:r>
              <a:rPr spc="-135" dirty="0"/>
              <a:t>the</a:t>
            </a:r>
            <a:r>
              <a:rPr spc="15" dirty="0"/>
              <a:t> </a:t>
            </a:r>
            <a:r>
              <a:rPr spc="-130" dirty="0"/>
              <a:t>last</a:t>
            </a:r>
            <a:r>
              <a:rPr spc="15" dirty="0"/>
              <a:t> </a:t>
            </a:r>
            <a:r>
              <a:rPr spc="-130" dirty="0"/>
              <a:t>promotion</a:t>
            </a:r>
            <a:r>
              <a:rPr spc="-5" dirty="0"/>
              <a:t> </a:t>
            </a:r>
            <a:r>
              <a:rPr spc="-120" dirty="0"/>
              <a:t>to</a:t>
            </a:r>
            <a:r>
              <a:rPr dirty="0"/>
              <a:t> </a:t>
            </a:r>
            <a:r>
              <a:rPr spc="-10" dirty="0"/>
              <a:t>analyze </a:t>
            </a:r>
            <a:r>
              <a:rPr spc="-130" dirty="0"/>
              <a:t>employee</a:t>
            </a:r>
            <a:r>
              <a:rPr spc="25" dirty="0"/>
              <a:t> </a:t>
            </a:r>
            <a:r>
              <a:rPr spc="-114" dirty="0"/>
              <a:t>attrition</a:t>
            </a:r>
            <a:r>
              <a:rPr spc="10" dirty="0"/>
              <a:t> </a:t>
            </a:r>
            <a:r>
              <a:rPr spc="-120" dirty="0"/>
              <a:t>and</a:t>
            </a:r>
            <a:r>
              <a:rPr spc="10" dirty="0"/>
              <a:t> </a:t>
            </a:r>
            <a:r>
              <a:rPr spc="-120" dirty="0"/>
              <a:t>satisfaction</a:t>
            </a:r>
            <a:r>
              <a:rPr spc="10" dirty="0"/>
              <a:t> </a:t>
            </a:r>
            <a:r>
              <a:rPr spc="-10" dirty="0"/>
              <a:t>effectively.</a:t>
            </a:r>
          </a:p>
          <a:p>
            <a:pPr>
              <a:lnSpc>
                <a:spcPct val="100000"/>
              </a:lnSpc>
              <a:spcBef>
                <a:spcPts val="140"/>
              </a:spcBef>
              <a:buClr>
                <a:srgbClr val="E117A2"/>
              </a:buClr>
              <a:buFont typeface="Wingdings"/>
              <a:buChar char=""/>
            </a:pPr>
            <a:endParaRPr spc="-10" dirty="0"/>
          </a:p>
          <a:p>
            <a:pPr marL="298450" marR="19050" indent="-285750">
              <a:lnSpc>
                <a:spcPts val="2030"/>
              </a:lnSpc>
              <a:buClr>
                <a:srgbClr val="E117A2"/>
              </a:buClr>
              <a:buFont typeface="Wingdings"/>
              <a:buChar char=""/>
              <a:tabLst>
                <a:tab pos="298450" algn="l"/>
              </a:tabLst>
            </a:pPr>
            <a:r>
              <a:rPr spc="-85" dirty="0"/>
              <a:t>Data</a:t>
            </a:r>
            <a:r>
              <a:rPr spc="-5" dirty="0"/>
              <a:t> </a:t>
            </a:r>
            <a:r>
              <a:rPr spc="-114" dirty="0"/>
              <a:t>manipulation</a:t>
            </a:r>
            <a:r>
              <a:rPr spc="-5" dirty="0"/>
              <a:t> </a:t>
            </a:r>
            <a:r>
              <a:rPr spc="-120" dirty="0"/>
              <a:t>and</a:t>
            </a:r>
            <a:r>
              <a:rPr spc="-5" dirty="0"/>
              <a:t> </a:t>
            </a:r>
            <a:r>
              <a:rPr spc="-90" dirty="0"/>
              <a:t>preliminary</a:t>
            </a:r>
            <a:r>
              <a:rPr spc="-10" dirty="0"/>
              <a:t> </a:t>
            </a:r>
            <a:r>
              <a:rPr spc="-114" dirty="0"/>
              <a:t>analysis</a:t>
            </a:r>
            <a:r>
              <a:rPr spc="25" dirty="0"/>
              <a:t> </a:t>
            </a:r>
            <a:r>
              <a:rPr spc="-105" dirty="0"/>
              <a:t>Ire</a:t>
            </a:r>
            <a:r>
              <a:rPr spc="10" dirty="0"/>
              <a:t> </a:t>
            </a:r>
            <a:r>
              <a:rPr spc="-130" dirty="0"/>
              <a:t>performed</a:t>
            </a:r>
            <a:r>
              <a:rPr spc="-5" dirty="0"/>
              <a:t> </a:t>
            </a:r>
            <a:r>
              <a:rPr spc="-150" dirty="0"/>
              <a:t>using</a:t>
            </a:r>
            <a:r>
              <a:rPr dirty="0"/>
              <a:t> </a:t>
            </a:r>
            <a:r>
              <a:rPr spc="-165" dirty="0"/>
              <a:t>Excel</a:t>
            </a:r>
            <a:r>
              <a:rPr spc="-75" dirty="0"/>
              <a:t> </a:t>
            </a:r>
            <a:r>
              <a:rPr spc="-120" dirty="0"/>
              <a:t>and</a:t>
            </a:r>
            <a:r>
              <a:rPr spc="-5" dirty="0"/>
              <a:t> </a:t>
            </a:r>
            <a:r>
              <a:rPr spc="-229" dirty="0"/>
              <a:t>SQL</a:t>
            </a:r>
            <a:r>
              <a:rPr spc="20" dirty="0"/>
              <a:t> </a:t>
            </a:r>
            <a:r>
              <a:rPr spc="-120" dirty="0"/>
              <a:t>to</a:t>
            </a:r>
            <a:r>
              <a:rPr spc="-5" dirty="0"/>
              <a:t> </a:t>
            </a:r>
            <a:r>
              <a:rPr spc="-150" dirty="0"/>
              <a:t>clean</a:t>
            </a:r>
            <a:r>
              <a:rPr spc="-10" dirty="0"/>
              <a:t> </a:t>
            </a:r>
            <a:r>
              <a:rPr spc="-120" dirty="0"/>
              <a:t>and</a:t>
            </a:r>
            <a:r>
              <a:rPr spc="-5" dirty="0"/>
              <a:t> </a:t>
            </a:r>
            <a:r>
              <a:rPr spc="-155" dirty="0"/>
              <a:t>structure</a:t>
            </a:r>
            <a:r>
              <a:rPr spc="10" dirty="0"/>
              <a:t> </a:t>
            </a:r>
            <a:r>
              <a:rPr spc="-160" dirty="0"/>
              <a:t>the</a:t>
            </a:r>
            <a:r>
              <a:rPr spc="10" dirty="0"/>
              <a:t> </a:t>
            </a:r>
            <a:r>
              <a:rPr spc="-40" dirty="0"/>
              <a:t>dataset, </a:t>
            </a:r>
            <a:r>
              <a:rPr spc="-140" dirty="0"/>
              <a:t>ensuring</a:t>
            </a:r>
            <a:r>
              <a:rPr spc="5" dirty="0"/>
              <a:t> </a:t>
            </a:r>
            <a:r>
              <a:rPr spc="-150" dirty="0"/>
              <a:t>its</a:t>
            </a:r>
            <a:r>
              <a:rPr spc="35" dirty="0"/>
              <a:t> </a:t>
            </a:r>
            <a:r>
              <a:rPr spc="-160" dirty="0"/>
              <a:t>accuracy</a:t>
            </a:r>
            <a:r>
              <a:rPr dirty="0"/>
              <a:t> </a:t>
            </a:r>
            <a:r>
              <a:rPr spc="-120" dirty="0"/>
              <a:t>and</a:t>
            </a:r>
            <a:r>
              <a:rPr dirty="0"/>
              <a:t> </a:t>
            </a:r>
            <a:r>
              <a:rPr spc="-170" dirty="0"/>
              <a:t>consistency</a:t>
            </a:r>
            <a:r>
              <a:rPr dirty="0"/>
              <a:t> </a:t>
            </a:r>
            <a:r>
              <a:rPr spc="-110" dirty="0"/>
              <a:t>for</a:t>
            </a:r>
            <a:r>
              <a:rPr spc="5" dirty="0"/>
              <a:t> </a:t>
            </a:r>
            <a:r>
              <a:rPr spc="-120" dirty="0"/>
              <a:t>exploring</a:t>
            </a:r>
            <a:r>
              <a:rPr spc="5" dirty="0"/>
              <a:t> </a:t>
            </a:r>
            <a:r>
              <a:rPr spc="-130" dirty="0"/>
              <a:t>patterns</a:t>
            </a:r>
            <a:r>
              <a:rPr spc="-50" dirty="0"/>
              <a:t> </a:t>
            </a:r>
            <a:r>
              <a:rPr spc="-120" dirty="0"/>
              <a:t>and</a:t>
            </a:r>
            <a:r>
              <a:rPr spc="5" dirty="0"/>
              <a:t> </a:t>
            </a:r>
            <a:r>
              <a:rPr spc="-140" dirty="0"/>
              <a:t>trends</a:t>
            </a:r>
            <a:r>
              <a:rPr spc="-50" dirty="0"/>
              <a:t> </a:t>
            </a:r>
            <a:r>
              <a:rPr spc="-80" dirty="0"/>
              <a:t>in</a:t>
            </a:r>
            <a:r>
              <a:rPr dirty="0"/>
              <a:t> </a:t>
            </a:r>
            <a:r>
              <a:rPr spc="-130" dirty="0"/>
              <a:t>workforce</a:t>
            </a:r>
            <a:r>
              <a:rPr spc="20" dirty="0"/>
              <a:t> </a:t>
            </a:r>
            <a:r>
              <a:rPr spc="-105" dirty="0"/>
              <a:t>attrition</a:t>
            </a:r>
            <a:r>
              <a:rPr dirty="0"/>
              <a:t> </a:t>
            </a:r>
            <a:r>
              <a:rPr spc="-120" dirty="0"/>
              <a:t>and</a:t>
            </a:r>
            <a:r>
              <a:rPr dirty="0"/>
              <a:t> </a:t>
            </a:r>
            <a:r>
              <a:rPr spc="-25" dirty="0"/>
              <a:t>performance.</a:t>
            </a:r>
          </a:p>
          <a:p>
            <a:pPr>
              <a:lnSpc>
                <a:spcPct val="100000"/>
              </a:lnSpc>
              <a:spcBef>
                <a:spcPts val="140"/>
              </a:spcBef>
              <a:buClr>
                <a:srgbClr val="E117A2"/>
              </a:buClr>
              <a:buFont typeface="Wingdings"/>
              <a:buChar char=""/>
            </a:pPr>
            <a:endParaRPr spc="-25" dirty="0"/>
          </a:p>
          <a:p>
            <a:pPr marL="298450" marR="139065" indent="-285750">
              <a:lnSpc>
                <a:spcPts val="2030"/>
              </a:lnSpc>
              <a:spcBef>
                <a:spcPts val="5"/>
              </a:spcBef>
              <a:buClr>
                <a:srgbClr val="E117A2"/>
              </a:buClr>
              <a:buFont typeface="Wingdings"/>
              <a:buChar char=""/>
              <a:tabLst>
                <a:tab pos="298450" algn="l"/>
              </a:tabLst>
            </a:pPr>
            <a:r>
              <a:rPr spc="-145" dirty="0"/>
              <a:t>Key</a:t>
            </a:r>
            <a:r>
              <a:rPr spc="-5" dirty="0"/>
              <a:t> </a:t>
            </a:r>
            <a:r>
              <a:rPr spc="-140" dirty="0"/>
              <a:t>performance</a:t>
            </a:r>
            <a:r>
              <a:rPr spc="15" dirty="0"/>
              <a:t> </a:t>
            </a:r>
            <a:r>
              <a:rPr spc="-135" dirty="0"/>
              <a:t>indicators</a:t>
            </a:r>
            <a:r>
              <a:rPr spc="30" dirty="0"/>
              <a:t> </a:t>
            </a:r>
            <a:r>
              <a:rPr spc="-125" dirty="0"/>
              <a:t>(KPIs)</a:t>
            </a:r>
            <a:r>
              <a:rPr spc="-5" dirty="0"/>
              <a:t> </a:t>
            </a:r>
            <a:r>
              <a:rPr spc="-95" dirty="0"/>
              <a:t>were</a:t>
            </a:r>
            <a:r>
              <a:rPr spc="15" dirty="0"/>
              <a:t> </a:t>
            </a:r>
            <a:r>
              <a:rPr spc="-160" dirty="0"/>
              <a:t>used</a:t>
            </a:r>
            <a:r>
              <a:rPr spc="-5" dirty="0"/>
              <a:t> </a:t>
            </a:r>
            <a:r>
              <a:rPr spc="-120" dirty="0"/>
              <a:t>to</a:t>
            </a:r>
            <a:r>
              <a:rPr spc="-5" dirty="0"/>
              <a:t> </a:t>
            </a:r>
            <a:r>
              <a:rPr spc="-145" dirty="0"/>
              <a:t>design</a:t>
            </a:r>
            <a:r>
              <a:rPr dirty="0"/>
              <a:t> </a:t>
            </a:r>
            <a:r>
              <a:rPr spc="-100" dirty="0"/>
              <a:t>an</a:t>
            </a:r>
            <a:r>
              <a:rPr spc="-5" dirty="0"/>
              <a:t> </a:t>
            </a:r>
            <a:r>
              <a:rPr spc="-125" dirty="0"/>
              <a:t>interactive</a:t>
            </a:r>
            <a:r>
              <a:rPr spc="15" dirty="0"/>
              <a:t> </a:t>
            </a:r>
            <a:r>
              <a:rPr spc="-140" dirty="0"/>
              <a:t>dashboard</a:t>
            </a:r>
            <a:r>
              <a:rPr spc="-5" dirty="0"/>
              <a:t> </a:t>
            </a:r>
            <a:r>
              <a:rPr spc="-60" dirty="0"/>
              <a:t>with</a:t>
            </a:r>
            <a:r>
              <a:rPr dirty="0"/>
              <a:t> </a:t>
            </a:r>
            <a:r>
              <a:rPr spc="-125" dirty="0"/>
              <a:t>Tableau</a:t>
            </a:r>
            <a:r>
              <a:rPr spc="-5" dirty="0"/>
              <a:t> </a:t>
            </a:r>
            <a:r>
              <a:rPr spc="-120" dirty="0"/>
              <a:t>and</a:t>
            </a:r>
            <a:r>
              <a:rPr dirty="0"/>
              <a:t> </a:t>
            </a:r>
            <a:r>
              <a:rPr spc="-165" dirty="0"/>
              <a:t>Power</a:t>
            </a:r>
            <a:r>
              <a:rPr spc="-5" dirty="0"/>
              <a:t> </a:t>
            </a:r>
            <a:r>
              <a:rPr spc="-25" dirty="0"/>
              <a:t>BI, </a:t>
            </a:r>
            <a:r>
              <a:rPr spc="-114" dirty="0"/>
              <a:t>highlighting</a:t>
            </a:r>
            <a:r>
              <a:rPr spc="-10" dirty="0"/>
              <a:t> </a:t>
            </a:r>
            <a:r>
              <a:rPr spc="-120" dirty="0"/>
              <a:t>important</a:t>
            </a:r>
            <a:r>
              <a:rPr dirty="0"/>
              <a:t> </a:t>
            </a:r>
            <a:r>
              <a:rPr spc="-155" dirty="0"/>
              <a:t>metrics</a:t>
            </a:r>
            <a:r>
              <a:rPr spc="-65" dirty="0"/>
              <a:t> </a:t>
            </a:r>
            <a:r>
              <a:rPr spc="-75" dirty="0"/>
              <a:t>like</a:t>
            </a:r>
            <a:r>
              <a:rPr spc="5" dirty="0"/>
              <a:t> </a:t>
            </a:r>
            <a:r>
              <a:rPr spc="-105" dirty="0"/>
              <a:t>attrition</a:t>
            </a:r>
            <a:r>
              <a:rPr spc="-15" dirty="0"/>
              <a:t> </a:t>
            </a:r>
            <a:r>
              <a:rPr spc="-140" dirty="0"/>
              <a:t>rates</a:t>
            </a:r>
            <a:r>
              <a:rPr spc="20" dirty="0"/>
              <a:t> </a:t>
            </a:r>
            <a:r>
              <a:rPr spc="-135" dirty="0"/>
              <a:t>by</a:t>
            </a:r>
            <a:r>
              <a:rPr spc="-15" dirty="0"/>
              <a:t> </a:t>
            </a:r>
            <a:r>
              <a:rPr spc="-114" dirty="0"/>
              <a:t>department,</a:t>
            </a:r>
            <a:r>
              <a:rPr dirty="0"/>
              <a:t> </a:t>
            </a:r>
            <a:r>
              <a:rPr spc="-110" dirty="0"/>
              <a:t>average</a:t>
            </a:r>
            <a:r>
              <a:rPr dirty="0"/>
              <a:t> </a:t>
            </a:r>
            <a:r>
              <a:rPr spc="-125" dirty="0"/>
              <a:t>years</a:t>
            </a:r>
            <a:r>
              <a:rPr spc="15" dirty="0"/>
              <a:t> </a:t>
            </a:r>
            <a:r>
              <a:rPr spc="-20" dirty="0"/>
              <a:t>of</a:t>
            </a:r>
            <a:r>
              <a:rPr spc="65" dirty="0"/>
              <a:t> </a:t>
            </a:r>
            <a:r>
              <a:rPr spc="-125" dirty="0"/>
              <a:t>experience,</a:t>
            </a:r>
            <a:r>
              <a:rPr spc="-80" dirty="0"/>
              <a:t> </a:t>
            </a:r>
            <a:r>
              <a:rPr spc="-120" dirty="0"/>
              <a:t>and</a:t>
            </a:r>
            <a:r>
              <a:rPr spc="-15" dirty="0"/>
              <a:t> </a:t>
            </a:r>
            <a:r>
              <a:rPr spc="-10" dirty="0"/>
              <a:t>factors </a:t>
            </a:r>
            <a:r>
              <a:rPr spc="-120" dirty="0"/>
              <a:t>influencing</a:t>
            </a:r>
            <a:r>
              <a:rPr spc="-15" dirty="0"/>
              <a:t> </a:t>
            </a:r>
            <a:r>
              <a:rPr spc="-140" dirty="0"/>
              <a:t>employee</a:t>
            </a:r>
            <a:r>
              <a:rPr dirty="0"/>
              <a:t> </a:t>
            </a:r>
            <a:r>
              <a:rPr spc="-105" dirty="0"/>
              <a:t>attrition</a:t>
            </a:r>
            <a:r>
              <a:rPr spc="-20" dirty="0"/>
              <a:t> </a:t>
            </a:r>
            <a:r>
              <a:rPr spc="-85" dirty="0"/>
              <a:t>rate.</a:t>
            </a:r>
            <a:r>
              <a:rPr spc="-80" dirty="0"/>
              <a:t> </a:t>
            </a:r>
            <a:r>
              <a:rPr spc="-165" dirty="0"/>
              <a:t>The</a:t>
            </a:r>
            <a:r>
              <a:rPr dirty="0"/>
              <a:t> </a:t>
            </a:r>
            <a:r>
              <a:rPr spc="-140" dirty="0"/>
              <a:t>dashboard</a:t>
            </a:r>
            <a:r>
              <a:rPr spc="-20" dirty="0"/>
              <a:t> </a:t>
            </a:r>
            <a:r>
              <a:rPr spc="-140" dirty="0"/>
              <a:t>provides</a:t>
            </a:r>
            <a:r>
              <a:rPr spc="15" dirty="0"/>
              <a:t> </a:t>
            </a:r>
            <a:r>
              <a:rPr dirty="0"/>
              <a:t>a</a:t>
            </a:r>
            <a:r>
              <a:rPr spc="-10" dirty="0"/>
              <a:t> </a:t>
            </a:r>
            <a:r>
              <a:rPr spc="-130" dirty="0"/>
              <a:t>clear</a:t>
            </a:r>
            <a:r>
              <a:rPr spc="-20" dirty="0"/>
              <a:t> </a:t>
            </a:r>
            <a:r>
              <a:rPr spc="-60" dirty="0"/>
              <a:t>view</a:t>
            </a:r>
            <a:r>
              <a:rPr spc="-15" dirty="0"/>
              <a:t> </a:t>
            </a:r>
            <a:r>
              <a:rPr dirty="0"/>
              <a:t>of</a:t>
            </a:r>
            <a:r>
              <a:rPr spc="140" dirty="0"/>
              <a:t> </a:t>
            </a:r>
            <a:r>
              <a:rPr spc="-130" dirty="0"/>
              <a:t>workforce</a:t>
            </a:r>
            <a:r>
              <a:rPr dirty="0"/>
              <a:t> </a:t>
            </a:r>
            <a:r>
              <a:rPr spc="-150" dirty="0"/>
              <a:t>trends,</a:t>
            </a:r>
            <a:r>
              <a:rPr spc="-5" dirty="0"/>
              <a:t> </a:t>
            </a:r>
            <a:r>
              <a:rPr spc="-114" dirty="0"/>
              <a:t>making</a:t>
            </a:r>
            <a:r>
              <a:rPr spc="-10" dirty="0"/>
              <a:t> </a:t>
            </a:r>
            <a:r>
              <a:rPr spc="-114" dirty="0"/>
              <a:t>it</a:t>
            </a:r>
            <a:r>
              <a:rPr dirty="0"/>
              <a:t> </a:t>
            </a:r>
            <a:r>
              <a:rPr spc="-125" dirty="0"/>
              <a:t>easier</a:t>
            </a:r>
            <a:r>
              <a:rPr spc="60" dirty="0"/>
              <a:t> </a:t>
            </a:r>
            <a:r>
              <a:rPr spc="-25" dirty="0"/>
              <a:t>to </a:t>
            </a:r>
            <a:r>
              <a:rPr spc="-90" dirty="0"/>
              <a:t>identify</a:t>
            </a:r>
            <a:r>
              <a:rPr spc="-5" dirty="0"/>
              <a:t> </a:t>
            </a:r>
            <a:r>
              <a:rPr spc="-140" dirty="0"/>
              <a:t>patterns</a:t>
            </a:r>
            <a:r>
              <a:rPr spc="25" dirty="0"/>
              <a:t> </a:t>
            </a:r>
            <a:r>
              <a:rPr spc="-114" dirty="0"/>
              <a:t>in</a:t>
            </a:r>
            <a:r>
              <a:rPr dirty="0"/>
              <a:t> </a:t>
            </a:r>
            <a:r>
              <a:rPr spc="-130" dirty="0"/>
              <a:t>employee</a:t>
            </a:r>
            <a:r>
              <a:rPr spc="10" dirty="0"/>
              <a:t> </a:t>
            </a:r>
            <a:r>
              <a:rPr spc="-120" dirty="0"/>
              <a:t>satisfaction,</a:t>
            </a:r>
            <a:r>
              <a:rPr spc="10" dirty="0"/>
              <a:t> </a:t>
            </a:r>
            <a:r>
              <a:rPr spc="-125" dirty="0"/>
              <a:t>retention,</a:t>
            </a:r>
            <a:r>
              <a:rPr spc="15" dirty="0"/>
              <a:t> </a:t>
            </a:r>
            <a:r>
              <a:rPr spc="-120" dirty="0"/>
              <a:t>and</a:t>
            </a:r>
            <a:r>
              <a:rPr spc="-5" dirty="0"/>
              <a:t> </a:t>
            </a:r>
            <a:r>
              <a:rPr spc="-114" dirty="0"/>
              <a:t>potential</a:t>
            </a:r>
            <a:r>
              <a:rPr spc="10" dirty="0"/>
              <a:t> </a:t>
            </a:r>
            <a:r>
              <a:rPr spc="-114" dirty="0"/>
              <a:t>areas</a:t>
            </a:r>
            <a:r>
              <a:rPr spc="-50" dirty="0"/>
              <a:t> </a:t>
            </a:r>
            <a:r>
              <a:rPr spc="-85" dirty="0"/>
              <a:t>for</a:t>
            </a:r>
            <a:r>
              <a:rPr spc="75" dirty="0"/>
              <a:t> </a:t>
            </a:r>
            <a:r>
              <a:rPr spc="-140" dirty="0"/>
              <a:t>improvement</a:t>
            </a:r>
            <a:r>
              <a:rPr spc="15" dirty="0"/>
              <a:t> </a:t>
            </a:r>
            <a:r>
              <a:rPr spc="-80" dirty="0"/>
              <a:t>in </a:t>
            </a:r>
            <a:r>
              <a:rPr spc="-215" dirty="0"/>
              <a:t>HR</a:t>
            </a:r>
            <a:r>
              <a:rPr spc="15" dirty="0"/>
              <a:t> </a:t>
            </a:r>
            <a:r>
              <a:rPr spc="-10" dirty="0"/>
              <a:t>strategies.</a:t>
            </a:r>
          </a:p>
          <a:p>
            <a:pPr>
              <a:lnSpc>
                <a:spcPct val="100000"/>
              </a:lnSpc>
              <a:spcBef>
                <a:spcPts val="135"/>
              </a:spcBef>
              <a:buClr>
                <a:srgbClr val="E117A2"/>
              </a:buClr>
              <a:buFont typeface="Wingdings"/>
              <a:buChar char=""/>
            </a:pPr>
            <a:endParaRPr spc="-10" dirty="0"/>
          </a:p>
          <a:p>
            <a:pPr marL="298450" marR="193040" indent="-285750" algn="just">
              <a:lnSpc>
                <a:spcPts val="2030"/>
              </a:lnSpc>
              <a:spcBef>
                <a:spcPts val="5"/>
              </a:spcBef>
              <a:buClr>
                <a:srgbClr val="E117A2"/>
              </a:buClr>
              <a:buFont typeface="Wingdings"/>
              <a:buChar char=""/>
              <a:tabLst>
                <a:tab pos="298450" algn="l"/>
              </a:tabLst>
            </a:pPr>
            <a:r>
              <a:rPr spc="-200" dirty="0"/>
              <a:t>The</a:t>
            </a:r>
            <a:r>
              <a:rPr spc="80" dirty="0"/>
              <a:t> </a:t>
            </a:r>
            <a:r>
              <a:rPr spc="-140" dirty="0"/>
              <a:t>dashboard</a:t>
            </a:r>
            <a:r>
              <a:rPr spc="20" dirty="0"/>
              <a:t> </a:t>
            </a:r>
            <a:r>
              <a:rPr spc="-140" dirty="0"/>
              <a:t>enables</a:t>
            </a:r>
            <a:r>
              <a:rPr spc="45" dirty="0"/>
              <a:t> </a:t>
            </a:r>
            <a:r>
              <a:rPr spc="-210" dirty="0"/>
              <a:t>users</a:t>
            </a:r>
            <a:r>
              <a:rPr spc="90" dirty="0"/>
              <a:t> </a:t>
            </a:r>
            <a:r>
              <a:rPr spc="-170" dirty="0"/>
              <a:t>to</a:t>
            </a:r>
            <a:r>
              <a:rPr spc="50" dirty="0"/>
              <a:t> </a:t>
            </a:r>
            <a:r>
              <a:rPr spc="-85" dirty="0"/>
              <a:t>analyze</a:t>
            </a:r>
            <a:r>
              <a:rPr spc="70" dirty="0"/>
              <a:t> </a:t>
            </a:r>
            <a:r>
              <a:rPr spc="-160" dirty="0"/>
              <a:t>trends</a:t>
            </a:r>
            <a:r>
              <a:rPr spc="90" dirty="0"/>
              <a:t> </a:t>
            </a:r>
            <a:r>
              <a:rPr spc="-229" dirty="0"/>
              <a:t>such</a:t>
            </a:r>
            <a:r>
              <a:rPr spc="110" dirty="0"/>
              <a:t> </a:t>
            </a:r>
            <a:r>
              <a:rPr spc="-175" dirty="0"/>
              <a:t>as</a:t>
            </a:r>
            <a:r>
              <a:rPr spc="85" dirty="0"/>
              <a:t> </a:t>
            </a:r>
            <a:r>
              <a:rPr spc="-130" dirty="0"/>
              <a:t>department-</a:t>
            </a:r>
            <a:r>
              <a:rPr spc="-155" dirty="0"/>
              <a:t>specific</a:t>
            </a:r>
            <a:r>
              <a:rPr spc="40" dirty="0"/>
              <a:t> </a:t>
            </a:r>
            <a:r>
              <a:rPr spc="-110" dirty="0"/>
              <a:t>attrition,</a:t>
            </a:r>
            <a:r>
              <a:rPr spc="70" dirty="0"/>
              <a:t> </a:t>
            </a:r>
            <a:r>
              <a:rPr spc="-95" dirty="0"/>
              <a:t>salary</a:t>
            </a:r>
            <a:r>
              <a:rPr spc="50" dirty="0"/>
              <a:t> </a:t>
            </a:r>
            <a:r>
              <a:rPr spc="-165" dirty="0"/>
              <a:t>brackets</a:t>
            </a:r>
            <a:r>
              <a:rPr spc="85" dirty="0"/>
              <a:t> </a:t>
            </a:r>
            <a:r>
              <a:rPr spc="-60" dirty="0"/>
              <a:t>influencing </a:t>
            </a:r>
            <a:r>
              <a:rPr spc="-130" dirty="0"/>
              <a:t>employee</a:t>
            </a:r>
            <a:r>
              <a:rPr spc="10" dirty="0"/>
              <a:t> </a:t>
            </a:r>
            <a:r>
              <a:rPr spc="-145" dirty="0"/>
              <a:t>turnover,</a:t>
            </a:r>
            <a:r>
              <a:rPr spc="25" dirty="0"/>
              <a:t> </a:t>
            </a:r>
            <a:r>
              <a:rPr spc="-130" dirty="0"/>
              <a:t>and</a:t>
            </a:r>
            <a:r>
              <a:rPr spc="35" dirty="0"/>
              <a:t> </a:t>
            </a:r>
            <a:r>
              <a:rPr spc="-110" dirty="0"/>
              <a:t>job</a:t>
            </a:r>
            <a:r>
              <a:rPr spc="30" dirty="0"/>
              <a:t> </a:t>
            </a:r>
            <a:r>
              <a:rPr spc="-160" dirty="0"/>
              <a:t>roles</a:t>
            </a:r>
            <a:r>
              <a:rPr spc="45" dirty="0"/>
              <a:t> </a:t>
            </a:r>
            <a:r>
              <a:rPr spc="-105" dirty="0"/>
              <a:t>facing</a:t>
            </a:r>
            <a:r>
              <a:rPr spc="35" dirty="0"/>
              <a:t> </a:t>
            </a:r>
            <a:r>
              <a:rPr spc="-100" dirty="0"/>
              <a:t>work-</a:t>
            </a:r>
            <a:r>
              <a:rPr spc="-50" dirty="0"/>
              <a:t>life</a:t>
            </a:r>
            <a:r>
              <a:rPr spc="55" dirty="0"/>
              <a:t> </a:t>
            </a:r>
            <a:r>
              <a:rPr spc="-130" dirty="0"/>
              <a:t>balance</a:t>
            </a:r>
            <a:r>
              <a:rPr spc="50" dirty="0"/>
              <a:t> </a:t>
            </a:r>
            <a:r>
              <a:rPr spc="-145" dirty="0"/>
              <a:t>challenges,</a:t>
            </a:r>
            <a:r>
              <a:rPr spc="50" dirty="0"/>
              <a:t> </a:t>
            </a:r>
            <a:r>
              <a:rPr spc="-95" dirty="0"/>
              <a:t>offering</a:t>
            </a:r>
            <a:r>
              <a:rPr spc="40" dirty="0"/>
              <a:t> </a:t>
            </a:r>
            <a:r>
              <a:rPr spc="-155" dirty="0"/>
              <a:t>deep</a:t>
            </a:r>
            <a:r>
              <a:rPr spc="35" dirty="0"/>
              <a:t> </a:t>
            </a:r>
            <a:r>
              <a:rPr spc="-145" dirty="0"/>
              <a:t>insights</a:t>
            </a:r>
            <a:r>
              <a:rPr spc="70" dirty="0"/>
              <a:t> </a:t>
            </a:r>
            <a:r>
              <a:rPr spc="-145" dirty="0"/>
              <a:t>into</a:t>
            </a:r>
            <a:r>
              <a:rPr spc="30" dirty="0"/>
              <a:t> </a:t>
            </a:r>
            <a:r>
              <a:rPr spc="-55" dirty="0"/>
              <a:t>organizational </a:t>
            </a:r>
            <a:r>
              <a:rPr spc="-145" dirty="0"/>
              <a:t>dynamics</a:t>
            </a:r>
            <a:r>
              <a:rPr spc="10" dirty="0"/>
              <a:t> </a:t>
            </a:r>
            <a:r>
              <a:rPr spc="-120" dirty="0"/>
              <a:t>and</a:t>
            </a:r>
            <a:r>
              <a:rPr spc="-5" dirty="0"/>
              <a:t> </a:t>
            </a:r>
            <a:r>
              <a:rPr spc="-140" dirty="0"/>
              <a:t>employee</a:t>
            </a:r>
            <a:r>
              <a:rPr spc="10" dirty="0"/>
              <a:t> </a:t>
            </a:r>
            <a:r>
              <a:rPr spc="-120" dirty="0"/>
              <a:t>satisfaction</a:t>
            </a:r>
            <a:r>
              <a:rPr spc="-10" dirty="0"/>
              <a:t> </a:t>
            </a:r>
            <a:r>
              <a:rPr spc="-110" dirty="0"/>
              <a:t>for</a:t>
            </a:r>
            <a:r>
              <a:rPr spc="-10" dirty="0"/>
              <a:t> </a:t>
            </a:r>
            <a:r>
              <a:rPr spc="-140" dirty="0"/>
              <a:t>better</a:t>
            </a:r>
            <a:r>
              <a:rPr spc="75" dirty="0"/>
              <a:t> </a:t>
            </a:r>
            <a:r>
              <a:rPr spc="-210" dirty="0"/>
              <a:t>HR</a:t>
            </a:r>
            <a:r>
              <a:rPr spc="-25" dirty="0"/>
              <a:t> </a:t>
            </a:r>
            <a:r>
              <a:rPr spc="-135" dirty="0"/>
              <a:t>strategies</a:t>
            </a:r>
            <a:r>
              <a:rPr spc="25" dirty="0"/>
              <a:t> </a:t>
            </a:r>
            <a:r>
              <a:rPr spc="-120" dirty="0"/>
              <a:t>and</a:t>
            </a:r>
            <a:r>
              <a:rPr spc="-5" dirty="0"/>
              <a:t> </a:t>
            </a:r>
            <a:r>
              <a:rPr spc="-105" dirty="0"/>
              <a:t>operational</a:t>
            </a:r>
            <a:r>
              <a:rPr spc="-40" dirty="0"/>
              <a:t> </a:t>
            </a:r>
            <a:r>
              <a:rPr spc="-10" dirty="0"/>
              <a:t>efficiency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5312" y="852550"/>
            <a:ext cx="0" cy="5111115"/>
          </a:xfrm>
          <a:custGeom>
            <a:avLst/>
            <a:gdLst/>
            <a:ahLst/>
            <a:cxnLst/>
            <a:rect l="l" t="t" r="r" b="b"/>
            <a:pathLst>
              <a:path h="5111115">
                <a:moveTo>
                  <a:pt x="0" y="0"/>
                </a:moveTo>
                <a:lnTo>
                  <a:pt x="0" y="5110949"/>
                </a:lnTo>
              </a:path>
            </a:pathLst>
          </a:custGeom>
          <a:ln w="6350">
            <a:solidFill>
              <a:srgbClr val="F6A6F4"/>
            </a:solidFill>
          </a:ln>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302514" rIns="0" bIns="0" rtlCol="0">
            <a:spAutoFit/>
          </a:bodyPr>
          <a:lstStyle/>
          <a:p>
            <a:pPr marL="1761489">
              <a:lnSpc>
                <a:spcPct val="100000"/>
              </a:lnSpc>
              <a:spcBef>
                <a:spcPts val="130"/>
              </a:spcBef>
            </a:pPr>
            <a:r>
              <a:rPr spc="-170" dirty="0">
                <a:latin typeface="Times New Roman"/>
                <a:cs typeface="Times New Roman"/>
              </a:rPr>
              <a:t>Average</a:t>
            </a:r>
            <a:r>
              <a:rPr spc="-260" dirty="0">
                <a:latin typeface="Times New Roman"/>
                <a:cs typeface="Times New Roman"/>
              </a:rPr>
              <a:t> </a:t>
            </a:r>
            <a:r>
              <a:rPr spc="-135" dirty="0">
                <a:latin typeface="Times New Roman"/>
                <a:cs typeface="Times New Roman"/>
              </a:rPr>
              <a:t>attrition</a:t>
            </a:r>
            <a:r>
              <a:rPr spc="-245" dirty="0">
                <a:latin typeface="Times New Roman"/>
                <a:cs typeface="Times New Roman"/>
              </a:rPr>
              <a:t> </a:t>
            </a:r>
            <a:r>
              <a:rPr spc="-114" dirty="0">
                <a:latin typeface="Times New Roman"/>
                <a:cs typeface="Times New Roman"/>
              </a:rPr>
              <a:t>rate</a:t>
            </a:r>
            <a:r>
              <a:rPr spc="-245" dirty="0">
                <a:latin typeface="Times New Roman"/>
                <a:cs typeface="Times New Roman"/>
              </a:rPr>
              <a:t> </a:t>
            </a:r>
            <a:r>
              <a:rPr spc="-80" dirty="0">
                <a:latin typeface="Times New Roman"/>
                <a:cs typeface="Times New Roman"/>
              </a:rPr>
              <a:t>for</a:t>
            </a:r>
            <a:r>
              <a:rPr spc="-320" dirty="0">
                <a:latin typeface="Times New Roman"/>
                <a:cs typeface="Times New Roman"/>
              </a:rPr>
              <a:t> </a:t>
            </a:r>
            <a:r>
              <a:rPr spc="-114" dirty="0">
                <a:latin typeface="Times New Roman"/>
                <a:cs typeface="Times New Roman"/>
              </a:rPr>
              <a:t>all</a:t>
            </a:r>
            <a:r>
              <a:rPr spc="-260" dirty="0">
                <a:latin typeface="Times New Roman"/>
                <a:cs typeface="Times New Roman"/>
              </a:rPr>
              <a:t> </a:t>
            </a:r>
            <a:r>
              <a:rPr spc="-70" dirty="0">
                <a:latin typeface="Times New Roman"/>
                <a:cs typeface="Times New Roman"/>
              </a:rPr>
              <a:t>departments</a:t>
            </a:r>
          </a:p>
        </p:txBody>
      </p:sp>
      <p:pic>
        <p:nvPicPr>
          <p:cNvPr id="7" name="object 7"/>
          <p:cNvPicPr/>
          <p:nvPr/>
        </p:nvPicPr>
        <p:blipFill>
          <a:blip r:embed="rId2" cstate="print"/>
          <a:stretch>
            <a:fillRect/>
          </a:stretch>
        </p:blipFill>
        <p:spPr>
          <a:xfrm>
            <a:off x="228600" y="238125"/>
            <a:ext cx="695325" cy="704850"/>
          </a:xfrm>
          <a:prstGeom prst="rect">
            <a:avLst/>
          </a:prstGeom>
        </p:spPr>
      </p:pic>
      <p:graphicFrame>
        <p:nvGraphicFramePr>
          <p:cNvPr id="8" name="Chart 7">
            <a:extLst>
              <a:ext uri="{FF2B5EF4-FFF2-40B4-BE49-F238E27FC236}">
                <a16:creationId xmlns:a16="http://schemas.microsoft.com/office/drawing/2014/main" id="{EDCC309B-A35D-4EEE-A0DC-38810EB26374}"/>
              </a:ext>
            </a:extLst>
          </p:cNvPr>
          <p:cNvGraphicFramePr>
            <a:graphicFrameLocks/>
          </p:cNvGraphicFramePr>
          <p:nvPr>
            <p:extLst>
              <p:ext uri="{D42A27DB-BD31-4B8C-83A1-F6EECF244321}">
                <p14:modId xmlns:p14="http://schemas.microsoft.com/office/powerpoint/2010/main" val="877412908"/>
              </p:ext>
            </p:extLst>
          </p:nvPr>
        </p:nvGraphicFramePr>
        <p:xfrm>
          <a:off x="1371600" y="1143000"/>
          <a:ext cx="10439397"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5312" y="852550"/>
            <a:ext cx="0" cy="5111115"/>
          </a:xfrm>
          <a:custGeom>
            <a:avLst/>
            <a:gdLst/>
            <a:ahLst/>
            <a:cxnLst/>
            <a:rect l="l" t="t" r="r" b="b"/>
            <a:pathLst>
              <a:path h="5111115">
                <a:moveTo>
                  <a:pt x="0" y="0"/>
                </a:moveTo>
                <a:lnTo>
                  <a:pt x="0" y="5110949"/>
                </a:lnTo>
              </a:path>
            </a:pathLst>
          </a:custGeom>
          <a:ln w="6350">
            <a:solidFill>
              <a:srgbClr val="F6A6F4"/>
            </a:solidFill>
          </a:ln>
        </p:spPr>
        <p:txBody>
          <a:bodyPr wrap="square" lIns="0" tIns="0" rIns="0" bIns="0" rtlCol="0"/>
          <a:lstStyle/>
          <a:p>
            <a:endParaRPr/>
          </a:p>
        </p:txBody>
      </p:sp>
      <p:grpSp>
        <p:nvGrpSpPr>
          <p:cNvPr id="3" name="object 3"/>
          <p:cNvGrpSpPr/>
          <p:nvPr/>
        </p:nvGrpSpPr>
        <p:grpSpPr>
          <a:xfrm>
            <a:off x="1962150" y="1362075"/>
            <a:ext cx="8334375" cy="4381500"/>
            <a:chOff x="1962150" y="1362075"/>
            <a:chExt cx="8334375" cy="4381500"/>
          </a:xfrm>
        </p:grpSpPr>
        <p:pic>
          <p:nvPicPr>
            <p:cNvPr id="4" name="object 4"/>
            <p:cNvPicPr/>
            <p:nvPr/>
          </p:nvPicPr>
          <p:blipFill>
            <a:blip r:embed="rId2" cstate="print"/>
            <a:stretch>
              <a:fillRect/>
            </a:stretch>
          </p:blipFill>
          <p:spPr>
            <a:xfrm>
              <a:off x="1962150" y="1362075"/>
              <a:ext cx="8334375" cy="4381500"/>
            </a:xfrm>
            <a:prstGeom prst="rect">
              <a:avLst/>
            </a:prstGeom>
          </p:spPr>
        </p:pic>
        <p:pic>
          <p:nvPicPr>
            <p:cNvPr id="5" name="object 5"/>
            <p:cNvPicPr/>
            <p:nvPr/>
          </p:nvPicPr>
          <p:blipFill>
            <a:blip r:embed="rId3" cstate="print"/>
            <a:stretch>
              <a:fillRect/>
            </a:stretch>
          </p:blipFill>
          <p:spPr>
            <a:xfrm>
              <a:off x="2228850" y="1514475"/>
              <a:ext cx="7734300" cy="3829050"/>
            </a:xfrm>
            <a:prstGeom prst="rect">
              <a:avLst/>
            </a:prstGeom>
          </p:spPr>
        </p:pic>
      </p:grpSp>
      <p:sp>
        <p:nvSpPr>
          <p:cNvPr id="6" name="object 6"/>
          <p:cNvSpPr txBox="1">
            <a:spLocks noGrp="1"/>
          </p:cNvSpPr>
          <p:nvPr>
            <p:ph type="title"/>
          </p:nvPr>
        </p:nvSpPr>
        <p:spPr>
          <a:prstGeom prst="rect">
            <a:avLst/>
          </a:prstGeom>
        </p:spPr>
        <p:txBody>
          <a:bodyPr vert="horz" wrap="square" lIns="0" tIns="301625" rIns="0" bIns="0" rtlCol="0">
            <a:spAutoFit/>
          </a:bodyPr>
          <a:lstStyle/>
          <a:p>
            <a:pPr marL="738505">
              <a:lnSpc>
                <a:spcPct val="100000"/>
              </a:lnSpc>
              <a:spcBef>
                <a:spcPts val="130"/>
              </a:spcBef>
            </a:pPr>
            <a:r>
              <a:rPr spc="-170" dirty="0">
                <a:latin typeface="Times New Roman"/>
                <a:cs typeface="Times New Roman"/>
              </a:rPr>
              <a:t>Average</a:t>
            </a:r>
            <a:r>
              <a:rPr spc="-265" dirty="0">
                <a:latin typeface="Times New Roman"/>
                <a:cs typeface="Times New Roman"/>
              </a:rPr>
              <a:t> </a:t>
            </a:r>
            <a:r>
              <a:rPr spc="-130" dirty="0">
                <a:latin typeface="Times New Roman"/>
                <a:cs typeface="Times New Roman"/>
              </a:rPr>
              <a:t>Hourly</a:t>
            </a:r>
            <a:r>
              <a:rPr spc="-250" dirty="0">
                <a:latin typeface="Times New Roman"/>
                <a:cs typeface="Times New Roman"/>
              </a:rPr>
              <a:t> </a:t>
            </a:r>
            <a:r>
              <a:rPr spc="-114" dirty="0">
                <a:latin typeface="Times New Roman"/>
                <a:cs typeface="Times New Roman"/>
              </a:rPr>
              <a:t>rate</a:t>
            </a:r>
            <a:r>
              <a:rPr spc="-254" dirty="0">
                <a:latin typeface="Times New Roman"/>
                <a:cs typeface="Times New Roman"/>
              </a:rPr>
              <a:t> </a:t>
            </a:r>
            <a:r>
              <a:rPr spc="-65" dirty="0">
                <a:latin typeface="Times New Roman"/>
                <a:cs typeface="Times New Roman"/>
              </a:rPr>
              <a:t>of</a:t>
            </a:r>
            <a:r>
              <a:rPr spc="-265" dirty="0">
                <a:latin typeface="Times New Roman"/>
                <a:cs typeface="Times New Roman"/>
              </a:rPr>
              <a:t> </a:t>
            </a:r>
            <a:r>
              <a:rPr spc="-100" dirty="0">
                <a:latin typeface="Times New Roman"/>
                <a:cs typeface="Times New Roman"/>
              </a:rPr>
              <a:t>Male</a:t>
            </a:r>
            <a:r>
              <a:rPr spc="-254" dirty="0">
                <a:latin typeface="Times New Roman"/>
                <a:cs typeface="Times New Roman"/>
              </a:rPr>
              <a:t> </a:t>
            </a:r>
            <a:r>
              <a:rPr spc="-130" dirty="0">
                <a:latin typeface="Times New Roman"/>
                <a:cs typeface="Times New Roman"/>
              </a:rPr>
              <a:t>Research</a:t>
            </a:r>
            <a:r>
              <a:rPr spc="-245" dirty="0">
                <a:latin typeface="Times New Roman"/>
                <a:cs typeface="Times New Roman"/>
              </a:rPr>
              <a:t> </a:t>
            </a:r>
            <a:r>
              <a:rPr spc="-45" dirty="0">
                <a:latin typeface="Times New Roman"/>
                <a:cs typeface="Times New Roman"/>
              </a:rPr>
              <a:t>Scientist</a:t>
            </a:r>
          </a:p>
        </p:txBody>
      </p:sp>
      <p:pic>
        <p:nvPicPr>
          <p:cNvPr id="7" name="object 7"/>
          <p:cNvPicPr/>
          <p:nvPr/>
        </p:nvPicPr>
        <p:blipFill>
          <a:blip r:embed="rId4" cstate="print"/>
          <a:stretch>
            <a:fillRect/>
          </a:stretch>
        </p:blipFill>
        <p:spPr>
          <a:xfrm>
            <a:off x="228600" y="238125"/>
            <a:ext cx="695325" cy="704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4300" y="238125"/>
            <a:ext cx="12077700" cy="6305550"/>
            <a:chOff x="114300" y="238125"/>
            <a:chExt cx="12077700" cy="6305550"/>
          </a:xfrm>
        </p:grpSpPr>
        <p:sp>
          <p:nvSpPr>
            <p:cNvPr id="3" name="object 3"/>
            <p:cNvSpPr/>
            <p:nvPr/>
          </p:nvSpPr>
          <p:spPr>
            <a:xfrm>
              <a:off x="595312" y="852551"/>
              <a:ext cx="0" cy="5111115"/>
            </a:xfrm>
            <a:custGeom>
              <a:avLst/>
              <a:gdLst/>
              <a:ahLst/>
              <a:cxnLst/>
              <a:rect l="l" t="t" r="r" b="b"/>
              <a:pathLst>
                <a:path h="5111115">
                  <a:moveTo>
                    <a:pt x="0" y="0"/>
                  </a:moveTo>
                  <a:lnTo>
                    <a:pt x="0" y="5110949"/>
                  </a:lnTo>
                </a:path>
              </a:pathLst>
            </a:custGeom>
            <a:ln w="6350">
              <a:solidFill>
                <a:srgbClr val="F6A6F4"/>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28600" y="238125"/>
              <a:ext cx="695325" cy="704850"/>
            </a:xfrm>
            <a:prstGeom prst="rect">
              <a:avLst/>
            </a:prstGeom>
          </p:spPr>
        </p:pic>
        <p:pic>
          <p:nvPicPr>
            <p:cNvPr id="5" name="object 5"/>
            <p:cNvPicPr/>
            <p:nvPr/>
          </p:nvPicPr>
          <p:blipFill>
            <a:blip r:embed="rId3" cstate="print"/>
            <a:stretch>
              <a:fillRect/>
            </a:stretch>
          </p:blipFill>
          <p:spPr>
            <a:xfrm>
              <a:off x="114300" y="4391025"/>
              <a:ext cx="12077700" cy="2152650"/>
            </a:xfrm>
            <a:prstGeom prst="rect">
              <a:avLst/>
            </a:prstGeom>
          </p:spPr>
        </p:pic>
        <p:pic>
          <p:nvPicPr>
            <p:cNvPr id="6" name="object 6"/>
            <p:cNvPicPr/>
            <p:nvPr/>
          </p:nvPicPr>
          <p:blipFill>
            <a:blip r:embed="rId4" cstate="print"/>
            <a:stretch>
              <a:fillRect/>
            </a:stretch>
          </p:blipFill>
          <p:spPr>
            <a:xfrm>
              <a:off x="1123950" y="1143000"/>
              <a:ext cx="10287000" cy="3048000"/>
            </a:xfrm>
            <a:prstGeom prst="rect">
              <a:avLst/>
            </a:prstGeom>
          </p:spPr>
        </p:pic>
      </p:grpSp>
      <p:sp>
        <p:nvSpPr>
          <p:cNvPr id="7" name="object 7"/>
          <p:cNvSpPr txBox="1">
            <a:spLocks noGrp="1"/>
          </p:cNvSpPr>
          <p:nvPr>
            <p:ph type="title"/>
          </p:nvPr>
        </p:nvSpPr>
        <p:spPr>
          <a:prstGeom prst="rect">
            <a:avLst/>
          </a:prstGeom>
        </p:spPr>
        <p:txBody>
          <a:bodyPr vert="horz" wrap="square" lIns="0" tIns="301625" rIns="0" bIns="0" rtlCol="0">
            <a:spAutoFit/>
          </a:bodyPr>
          <a:lstStyle/>
          <a:p>
            <a:pPr marL="1768475">
              <a:lnSpc>
                <a:spcPct val="100000"/>
              </a:lnSpc>
              <a:spcBef>
                <a:spcPts val="130"/>
              </a:spcBef>
            </a:pPr>
            <a:r>
              <a:rPr spc="-135" dirty="0">
                <a:latin typeface="Times New Roman"/>
                <a:cs typeface="Times New Roman"/>
              </a:rPr>
              <a:t>Attrition</a:t>
            </a:r>
            <a:r>
              <a:rPr spc="-250" dirty="0">
                <a:latin typeface="Times New Roman"/>
                <a:cs typeface="Times New Roman"/>
              </a:rPr>
              <a:t> </a:t>
            </a:r>
            <a:r>
              <a:rPr spc="-110" dirty="0">
                <a:latin typeface="Times New Roman"/>
                <a:cs typeface="Times New Roman"/>
              </a:rPr>
              <a:t>rate</a:t>
            </a:r>
            <a:r>
              <a:rPr spc="-320" dirty="0">
                <a:latin typeface="Times New Roman"/>
                <a:cs typeface="Times New Roman"/>
              </a:rPr>
              <a:t> </a:t>
            </a:r>
            <a:r>
              <a:rPr spc="-50" dirty="0">
                <a:latin typeface="Times New Roman"/>
                <a:cs typeface="Times New Roman"/>
              </a:rPr>
              <a:t>Vs</a:t>
            </a:r>
            <a:r>
              <a:rPr spc="-250" dirty="0">
                <a:latin typeface="Times New Roman"/>
                <a:cs typeface="Times New Roman"/>
              </a:rPr>
              <a:t> </a:t>
            </a:r>
            <a:r>
              <a:rPr spc="-130" dirty="0">
                <a:latin typeface="Times New Roman"/>
                <a:cs typeface="Times New Roman"/>
              </a:rPr>
              <a:t>Monthly</a:t>
            </a:r>
            <a:r>
              <a:rPr spc="-240" dirty="0">
                <a:latin typeface="Times New Roman"/>
                <a:cs typeface="Times New Roman"/>
              </a:rPr>
              <a:t> </a:t>
            </a:r>
            <a:r>
              <a:rPr spc="-130" dirty="0">
                <a:latin typeface="Times New Roman"/>
                <a:cs typeface="Times New Roman"/>
              </a:rPr>
              <a:t>income</a:t>
            </a:r>
            <a:r>
              <a:rPr spc="-240" dirty="0">
                <a:latin typeface="Times New Roman"/>
                <a:cs typeface="Times New Roman"/>
              </a:rPr>
              <a:t> </a:t>
            </a:r>
            <a:r>
              <a:rPr spc="-10" dirty="0">
                <a:latin typeface="Times New Roman"/>
                <a:cs typeface="Times New Roman"/>
              </a:rPr>
              <a:t>stats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238125"/>
            <a:ext cx="11477625" cy="6143625"/>
            <a:chOff x="228600" y="238125"/>
            <a:chExt cx="11477625" cy="6143625"/>
          </a:xfrm>
        </p:grpSpPr>
        <p:sp>
          <p:nvSpPr>
            <p:cNvPr id="3" name="object 3"/>
            <p:cNvSpPr/>
            <p:nvPr/>
          </p:nvSpPr>
          <p:spPr>
            <a:xfrm>
              <a:off x="595312" y="852551"/>
              <a:ext cx="0" cy="5111115"/>
            </a:xfrm>
            <a:custGeom>
              <a:avLst/>
              <a:gdLst/>
              <a:ahLst/>
              <a:cxnLst/>
              <a:rect l="l" t="t" r="r" b="b"/>
              <a:pathLst>
                <a:path h="5111115">
                  <a:moveTo>
                    <a:pt x="0" y="0"/>
                  </a:moveTo>
                  <a:lnTo>
                    <a:pt x="0" y="5110949"/>
                  </a:lnTo>
                </a:path>
              </a:pathLst>
            </a:custGeom>
            <a:ln w="6350">
              <a:solidFill>
                <a:srgbClr val="F6A6F4"/>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28600" y="238125"/>
              <a:ext cx="695325" cy="704850"/>
            </a:xfrm>
            <a:prstGeom prst="rect">
              <a:avLst/>
            </a:prstGeom>
          </p:spPr>
        </p:pic>
        <p:pic>
          <p:nvPicPr>
            <p:cNvPr id="5" name="object 5"/>
            <p:cNvPicPr/>
            <p:nvPr/>
          </p:nvPicPr>
          <p:blipFill>
            <a:blip r:embed="rId3" cstate="print"/>
            <a:stretch>
              <a:fillRect/>
            </a:stretch>
          </p:blipFill>
          <p:spPr>
            <a:xfrm>
              <a:off x="828675" y="1133475"/>
              <a:ext cx="10877550" cy="5248275"/>
            </a:xfrm>
            <a:prstGeom prst="rect">
              <a:avLst/>
            </a:prstGeom>
          </p:spPr>
        </p:pic>
      </p:grpSp>
      <p:sp>
        <p:nvSpPr>
          <p:cNvPr id="6" name="object 6"/>
          <p:cNvSpPr txBox="1">
            <a:spLocks noGrp="1"/>
          </p:cNvSpPr>
          <p:nvPr>
            <p:ph type="title"/>
          </p:nvPr>
        </p:nvSpPr>
        <p:spPr>
          <a:xfrm>
            <a:off x="1836420" y="219710"/>
            <a:ext cx="8883015" cy="632460"/>
          </a:xfrm>
          <a:prstGeom prst="rect">
            <a:avLst/>
          </a:prstGeom>
        </p:spPr>
        <p:txBody>
          <a:bodyPr vert="horz" wrap="square" lIns="0" tIns="16510" rIns="0" bIns="0" rtlCol="0">
            <a:spAutoFit/>
          </a:bodyPr>
          <a:lstStyle/>
          <a:p>
            <a:pPr marL="12700">
              <a:lnSpc>
                <a:spcPct val="100000"/>
              </a:lnSpc>
              <a:spcBef>
                <a:spcPts val="130"/>
              </a:spcBef>
            </a:pPr>
            <a:r>
              <a:rPr spc="-170" dirty="0">
                <a:latin typeface="Times New Roman"/>
                <a:cs typeface="Times New Roman"/>
              </a:rPr>
              <a:t>Average</a:t>
            </a:r>
            <a:r>
              <a:rPr spc="-245" dirty="0">
                <a:latin typeface="Times New Roman"/>
                <a:cs typeface="Times New Roman"/>
              </a:rPr>
              <a:t> </a:t>
            </a:r>
            <a:r>
              <a:rPr spc="-130" dirty="0">
                <a:latin typeface="Times New Roman"/>
                <a:cs typeface="Times New Roman"/>
              </a:rPr>
              <a:t>working</a:t>
            </a:r>
            <a:r>
              <a:rPr spc="-240" dirty="0">
                <a:latin typeface="Times New Roman"/>
                <a:cs typeface="Times New Roman"/>
              </a:rPr>
              <a:t> </a:t>
            </a:r>
            <a:r>
              <a:rPr spc="-120" dirty="0">
                <a:latin typeface="Times New Roman"/>
                <a:cs typeface="Times New Roman"/>
              </a:rPr>
              <a:t>years</a:t>
            </a:r>
            <a:r>
              <a:rPr spc="-254" dirty="0">
                <a:latin typeface="Times New Roman"/>
                <a:cs typeface="Times New Roman"/>
              </a:rPr>
              <a:t> </a:t>
            </a:r>
            <a:r>
              <a:rPr spc="-114" dirty="0">
                <a:latin typeface="Times New Roman"/>
                <a:cs typeface="Times New Roman"/>
              </a:rPr>
              <a:t>for</a:t>
            </a:r>
            <a:r>
              <a:rPr spc="-320" dirty="0">
                <a:latin typeface="Times New Roman"/>
                <a:cs typeface="Times New Roman"/>
              </a:rPr>
              <a:t> </a:t>
            </a:r>
            <a:r>
              <a:rPr spc="-114" dirty="0">
                <a:latin typeface="Times New Roman"/>
                <a:cs typeface="Times New Roman"/>
              </a:rPr>
              <a:t>each</a:t>
            </a:r>
            <a:r>
              <a:rPr spc="-240" dirty="0">
                <a:latin typeface="Times New Roman"/>
                <a:cs typeface="Times New Roman"/>
              </a:rPr>
              <a:t> </a:t>
            </a:r>
            <a:r>
              <a:rPr spc="-50" dirty="0">
                <a:latin typeface="Times New Roman"/>
                <a:cs typeface="Times New Roman"/>
              </a:rPr>
              <a:t>Department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658</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Cambria</vt:lpstr>
      <vt:lpstr>Segoe UI Light</vt:lpstr>
      <vt:lpstr>Times New Roman</vt:lpstr>
      <vt:lpstr>Wingdings</vt:lpstr>
      <vt:lpstr>Office Theme</vt:lpstr>
      <vt:lpstr>H R ANALYT I CS</vt:lpstr>
      <vt:lpstr>A G E N DA</vt:lpstr>
      <vt:lpstr>I N T RO D U C T I O N</vt:lpstr>
      <vt:lpstr>P RO B L E M S TAT E M E N T</vt:lpstr>
      <vt:lpstr>OV E RVI E W O F PROJ EC T</vt:lpstr>
      <vt:lpstr>Average attrition rate for all departments</vt:lpstr>
      <vt:lpstr>Average Hourly rate of Male Research Scientist</vt:lpstr>
      <vt:lpstr>Attrition rate Vs Monthly income stats</vt:lpstr>
      <vt:lpstr>Average working years for each Department</vt:lpstr>
      <vt:lpstr>Job Role Vs Work life balance</vt:lpstr>
      <vt:lpstr>Attrition rate Vs Year since last promotion relation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Mahadev Kalyani</dc:creator>
  <cp:lastModifiedBy>AJAY S</cp:lastModifiedBy>
  <cp:revision>13</cp:revision>
  <dcterms:created xsi:type="dcterms:W3CDTF">2025-01-11T08:37:25Z</dcterms:created>
  <dcterms:modified xsi:type="dcterms:W3CDTF">2025-01-13T04:54:54Z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2025-01-11T00:00:00Z</vt:filetime>
  </property>
  <property fmtid="{D5CDD505-2E9C-101B-9397-08002B2CF9AE}" pid="3" name="LastSaved">
    <vt:filetime>2025-01-11T00:00:00Z</vt:filetime>
  </property>
</Properties>
</file>