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77" r:id="rId2"/>
    <p:sldId id="265" r:id="rId3"/>
    <p:sldId id="267" r:id="rId4"/>
    <p:sldId id="268" r:id="rId5"/>
    <p:sldId id="269" r:id="rId6"/>
    <p:sldId id="270" r:id="rId7"/>
    <p:sldId id="271" r:id="rId8"/>
    <p:sldId id="272" r:id="rId9"/>
    <p:sldId id="273" r:id="rId10"/>
    <p:sldId id="274" r:id="rId11"/>
    <p:sldId id="260" r:id="rId12"/>
    <p:sldId id="276" r:id="rId13"/>
    <p:sldId id="275" r:id="rId1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2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2E28D0CF-03AE-4D7E-B06C-C85FCDDD77B2}" type="datetimeFigureOut">
              <a:rPr lang="en-IN" smtClean="0"/>
              <a:t>14-07-2024</a:t>
            </a:fld>
            <a:endParaRPr lang="en-IN"/>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F2F06676-0994-4A8D-A714-5FAE8811BBEB}" type="slidenum">
              <a:rPr lang="en-IN" smtClean="0"/>
              <a:t>‹#›</a:t>
            </a:fld>
            <a:endParaRPr lang="en-IN"/>
          </a:p>
        </p:txBody>
      </p:sp>
    </p:spTree>
    <p:extLst>
      <p:ext uri="{BB962C8B-B14F-4D97-AF65-F5344CB8AC3E}">
        <p14:creationId xmlns:p14="http://schemas.microsoft.com/office/powerpoint/2010/main" val="3649269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2F06676-0994-4A8D-A714-5FAE8811BBEB}" type="slidenum">
              <a:rPr lang="en-IN" smtClean="0"/>
              <a:t>2</a:t>
            </a:fld>
            <a:endParaRPr lang="en-IN"/>
          </a:p>
        </p:txBody>
      </p:sp>
    </p:spTree>
    <p:extLst>
      <p:ext uri="{BB962C8B-B14F-4D97-AF65-F5344CB8AC3E}">
        <p14:creationId xmlns:p14="http://schemas.microsoft.com/office/powerpoint/2010/main" val="307146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241198" y="330834"/>
            <a:ext cx="8661603" cy="42227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7/14/2024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742950"/>
            <a:ext cx="2514600" cy="3447098"/>
          </a:xfrm>
        </p:spPr>
        <p:txBody>
          <a:bodyPr/>
          <a:lstStyle/>
          <a:p>
            <a:pPr algn="l"/>
            <a:r>
              <a:rPr lang="en-IN" sz="3200" dirty="0" smtClean="0">
                <a:solidFill>
                  <a:schemeClr val="bg1"/>
                </a:solidFill>
                <a:latin typeface="Times New Roman" panose="02020603050405020304" pitchFamily="18" charset="0"/>
                <a:cs typeface="Times New Roman" panose="02020603050405020304" pitchFamily="18" charset="0"/>
              </a:rPr>
              <a:t>VEHICLE MOVEMENT ANALYSIS USING EDGE AI ON A COLLEGE CAMPUS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6934200" y="3589883"/>
            <a:ext cx="1883849" cy="1200329"/>
          </a:xfrm>
          <a:prstGeom prst="rect">
            <a:avLst/>
          </a:prstGeom>
          <a:noFill/>
        </p:spPr>
        <p:txBody>
          <a:bodyPr wrap="none" rtlCol="0">
            <a:spAutoFit/>
          </a:bodyPr>
          <a:lstStyle/>
          <a:p>
            <a:r>
              <a:rPr lang="en-US" b="1" dirty="0" smtClean="0">
                <a:solidFill>
                  <a:schemeClr val="bg1"/>
                </a:solidFill>
                <a:latin typeface="Times New Roman" panose="02020603050405020304" pitchFamily="18" charset="0"/>
                <a:cs typeface="Times New Roman" panose="02020603050405020304" pitchFamily="18" charset="0"/>
              </a:rPr>
              <a:t>Team Member:</a:t>
            </a:r>
          </a:p>
          <a:p>
            <a:r>
              <a:rPr lang="en-US" b="1" dirty="0" smtClean="0">
                <a:solidFill>
                  <a:schemeClr val="bg1"/>
                </a:solidFill>
                <a:latin typeface="Times New Roman" panose="02020603050405020304" pitchFamily="18" charset="0"/>
                <a:cs typeface="Times New Roman" panose="02020603050405020304" pitchFamily="18" charset="0"/>
              </a:rPr>
              <a:t>Anagha Challa</a:t>
            </a:r>
          </a:p>
          <a:p>
            <a:r>
              <a:rPr lang="en-US" b="1" dirty="0" smtClean="0">
                <a:solidFill>
                  <a:schemeClr val="bg1"/>
                </a:solidFill>
                <a:latin typeface="Times New Roman" panose="02020603050405020304" pitchFamily="18" charset="0"/>
                <a:cs typeface="Times New Roman" panose="02020603050405020304" pitchFamily="18" charset="0"/>
              </a:rPr>
              <a:t>Sukanya</a:t>
            </a:r>
          </a:p>
          <a:p>
            <a:r>
              <a:rPr lang="en-US" b="1" dirty="0" smtClean="0">
                <a:solidFill>
                  <a:schemeClr val="bg1"/>
                </a:solidFill>
                <a:latin typeface="Times New Roman" panose="02020603050405020304" pitchFamily="18" charset="0"/>
                <a:cs typeface="Times New Roman" panose="02020603050405020304" pitchFamily="18" charset="0"/>
              </a:rPr>
              <a:t>Anjali S. Kumari</a:t>
            </a:r>
            <a:endParaRPr lang="en-IN"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7019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3C91A063-1E87-577D-6876-B49B0D14A756}"/>
              </a:ext>
            </a:extLst>
          </p:cNvPr>
          <p:cNvSpPr>
            <a:spLocks noGrp="1" noChangeArrowheads="1"/>
          </p:cNvSpPr>
          <p:nvPr>
            <p:ph type="body" idx="1"/>
          </p:nvPr>
        </p:nvSpPr>
        <p:spPr bwMode="auto">
          <a:xfrm>
            <a:off x="838200" y="0"/>
            <a:ext cx="73914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Model Development:</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Implements TensorFlow to train models for object detection and vehicle tracking.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These models identify and monitor vehicle movements within the campus.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The training process involves using labeled datasets to improve accuracy.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System Deployment:</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Deploys the trained models on Jetson Nano devices for edge AI processing.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Edge AI techniques allow for real-time data processing directly on the devices.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This reduces latency and enables immediate insights and actions.</a:t>
            </a:r>
            <a:br>
              <a:rPr kumimoji="0" lang="en-US" altLang="en-US" b="0" i="0" u="none" strike="noStrike" cap="none" normalizeH="0" baseline="0" dirty="0">
                <a:ln>
                  <a:noFill/>
                </a:ln>
                <a:solidFill>
                  <a:schemeClr val="tx1"/>
                </a:solidFill>
                <a:effectLst/>
              </a:rPr>
            </a:br>
            <a:endParaRPr kumimoji="0" lang="en-US" altLang="en-US" b="0" i="0" u="none" strike="noStrike" cap="none" normalizeH="0" baseline="0" dirty="0">
              <a:ln>
                <a:noFill/>
              </a:ln>
              <a:solidFill>
                <a:schemeClr val="tx1"/>
              </a:solidFill>
              <a:effectLst/>
            </a:endParaRPr>
          </a:p>
          <a:p>
            <a:pPr algn="just"/>
            <a:r>
              <a:rPr lang="en-US" b="1" dirty="0"/>
              <a:t>Analytical Tools:</a:t>
            </a:r>
            <a:endParaRPr lang="en-US" dirty="0"/>
          </a:p>
          <a:p>
            <a:pPr algn="just">
              <a:buFont typeface="Arial" panose="020B0604020202020204" pitchFamily="34" charset="0"/>
              <a:buChar char="•"/>
            </a:pPr>
            <a:r>
              <a:rPr lang="en-US" dirty="0"/>
              <a:t>Matplotlib is used to create visual representations of traffic flow and parking utilization.</a:t>
            </a:r>
          </a:p>
          <a:p>
            <a:pPr algn="just">
              <a:buFont typeface="Arial" panose="020B0604020202020204" pitchFamily="34" charset="0"/>
              <a:buChar char="•"/>
            </a:pPr>
            <a:r>
              <a:rPr lang="en-US" dirty="0"/>
              <a:t>Seaborn is employed for generating heatmaps and safety insights.</a:t>
            </a:r>
          </a:p>
          <a:p>
            <a:pPr algn="just">
              <a:buFont typeface="Arial" panose="020B0604020202020204" pitchFamily="34" charset="0"/>
              <a:buChar char="•"/>
            </a:pPr>
            <a:r>
              <a:rPr lang="en-US" dirty="0"/>
              <a:t>These tools help in understanding patterns and making data-driven decisions</a:t>
            </a:r>
            <a:r>
              <a:rPr lang="en-US" dirty="0" smtClean="0"/>
              <a:t>.</a:t>
            </a:r>
            <a:endParaRPr lang="en-US" dirty="0"/>
          </a:p>
        </p:txBody>
      </p:sp>
    </p:spTree>
    <p:extLst>
      <p:ext uri="{BB962C8B-B14F-4D97-AF65-F5344CB8AC3E}">
        <p14:creationId xmlns:p14="http://schemas.microsoft.com/office/powerpoint/2010/main" val="2171668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133350"/>
            <a:ext cx="5085487" cy="413575"/>
          </a:xfrm>
          <a:prstGeom prst="rect">
            <a:avLst/>
          </a:prstGeom>
        </p:spPr>
        <p:txBody>
          <a:bodyPr vert="horz" wrap="square" lIns="0" tIns="13335" rIns="0" bIns="0" rtlCol="0">
            <a:spAutoFit/>
          </a:bodyPr>
          <a:lstStyle/>
          <a:p>
            <a:pPr marL="12700" algn="ctr">
              <a:lnSpc>
                <a:spcPct val="100000"/>
              </a:lnSpc>
              <a:spcBef>
                <a:spcPts val="105"/>
              </a:spcBef>
            </a:pPr>
            <a:r>
              <a:rPr lang="en-IN" dirty="0" smtClean="0">
                <a:solidFill>
                  <a:srgbClr val="0070C0"/>
                </a:solidFill>
                <a:latin typeface="Times New Roman" panose="02020603050405020304" pitchFamily="18" charset="0"/>
                <a:cs typeface="Times New Roman" panose="02020603050405020304" pitchFamily="18" charset="0"/>
              </a:rPr>
              <a:t>ARCHITECTURE</a:t>
            </a:r>
            <a:r>
              <a:rPr lang="en-IN" spc="-70" dirty="0" smtClean="0">
                <a:solidFill>
                  <a:srgbClr val="0070C0"/>
                </a:solidFill>
                <a:latin typeface="Times New Roman" panose="02020603050405020304" pitchFamily="18" charset="0"/>
                <a:cs typeface="Times New Roman" panose="02020603050405020304" pitchFamily="18" charset="0"/>
              </a:rPr>
              <a:t> </a:t>
            </a:r>
            <a:r>
              <a:rPr lang="en-IN" dirty="0" smtClean="0">
                <a:solidFill>
                  <a:srgbClr val="0070C0"/>
                </a:solidFill>
                <a:latin typeface="Times New Roman" panose="02020603050405020304" pitchFamily="18" charset="0"/>
                <a:cs typeface="Times New Roman" panose="02020603050405020304" pitchFamily="18" charset="0"/>
              </a:rPr>
              <a:t>DIAGRAM</a:t>
            </a:r>
            <a:endParaRPr lang="en-IN" dirty="0">
              <a:solidFill>
                <a:srgbClr val="0070C0"/>
              </a:solidFill>
              <a:latin typeface="Times New Roman" panose="02020603050405020304" pitchFamily="18" charset="0"/>
              <a:cs typeface="Times New Roman" panose="02020603050405020304" pitchFamily="18" charset="0"/>
            </a:endParaRPr>
          </a:p>
        </p:txBody>
      </p:sp>
      <p:pic>
        <p:nvPicPr>
          <p:cNvPr id="7170" name="Picture 2" descr="Architecture of autonomous driving systems. A general abstraction that... |  Download Scientific Diagram">
            <a:extLst>
              <a:ext uri="{FF2B5EF4-FFF2-40B4-BE49-F238E27FC236}">
                <a16:creationId xmlns:a16="http://schemas.microsoft.com/office/drawing/2014/main" xmlns="" id="{6C28A40A-1072-7D3D-3A3F-787A0FC55A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733135"/>
            <a:ext cx="5334000" cy="41255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DB39F-2EEE-344D-8753-3526209630B3}"/>
              </a:ext>
            </a:extLst>
          </p:cNvPr>
          <p:cNvSpPr>
            <a:spLocks noGrp="1"/>
          </p:cNvSpPr>
          <p:nvPr>
            <p:ph type="title"/>
          </p:nvPr>
        </p:nvSpPr>
        <p:spPr>
          <a:xfrm>
            <a:off x="914400" y="209550"/>
            <a:ext cx="8661603" cy="400110"/>
          </a:xfrm>
        </p:spPr>
        <p:txBody>
          <a:bodyPr/>
          <a:lstStyle/>
          <a:p>
            <a:r>
              <a:rPr lang="en-IN" dirty="0" smtClean="0">
                <a:solidFill>
                  <a:srgbClr val="0070C0"/>
                </a:solidFill>
                <a:latin typeface="Times New Roman" panose="02020603050405020304" pitchFamily="18" charset="0"/>
                <a:cs typeface="Times New Roman" panose="02020603050405020304" pitchFamily="18" charset="0"/>
              </a:rPr>
              <a:t>TEAM</a:t>
            </a:r>
            <a:r>
              <a:rPr lang="en-IN" spc="-20" dirty="0" smtClean="0">
                <a:solidFill>
                  <a:srgbClr val="0070C0"/>
                </a:solidFill>
                <a:latin typeface="Times New Roman" panose="02020603050405020304" pitchFamily="18" charset="0"/>
                <a:cs typeface="Times New Roman" panose="02020603050405020304" pitchFamily="18" charset="0"/>
              </a:rPr>
              <a:t> </a:t>
            </a:r>
            <a:r>
              <a:rPr lang="en-IN" dirty="0" smtClean="0">
                <a:solidFill>
                  <a:srgbClr val="0070C0"/>
                </a:solidFill>
                <a:latin typeface="Times New Roman" panose="02020603050405020304" pitchFamily="18" charset="0"/>
                <a:cs typeface="Times New Roman" panose="02020603050405020304" pitchFamily="18" charset="0"/>
              </a:rPr>
              <a:t>MEMBERS</a:t>
            </a:r>
            <a:r>
              <a:rPr lang="en-IN" spc="-20" dirty="0" smtClean="0">
                <a:solidFill>
                  <a:srgbClr val="0070C0"/>
                </a:solidFill>
                <a:latin typeface="Times New Roman" panose="02020603050405020304" pitchFamily="18" charset="0"/>
                <a:cs typeface="Times New Roman" panose="02020603050405020304" pitchFamily="18" charset="0"/>
              </a:rPr>
              <a:t> </a:t>
            </a:r>
            <a:r>
              <a:rPr lang="en-IN" dirty="0" smtClean="0">
                <a:solidFill>
                  <a:srgbClr val="0070C0"/>
                </a:solidFill>
                <a:latin typeface="Times New Roman" panose="02020603050405020304" pitchFamily="18" charset="0"/>
                <a:cs typeface="Times New Roman" panose="02020603050405020304" pitchFamily="18" charset="0"/>
              </a:rPr>
              <a:t>AND</a:t>
            </a:r>
            <a:r>
              <a:rPr lang="en-IN" spc="-15" dirty="0" smtClean="0">
                <a:solidFill>
                  <a:srgbClr val="0070C0"/>
                </a:solidFill>
                <a:latin typeface="Times New Roman" panose="02020603050405020304" pitchFamily="18" charset="0"/>
                <a:cs typeface="Times New Roman" panose="02020603050405020304" pitchFamily="18" charset="0"/>
              </a:rPr>
              <a:t> </a:t>
            </a:r>
            <a:r>
              <a:rPr lang="en-IN" dirty="0" smtClean="0">
                <a:solidFill>
                  <a:srgbClr val="0070C0"/>
                </a:solidFill>
                <a:latin typeface="Times New Roman" panose="02020603050405020304" pitchFamily="18" charset="0"/>
                <a:cs typeface="Times New Roman" panose="02020603050405020304" pitchFamily="18" charset="0"/>
              </a:rPr>
              <a:t>CONTRIBUTION:</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D1A47AE2-9DEC-E289-DEC7-1142406EB247}"/>
              </a:ext>
            </a:extLst>
          </p:cNvPr>
          <p:cNvSpPr>
            <a:spLocks noGrp="1"/>
          </p:cNvSpPr>
          <p:nvPr>
            <p:ph type="body" idx="1"/>
          </p:nvPr>
        </p:nvSpPr>
        <p:spPr>
          <a:xfrm>
            <a:off x="914400" y="895350"/>
            <a:ext cx="7162800" cy="3600986"/>
          </a:xfrm>
        </p:spPr>
        <p:txBody>
          <a:bodyPr/>
          <a:lstStyle/>
          <a:p>
            <a:pPr algn="l"/>
            <a:r>
              <a:rPr lang="en-US" b="1" dirty="0"/>
              <a:t>Member 1: Data Collection and Preprocessing</a:t>
            </a:r>
          </a:p>
          <a:p>
            <a:pPr algn="l">
              <a:buFont typeface="Arial" panose="020B0604020202020204" pitchFamily="34" charset="0"/>
              <a:buChar char="•"/>
            </a:pPr>
            <a:r>
              <a:rPr lang="en-US" dirty="0"/>
              <a:t>Managed real-time data collection and preprocessing from campus CCTV, sensors, and GPS.</a:t>
            </a:r>
          </a:p>
          <a:p>
            <a:pPr algn="l">
              <a:buFont typeface="Arial" panose="020B0604020202020204" pitchFamily="34" charset="0"/>
              <a:buChar char="•"/>
            </a:pPr>
            <a:r>
              <a:rPr lang="en-US" dirty="0"/>
              <a:t>Developed algorithms for traffic flow analysis and anomaly detection.</a:t>
            </a:r>
            <a:br>
              <a:rPr lang="en-US" dirty="0"/>
            </a:br>
            <a:endParaRPr lang="en-US" b="1" dirty="0"/>
          </a:p>
          <a:p>
            <a:pPr algn="l"/>
            <a:r>
              <a:rPr lang="en-US" b="1" dirty="0"/>
              <a:t>Member 2: Model Training and Analysis</a:t>
            </a:r>
          </a:p>
          <a:p>
            <a:pPr algn="l">
              <a:buFont typeface="Arial" panose="020B0604020202020204" pitchFamily="34" charset="0"/>
              <a:buChar char="•"/>
            </a:pPr>
            <a:r>
              <a:rPr lang="en-US" dirty="0"/>
              <a:t>Developed ML models to predict traffic patterns and identify risky driving behaviors.</a:t>
            </a:r>
          </a:p>
          <a:p>
            <a:pPr algn="l">
              <a:buFont typeface="Arial" panose="020B0604020202020204" pitchFamily="34" charset="0"/>
              <a:buChar char="•"/>
            </a:pPr>
            <a:r>
              <a:rPr lang="en-US" dirty="0"/>
              <a:t>Conducted statistical analysis for insights on vehicle movement and behavior trends.</a:t>
            </a:r>
            <a:br>
              <a:rPr lang="en-US" dirty="0"/>
            </a:br>
            <a:endParaRPr lang="en-US" dirty="0"/>
          </a:p>
          <a:p>
            <a:pPr algn="l"/>
            <a:r>
              <a:rPr lang="en-US" b="1" dirty="0"/>
              <a:t>Member 3: Deployment, Edge AI, and Visualization</a:t>
            </a:r>
          </a:p>
          <a:p>
            <a:pPr algn="l">
              <a:buFont typeface="Arial" panose="020B0604020202020204" pitchFamily="34" charset="0"/>
              <a:buChar char="•"/>
            </a:pPr>
            <a:r>
              <a:rPr lang="en-US" dirty="0"/>
              <a:t>Designed scalable system architecture for real-time data processing.</a:t>
            </a:r>
          </a:p>
          <a:p>
            <a:pPr algn="l">
              <a:buFont typeface="Arial" panose="020B0604020202020204" pitchFamily="34" charset="0"/>
              <a:buChar char="•"/>
            </a:pPr>
            <a:r>
              <a:rPr lang="en-US" dirty="0"/>
              <a:t>Implemented edge AI for quick decision-making and develop visualizations for insights.</a:t>
            </a:r>
          </a:p>
          <a:p>
            <a:pPr algn="l"/>
            <a:endParaRPr lang="en-IN" dirty="0"/>
          </a:p>
        </p:txBody>
      </p:sp>
    </p:spTree>
    <p:extLst>
      <p:ext uri="{BB962C8B-B14F-4D97-AF65-F5344CB8AC3E}">
        <p14:creationId xmlns:p14="http://schemas.microsoft.com/office/powerpoint/2010/main" val="3207463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BFCD06-88BF-3A65-FBFB-5D10A6711348}"/>
              </a:ext>
            </a:extLst>
          </p:cNvPr>
          <p:cNvSpPr>
            <a:spLocks noGrp="1"/>
          </p:cNvSpPr>
          <p:nvPr>
            <p:ph type="title"/>
          </p:nvPr>
        </p:nvSpPr>
        <p:spPr>
          <a:xfrm>
            <a:off x="914400" y="590550"/>
            <a:ext cx="3810000" cy="400110"/>
          </a:xfrm>
        </p:spPr>
        <p:txBody>
          <a:bodyPr/>
          <a:lstStyle/>
          <a:p>
            <a:r>
              <a:rPr lang="en-US" b="1" dirty="0" smtClean="0">
                <a:solidFill>
                  <a:srgbClr val="0070C0"/>
                </a:solidFill>
                <a:latin typeface="Times New Roman" panose="02020603050405020304" pitchFamily="18" charset="0"/>
                <a:cs typeface="Times New Roman" panose="02020603050405020304" pitchFamily="18" charset="0"/>
              </a:rPr>
              <a:t>CONCLUSION</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1EDE9ACA-2D50-CCC0-AE01-878ED2F4829D}"/>
              </a:ext>
            </a:extLst>
          </p:cNvPr>
          <p:cNvSpPr>
            <a:spLocks noGrp="1"/>
          </p:cNvSpPr>
          <p:nvPr>
            <p:ph type="body" idx="1"/>
          </p:nvPr>
        </p:nvSpPr>
        <p:spPr>
          <a:xfrm>
            <a:off x="914400" y="990660"/>
            <a:ext cx="7239000" cy="2979479"/>
          </a:xfrm>
        </p:spPr>
        <p:txBody>
          <a:bodyPr/>
          <a:lstStyle/>
          <a:p>
            <a:pPr algn="just"/>
            <a:endParaRPr lang="en-US" dirty="0"/>
          </a:p>
          <a:p>
            <a:pPr algn="just"/>
            <a:r>
              <a:rPr lang="en-US" dirty="0"/>
              <a:t>This project demonstrates the effective use of edge AI for real-time vehicle movement analysis on a college campus. By utilizing cameras, LIDAR, and ultrasonic sensors, the system collects and processes high-resolution data for accurate object detection and vehicle tracking. Key outcomes include identifying peak traffic hours, optimizing parking utilization, and enhancing safety through the detection of risky driving behaviors. Future work involves integrating additional data sources and expanding coverage for comprehensive analysis, further optimizing traffic management, safety, and infrastructure planning.</a:t>
            </a:r>
          </a:p>
          <a:p>
            <a:pPr algn="just"/>
            <a:endParaRPr lang="en-IN" dirty="0"/>
          </a:p>
        </p:txBody>
      </p:sp>
    </p:spTree>
    <p:extLst>
      <p:ext uri="{BB962C8B-B14F-4D97-AF65-F5344CB8AC3E}">
        <p14:creationId xmlns:p14="http://schemas.microsoft.com/office/powerpoint/2010/main" val="416063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209187-EBFE-3663-9D42-7383024323CD}"/>
              </a:ext>
            </a:extLst>
          </p:cNvPr>
          <p:cNvSpPr>
            <a:spLocks noGrp="1"/>
          </p:cNvSpPr>
          <p:nvPr>
            <p:ph type="title"/>
          </p:nvPr>
        </p:nvSpPr>
        <p:spPr>
          <a:xfrm>
            <a:off x="1104899" y="361950"/>
            <a:ext cx="5854802" cy="400110"/>
          </a:xfrm>
        </p:spPr>
        <p:txBody>
          <a:bodyPr/>
          <a:lstStyle/>
          <a:p>
            <a:r>
              <a:rPr lang="en-IN" dirty="0" smtClean="0">
                <a:solidFill>
                  <a:srgbClr val="0070C0"/>
                </a:solidFill>
                <a:latin typeface="Times New Roman" panose="02020603050405020304" pitchFamily="18" charset="0"/>
                <a:cs typeface="Times New Roman" panose="02020603050405020304" pitchFamily="18" charset="0"/>
              </a:rPr>
              <a:t>PROBLEM</a:t>
            </a:r>
            <a:r>
              <a:rPr lang="en-IN" spc="-75" dirty="0" smtClean="0">
                <a:solidFill>
                  <a:srgbClr val="0070C0"/>
                </a:solidFill>
                <a:latin typeface="Times New Roman" panose="02020603050405020304" pitchFamily="18" charset="0"/>
                <a:cs typeface="Times New Roman" panose="02020603050405020304" pitchFamily="18" charset="0"/>
              </a:rPr>
              <a:t> </a:t>
            </a:r>
            <a:r>
              <a:rPr lang="en-IN" dirty="0" smtClean="0">
                <a:solidFill>
                  <a:srgbClr val="0070C0"/>
                </a:solidFill>
                <a:latin typeface="Times New Roman" panose="02020603050405020304" pitchFamily="18" charset="0"/>
                <a:cs typeface="Times New Roman" panose="02020603050405020304" pitchFamily="18" charset="0"/>
              </a:rPr>
              <a:t>STATEMENT</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993877CB-AD76-FC00-073C-75E14CFEDEEF}"/>
              </a:ext>
            </a:extLst>
          </p:cNvPr>
          <p:cNvSpPr>
            <a:spLocks noGrp="1"/>
          </p:cNvSpPr>
          <p:nvPr>
            <p:ph type="body" idx="1"/>
          </p:nvPr>
        </p:nvSpPr>
        <p:spPr>
          <a:xfrm>
            <a:off x="1104899" y="1047750"/>
            <a:ext cx="6934200" cy="3046988"/>
          </a:xfrm>
        </p:spPr>
        <p:txBody>
          <a:bodyPr/>
          <a:lstStyle/>
          <a:p>
            <a:pPr algn="just"/>
            <a:r>
              <a:rPr lang="en-US" dirty="0"/>
              <a:t>Managing vehicle movement within a college campus involves optimizing traffic flow, ensuring safety, and efficiently utilizing parking spaces. The goal is to develop a real-time system to analyze vehicle movements, providing insights to improve traffic management, enhance safety, and optimize parking space usage.</a:t>
            </a:r>
          </a:p>
          <a:p>
            <a:pPr algn="just"/>
            <a:endParaRPr lang="en-US" dirty="0"/>
          </a:p>
          <a:p>
            <a:pPr algn="just"/>
            <a:r>
              <a:rPr lang="en-US" b="1" dirty="0"/>
              <a:t>Objectives:</a:t>
            </a:r>
            <a:endParaRPr lang="en-US" dirty="0"/>
          </a:p>
          <a:p>
            <a:pPr algn="just">
              <a:buFont typeface="+mj-lt"/>
              <a:buAutoNum type="arabicPeriod"/>
            </a:pPr>
            <a:r>
              <a:rPr lang="en-US" dirty="0"/>
              <a:t>Optimize vehicle traffic flow within the campus.</a:t>
            </a:r>
          </a:p>
          <a:p>
            <a:pPr algn="just">
              <a:buFont typeface="+mj-lt"/>
              <a:buAutoNum type="arabicPeriod"/>
            </a:pPr>
            <a:r>
              <a:rPr lang="en-US" dirty="0"/>
              <a:t>Enhance safety by monitoring and identifying risky driving behaviors.</a:t>
            </a:r>
          </a:p>
          <a:p>
            <a:pPr algn="just">
              <a:buFont typeface="+mj-lt"/>
              <a:buAutoNum type="arabicPeriod"/>
            </a:pPr>
            <a:r>
              <a:rPr lang="en-US" dirty="0"/>
              <a:t>Improve parking management by monitoring occupancy and availability.</a:t>
            </a:r>
          </a:p>
          <a:p>
            <a:pPr algn="just">
              <a:buFont typeface="+mj-lt"/>
              <a:buAutoNum type="arabicPeriod"/>
            </a:pPr>
            <a:r>
              <a:rPr lang="en-US" dirty="0"/>
              <a:t>Generate actionable insights for infrastructure planning and management.</a:t>
            </a:r>
          </a:p>
          <a:p>
            <a:pPr algn="just"/>
            <a:endParaRPr lang="en-IN" dirty="0"/>
          </a:p>
        </p:txBody>
      </p:sp>
    </p:spTree>
    <p:extLst>
      <p:ext uri="{BB962C8B-B14F-4D97-AF65-F5344CB8AC3E}">
        <p14:creationId xmlns:p14="http://schemas.microsoft.com/office/powerpoint/2010/main" val="13427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E27CDD-79AD-55BA-BB0B-E0890CBE3728}"/>
              </a:ext>
            </a:extLst>
          </p:cNvPr>
          <p:cNvSpPr>
            <a:spLocks noGrp="1"/>
          </p:cNvSpPr>
          <p:nvPr>
            <p:ph type="title"/>
          </p:nvPr>
        </p:nvSpPr>
        <p:spPr>
          <a:xfrm>
            <a:off x="1017998" y="349704"/>
            <a:ext cx="6161567" cy="800219"/>
          </a:xfrm>
        </p:spPr>
        <p:txBody>
          <a:bodyPr/>
          <a:lstStyle/>
          <a:p>
            <a:r>
              <a:rPr lang="en-US" b="1" dirty="0" smtClean="0">
                <a:solidFill>
                  <a:srgbClr val="0070C0"/>
                </a:solidFill>
                <a:latin typeface="Times New Roman" panose="02020603050405020304" pitchFamily="18" charset="0"/>
                <a:cs typeface="Times New Roman" panose="02020603050405020304" pitchFamily="18" charset="0"/>
              </a:rPr>
              <a:t>UNIQUE IDEA BRIEF</a:t>
            </a:r>
            <a:br>
              <a:rPr lang="en-US" b="1" dirty="0" smtClean="0">
                <a:solidFill>
                  <a:srgbClr val="0070C0"/>
                </a:solidFill>
                <a:latin typeface="Times New Roman" panose="02020603050405020304" pitchFamily="18" charset="0"/>
                <a:cs typeface="Times New Roman" panose="02020603050405020304" pitchFamily="18" charset="0"/>
              </a:rPr>
            </a:b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1CD30DE2-D1AE-F0E6-3704-3AE14A738B53}"/>
              </a:ext>
            </a:extLst>
          </p:cNvPr>
          <p:cNvSpPr>
            <a:spLocks noGrp="1"/>
          </p:cNvSpPr>
          <p:nvPr>
            <p:ph type="body" idx="1"/>
          </p:nvPr>
        </p:nvSpPr>
        <p:spPr>
          <a:xfrm>
            <a:off x="1017998" y="1149923"/>
            <a:ext cx="6934200" cy="3046988"/>
          </a:xfrm>
        </p:spPr>
        <p:txBody>
          <a:bodyPr/>
          <a:lstStyle/>
          <a:p>
            <a:pPr algn="just">
              <a:buFont typeface="Arial" panose="020B0604020202020204" pitchFamily="34" charset="0"/>
              <a:buChar char="•"/>
            </a:pPr>
            <a:r>
              <a:rPr lang="en-US" b="1" dirty="0"/>
              <a:t>Real-time vehicle movement analysis using video and sensor data:</a:t>
            </a:r>
            <a:r>
              <a:rPr lang="en-US" dirty="0"/>
              <a:t> Utilize high-resolution video feeds and sensor data to monitor vehicle movements across the campus in real-time. This allows for the continuous tracking of vehicle flow, identifying patterns and potential issues as they occur.</a:t>
            </a:r>
          </a:p>
          <a:p>
            <a:pPr algn="just">
              <a:buFont typeface="Arial" panose="020B0604020202020204" pitchFamily="34" charset="0"/>
              <a:buChar char="•"/>
            </a:pPr>
            <a:endParaRPr lang="en-US" dirty="0"/>
          </a:p>
          <a:p>
            <a:pPr algn="just">
              <a:buFont typeface="Arial" panose="020B0604020202020204" pitchFamily="34" charset="0"/>
              <a:buChar char="•"/>
            </a:pPr>
            <a:r>
              <a:rPr lang="en-US" b="1" dirty="0"/>
              <a:t>Detect and monitor risky driving behaviors:</a:t>
            </a:r>
            <a:r>
              <a:rPr lang="en-US" dirty="0"/>
              <a:t> Implement advanced algorithms to identify risky driving behaviors, such as speeding, sudden stops, and erratic driving. This enhances safety by allowing for immediate intervention and long-term planning to mitigate such behaviors.</a:t>
            </a:r>
          </a:p>
          <a:p>
            <a:pPr algn="just">
              <a:buFont typeface="Arial" panose="020B0604020202020204" pitchFamily="34" charset="0"/>
              <a:buChar char="•"/>
            </a:pPr>
            <a:endParaRPr lang="en-US" dirty="0"/>
          </a:p>
          <a:p>
            <a:pPr algn="just"/>
            <a:endParaRPr lang="en-IN" dirty="0"/>
          </a:p>
        </p:txBody>
      </p:sp>
    </p:spTree>
    <p:extLst>
      <p:ext uri="{BB962C8B-B14F-4D97-AF65-F5344CB8AC3E}">
        <p14:creationId xmlns:p14="http://schemas.microsoft.com/office/powerpoint/2010/main" val="93918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1140EE4B-4434-777C-4B5F-841801F27DD8}"/>
              </a:ext>
            </a:extLst>
          </p:cNvPr>
          <p:cNvSpPr>
            <a:spLocks noGrp="1"/>
          </p:cNvSpPr>
          <p:nvPr>
            <p:ph type="body" idx="1"/>
          </p:nvPr>
        </p:nvSpPr>
        <p:spPr>
          <a:xfrm>
            <a:off x="1143000" y="1047750"/>
            <a:ext cx="6858000" cy="2769989"/>
          </a:xfrm>
        </p:spPr>
        <p:txBody>
          <a:bodyPr/>
          <a:lstStyle/>
          <a:p>
            <a:pPr algn="just">
              <a:buFont typeface="Arial" panose="020B0604020202020204" pitchFamily="34" charset="0"/>
              <a:buChar char="•"/>
            </a:pPr>
            <a:endParaRPr lang="en-US" dirty="0"/>
          </a:p>
          <a:p>
            <a:pPr algn="just">
              <a:buFont typeface="Arial" panose="020B0604020202020204" pitchFamily="34" charset="0"/>
              <a:buChar char="•"/>
            </a:pPr>
            <a:r>
              <a:rPr lang="en-US" b="1" dirty="0"/>
              <a:t>Optimize parking management by tracking occupancy:</a:t>
            </a:r>
            <a:r>
              <a:rPr lang="en-US" dirty="0"/>
              <a:t> Use sensor data to monitor the occupancy and availability of parking spaces. This helps in optimizing parking space usage, reducing congestion, and improving the overall parking experience for users.</a:t>
            </a:r>
          </a:p>
          <a:p>
            <a:pPr algn="just">
              <a:buFont typeface="Arial" panose="020B0604020202020204" pitchFamily="34" charset="0"/>
              <a:buChar char="•"/>
            </a:pPr>
            <a:endParaRPr lang="en-US" dirty="0"/>
          </a:p>
          <a:p>
            <a:pPr algn="just">
              <a:buFont typeface="Arial" panose="020B0604020202020204" pitchFamily="34" charset="0"/>
              <a:buChar char="•"/>
            </a:pPr>
            <a:r>
              <a:rPr lang="en-US" b="1" dirty="0"/>
              <a:t>Provide actionable insights for infrastructure planning:</a:t>
            </a:r>
            <a:r>
              <a:rPr lang="en-US" dirty="0"/>
              <a:t> Generate detailed reports and insights from the collected data to inform infrastructure planning and management. These insights can guide decisions on traffic management, safety improvements, and future campus development projects.</a:t>
            </a:r>
          </a:p>
          <a:p>
            <a:pPr algn="just"/>
            <a:endParaRPr lang="en-IN" dirty="0"/>
          </a:p>
        </p:txBody>
      </p:sp>
      <p:sp>
        <p:nvSpPr>
          <p:cNvPr id="4" name="TextBox 3"/>
          <p:cNvSpPr txBox="1"/>
          <p:nvPr/>
        </p:nvSpPr>
        <p:spPr>
          <a:xfrm>
            <a:off x="1143000" y="438150"/>
            <a:ext cx="1244251" cy="523220"/>
          </a:xfrm>
          <a:prstGeom prst="rect">
            <a:avLst/>
          </a:prstGeom>
          <a:noFill/>
        </p:spPr>
        <p:txBody>
          <a:bodyPr wrap="none" rtlCol="0">
            <a:spAutoFit/>
          </a:bodyPr>
          <a:lstStyle/>
          <a:p>
            <a:r>
              <a:rPr lang="en-IN" sz="2800" b="1" dirty="0" smtClean="0">
                <a:solidFill>
                  <a:srgbClr val="0070C0"/>
                </a:solidFill>
                <a:latin typeface="Times New Roman" panose="02020603050405020304" pitchFamily="18" charset="0"/>
                <a:cs typeface="Times New Roman" panose="02020603050405020304" pitchFamily="18" charset="0"/>
              </a:rPr>
              <a:t>Cont'd</a:t>
            </a:r>
            <a:endParaRPr lang="en-IN" sz="28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7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8BCD3F-DB52-DFD7-FF96-8A01F9007184}"/>
              </a:ext>
            </a:extLst>
          </p:cNvPr>
          <p:cNvSpPr>
            <a:spLocks noGrp="1"/>
          </p:cNvSpPr>
          <p:nvPr>
            <p:ph type="title"/>
          </p:nvPr>
        </p:nvSpPr>
        <p:spPr>
          <a:xfrm>
            <a:off x="1066800" y="514350"/>
            <a:ext cx="4470603" cy="400110"/>
          </a:xfrm>
        </p:spPr>
        <p:txBody>
          <a:bodyPr/>
          <a:lstStyle/>
          <a:p>
            <a:r>
              <a:rPr lang="en-IN" dirty="0" smtClean="0">
                <a:solidFill>
                  <a:srgbClr val="0070C0"/>
                </a:solidFill>
                <a:latin typeface="Times New Roman" panose="02020603050405020304" pitchFamily="18" charset="0"/>
                <a:cs typeface="Times New Roman" panose="02020603050405020304" pitchFamily="18" charset="0"/>
              </a:rPr>
              <a:t>FEATURES</a:t>
            </a:r>
            <a:r>
              <a:rPr lang="en-IN" spc="-80" dirty="0" smtClean="0">
                <a:solidFill>
                  <a:srgbClr val="0070C0"/>
                </a:solidFill>
                <a:latin typeface="Times New Roman" panose="02020603050405020304" pitchFamily="18" charset="0"/>
                <a:cs typeface="Times New Roman" panose="02020603050405020304" pitchFamily="18" charset="0"/>
              </a:rPr>
              <a:t> </a:t>
            </a:r>
            <a:r>
              <a:rPr lang="en-IN" dirty="0" smtClean="0">
                <a:solidFill>
                  <a:srgbClr val="0070C0"/>
                </a:solidFill>
                <a:latin typeface="Times New Roman" panose="02020603050405020304" pitchFamily="18" charset="0"/>
                <a:cs typeface="Times New Roman" panose="02020603050405020304" pitchFamily="18" charset="0"/>
              </a:rPr>
              <a:t>OFFERED</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xmlns="" id="{E0EB4F0E-BD6C-4968-C7E5-D7230F8BE610}"/>
              </a:ext>
            </a:extLst>
          </p:cNvPr>
          <p:cNvSpPr>
            <a:spLocks noGrp="1" noChangeArrowheads="1"/>
          </p:cNvSpPr>
          <p:nvPr>
            <p:ph type="body" idx="1"/>
          </p:nvPr>
        </p:nvSpPr>
        <p:spPr bwMode="auto">
          <a:xfrm>
            <a:off x="990600" y="1200150"/>
            <a:ext cx="69342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Real-time traffic flow analysis:</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Continuously monitors vehicle movements to identify traffic patterns and predict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congestion, enabling immediate adjustments for smooth traffic flow.</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rPr>
              <a:t>Safety enhancement through risky behavior detection:</a:t>
            </a: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rPr>
              <a:t>Uses AI to detect dangerous driving behaviors (e.g., speeding, abrupt lane changes)</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solidFill>
                  <a:schemeClr val="tx1"/>
                </a:solidFill>
                <a:effectLst/>
              </a:rPr>
              <a:t>and </a:t>
            </a:r>
            <a:r>
              <a:rPr kumimoji="0" lang="en-US" altLang="en-US" b="0" i="0" u="none" strike="noStrike" cap="none" normalizeH="0" baseline="0" dirty="0">
                <a:ln>
                  <a:noFill/>
                </a:ln>
                <a:solidFill>
                  <a:schemeClr val="tx1"/>
                </a:solidFill>
                <a:effectLst/>
              </a:rPr>
              <a:t>sends alerts to authorities, enhancing campus safety.</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algn="just"/>
            <a:endParaRPr lang="en-US" dirty="0"/>
          </a:p>
          <a:p>
            <a:pPr marL="0" marR="0" lvl="0" indent="0" algn="just" defTabSz="914400" rtl="0" eaLnBrk="0" fontAlgn="base" latinLnBrk="0" hangingPunct="0">
              <a:lnSpc>
                <a:spcPct val="100000"/>
              </a:lnSpc>
              <a:spcBef>
                <a:spcPct val="0"/>
              </a:spcBef>
              <a:spcAft>
                <a:spcPct val="0"/>
              </a:spcAft>
              <a:buClrTx/>
              <a:buSzTx/>
              <a:tabLst/>
            </a:pPr>
            <a:endParaRPr lang="en-US" altLang="en-US" dirty="0">
              <a:solidFill>
                <a:schemeClr val="tx1"/>
              </a:solidFill>
            </a:endParaRPr>
          </a:p>
          <a:p>
            <a:pPr marL="0" marR="0" lvl="0" indent="0" algn="just" defTabSz="914400" rtl="0" eaLnBrk="0" fontAlgn="base" latinLnBrk="0" hangingPunct="0">
              <a:lnSpc>
                <a:spcPct val="100000"/>
              </a:lnSpc>
              <a:spcBef>
                <a:spcPct val="0"/>
              </a:spcBef>
              <a:spcAft>
                <a:spcPct val="0"/>
              </a:spcAft>
              <a:buClrTx/>
              <a:buSzTx/>
              <a:tabLst/>
            </a:pPr>
            <a:endParaRPr lang="en-US" altLang="en-US" dirty="0">
              <a:solidFill>
                <a:schemeClr val="tx1"/>
              </a:solidFill>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endParaRPr lang="en-US" altLang="en-US" dirty="0">
              <a:solidFill>
                <a:schemeClr val="tx1"/>
              </a:solidFill>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3737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ADA93C8-197E-BDBE-36DE-9747992A58D1}"/>
              </a:ext>
            </a:extLst>
          </p:cNvPr>
          <p:cNvSpPr>
            <a:spLocks noGrp="1"/>
          </p:cNvSpPr>
          <p:nvPr>
            <p:ph type="body" idx="1"/>
          </p:nvPr>
        </p:nvSpPr>
        <p:spPr>
          <a:xfrm>
            <a:off x="1066800" y="1352550"/>
            <a:ext cx="7010400" cy="3046988"/>
          </a:xfrm>
        </p:spPr>
        <p:txBody>
          <a:bodyPr/>
          <a:lstStyle/>
          <a:p>
            <a:pPr algn="just"/>
            <a:r>
              <a:rPr lang="en-US" b="1" dirty="0"/>
              <a:t>Parking space optimization:</a:t>
            </a:r>
            <a:endParaRPr lang="en-US" dirty="0"/>
          </a:p>
          <a:p>
            <a:pPr algn="just"/>
            <a:r>
              <a:rPr lang="en-US" dirty="0"/>
              <a:t>Tracks real-time parking availability and provides recommendations for efficient parking space</a:t>
            </a:r>
          </a:p>
          <a:p>
            <a:pPr algn="just"/>
            <a:r>
              <a:rPr lang="en-US" dirty="0" smtClean="0"/>
              <a:t>usage</a:t>
            </a:r>
            <a:r>
              <a:rPr lang="en-US" dirty="0"/>
              <a:t>, reducing search time for drivers.</a:t>
            </a:r>
          </a:p>
          <a:p>
            <a:pPr algn="just"/>
            <a:endParaRPr lang="en-US" dirty="0"/>
          </a:p>
          <a:p>
            <a:pPr algn="just"/>
            <a:r>
              <a:rPr lang="en-US" b="1" dirty="0"/>
              <a:t>Infrastructure planning insights:</a:t>
            </a:r>
            <a:endParaRPr lang="en-US" dirty="0"/>
          </a:p>
          <a:p>
            <a:pPr algn="just"/>
            <a:r>
              <a:rPr lang="en-US" dirty="0"/>
              <a:t>Analyzes data on vehicle movement and parking usage to provide insights for better </a:t>
            </a:r>
          </a:p>
          <a:p>
            <a:pPr algn="just"/>
            <a:r>
              <a:rPr lang="en-US" dirty="0"/>
              <a:t>road networks and parking facilities, ensuring data-driven infrastructure development.</a:t>
            </a:r>
          </a:p>
          <a:p>
            <a:pPr algn="just"/>
            <a:endParaRPr lang="en-IN" dirty="0"/>
          </a:p>
        </p:txBody>
      </p:sp>
      <p:sp>
        <p:nvSpPr>
          <p:cNvPr id="4" name="TextBox 3"/>
          <p:cNvSpPr txBox="1"/>
          <p:nvPr/>
        </p:nvSpPr>
        <p:spPr>
          <a:xfrm>
            <a:off x="990600" y="590550"/>
            <a:ext cx="1244251" cy="523220"/>
          </a:xfrm>
          <a:prstGeom prst="rect">
            <a:avLst/>
          </a:prstGeom>
          <a:noFill/>
        </p:spPr>
        <p:txBody>
          <a:bodyPr wrap="none" rtlCol="0">
            <a:spAutoFit/>
          </a:bodyPr>
          <a:lstStyle/>
          <a:p>
            <a:r>
              <a:rPr lang="en-IN" sz="2800" b="1" dirty="0" smtClean="0">
                <a:solidFill>
                  <a:srgbClr val="0070C0"/>
                </a:solidFill>
                <a:latin typeface="Times New Roman" panose="02020603050405020304" pitchFamily="18" charset="0"/>
                <a:cs typeface="Times New Roman" panose="02020603050405020304" pitchFamily="18" charset="0"/>
              </a:rPr>
              <a:t>Cont'd</a:t>
            </a:r>
            <a:endParaRPr lang="en-IN" sz="28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8907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4533D8-CAFD-06AD-42F9-6EA4E89D9955}"/>
              </a:ext>
            </a:extLst>
          </p:cNvPr>
          <p:cNvSpPr>
            <a:spLocks noGrp="1"/>
          </p:cNvSpPr>
          <p:nvPr>
            <p:ph type="title"/>
          </p:nvPr>
        </p:nvSpPr>
        <p:spPr>
          <a:xfrm>
            <a:off x="1143000" y="285750"/>
            <a:ext cx="3244702" cy="400110"/>
          </a:xfrm>
        </p:spPr>
        <p:txBody>
          <a:bodyPr/>
          <a:lstStyle/>
          <a:p>
            <a:r>
              <a:rPr lang="en-IN" dirty="0" smtClean="0">
                <a:solidFill>
                  <a:srgbClr val="0070C0"/>
                </a:solidFill>
                <a:latin typeface="Times New Roman" panose="02020603050405020304" pitchFamily="18" charset="0"/>
                <a:cs typeface="Times New Roman" panose="02020603050405020304" pitchFamily="18" charset="0"/>
              </a:rPr>
              <a:t>PROCESS FLOW</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xmlns="" id="{D87457EA-38A5-D70C-D93C-35D7F7613C9A}"/>
              </a:ext>
            </a:extLst>
          </p:cNvPr>
          <p:cNvSpPr>
            <a:spLocks noGrp="1" noChangeArrowheads="1"/>
          </p:cNvSpPr>
          <p:nvPr>
            <p:ph type="body" idx="1"/>
          </p:nvPr>
        </p:nvSpPr>
        <p:spPr bwMode="auto">
          <a:xfrm>
            <a:off x="1066800" y="971550"/>
            <a:ext cx="68580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Data Collection:</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Collects video feeds and sensor data from strategic campus locations to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monitor vehicle movements.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Data Pre-processing:</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Extracts and preprocesses video frames to prepare data for further analysis.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Model Training:</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Uses AI techniques for object detection and vehicle tracking to recognize and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monitor vehicles.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862916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xmlns="" id="{E0A5B7AF-019C-F703-B8E6-8124183E84BE}"/>
              </a:ext>
            </a:extLst>
          </p:cNvPr>
          <p:cNvSpPr>
            <a:spLocks noGrp="1" noChangeArrowheads="1"/>
          </p:cNvSpPr>
          <p:nvPr>
            <p:ph type="body" idx="1"/>
          </p:nvPr>
        </p:nvSpPr>
        <p:spPr bwMode="auto">
          <a:xfrm>
            <a:off x="1066800" y="1123950"/>
            <a:ext cx="70866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Analysis:</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Analyzes data to provide insights on traffic flow, parking utilization,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and safety conditions.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Deployment:</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Implements the AI solution on edge devices for real-time data processing and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rPr>
              <a:t>immediate insights.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3" name="TextBox 2"/>
          <p:cNvSpPr txBox="1"/>
          <p:nvPr/>
        </p:nvSpPr>
        <p:spPr>
          <a:xfrm>
            <a:off x="1069369" y="361950"/>
            <a:ext cx="1244251" cy="523220"/>
          </a:xfrm>
          <a:prstGeom prst="rect">
            <a:avLst/>
          </a:prstGeom>
          <a:noFill/>
        </p:spPr>
        <p:txBody>
          <a:bodyPr wrap="none" rtlCol="0">
            <a:spAutoFit/>
          </a:bodyPr>
          <a:lstStyle/>
          <a:p>
            <a:r>
              <a:rPr lang="en-IN" sz="2800" b="1" dirty="0" smtClean="0">
                <a:solidFill>
                  <a:srgbClr val="0070C0"/>
                </a:solidFill>
                <a:latin typeface="Times New Roman" panose="02020603050405020304" pitchFamily="18" charset="0"/>
                <a:cs typeface="Times New Roman" panose="02020603050405020304" pitchFamily="18" charset="0"/>
              </a:rPr>
              <a:t>Cont'd</a:t>
            </a:r>
            <a:endParaRPr lang="en-IN" sz="28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537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76CD1-F2C1-6638-FD4D-3866F0A7A454}"/>
              </a:ext>
            </a:extLst>
          </p:cNvPr>
          <p:cNvSpPr>
            <a:spLocks noGrp="1"/>
          </p:cNvSpPr>
          <p:nvPr>
            <p:ph type="title"/>
          </p:nvPr>
        </p:nvSpPr>
        <p:spPr>
          <a:xfrm>
            <a:off x="1066800" y="209550"/>
            <a:ext cx="4711802" cy="400110"/>
          </a:xfrm>
        </p:spPr>
        <p:txBody>
          <a:bodyPr/>
          <a:lstStyle/>
          <a:p>
            <a:r>
              <a:rPr lang="en-IN" dirty="0" smtClean="0">
                <a:solidFill>
                  <a:srgbClr val="0070C0"/>
                </a:solidFill>
                <a:latin typeface="Times New Roman" panose="02020603050405020304" pitchFamily="18" charset="0"/>
                <a:cs typeface="Times New Roman" panose="02020603050405020304" pitchFamily="18" charset="0"/>
              </a:rPr>
              <a:t>TECHNOLOGIES USED</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xmlns="" id="{2A9B2286-3ABD-EDBF-4DFC-F6FD9B3F12D3}"/>
              </a:ext>
            </a:extLst>
          </p:cNvPr>
          <p:cNvSpPr>
            <a:spLocks noGrp="1" noChangeArrowheads="1"/>
          </p:cNvSpPr>
          <p:nvPr>
            <p:ph type="body" idx="1"/>
          </p:nvPr>
        </p:nvSpPr>
        <p:spPr bwMode="auto">
          <a:xfrm>
            <a:off x="990600" y="862578"/>
            <a:ext cx="71628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Data Acquisition:</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Utilizes cameras, LIDAR, and ultrasonic sensors strategically placed across the campus.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These devices capture high-resolution video feeds and precise sensor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This data is essential for monitoring vehicle movements and collecting </a:t>
            </a:r>
            <a:r>
              <a:rPr kumimoji="0" lang="en-US" altLang="en-US" sz="1800" b="0" i="0" u="none" strike="noStrike" cap="none" normalizeH="0" baseline="0" dirty="0" smtClean="0">
                <a:ln>
                  <a:noFill/>
                </a:ln>
                <a:solidFill>
                  <a:schemeClr val="tx1"/>
                </a:solidFill>
                <a:effectLst/>
              </a:rPr>
              <a:t>accurate</a:t>
            </a:r>
            <a:r>
              <a:rPr kumimoji="0" lang="en-US" altLang="en-US" sz="1800" b="0" i="0" u="none" strike="noStrike" cap="none" normalizeH="0" dirty="0" smtClean="0">
                <a:ln>
                  <a:noFill/>
                </a:ln>
                <a:solidFill>
                  <a:schemeClr val="tx1"/>
                </a:solidFill>
                <a:effectLst/>
              </a:rPr>
              <a:t> </a:t>
            </a:r>
            <a:r>
              <a:rPr kumimoji="0" lang="en-US" altLang="en-US" sz="1800" b="0" i="0" u="none" strike="noStrike" cap="none" normalizeH="0" baseline="0" dirty="0" smtClean="0">
                <a:ln>
                  <a:noFill/>
                </a:ln>
                <a:solidFill>
                  <a:schemeClr val="tx1"/>
                </a:solidFill>
                <a:effectLst/>
              </a:rPr>
              <a:t>measurements</a:t>
            </a:r>
            <a:r>
              <a:rPr kumimoji="0" lang="en-US" altLang="en-US" sz="1800" b="0" i="0" u="none" strike="noStrike" cap="none" normalizeH="0" baseline="0" dirty="0">
                <a:ln>
                  <a:noFill/>
                </a:ln>
                <a:solidFill>
                  <a:schemeClr val="tx1"/>
                </a:solidFill>
                <a:effectLst/>
              </a:rPr>
              <a:t>.</a:t>
            </a:r>
            <a:br>
              <a:rPr kumimoji="0" lang="en-US" altLang="en-US" sz="18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Data Preparation:</a:t>
            </a: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Uses OpenCV for extracting and preprocessing video frames from the collected feeds.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Pandas is employed for data cleaning and organizing sensor data for analysis.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This step ensures the data is in a usable format for subsequent processes.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39284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TotalTime>
  <Words>733</Words>
  <Application>Microsoft Office PowerPoint</Application>
  <PresentationFormat>On-screen Show (16:9)</PresentationFormat>
  <Paragraphs>100</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VEHICLE MOVEMENT ANALYSIS USING EDGE AI ON A COLLEGE CAMPUS</vt:lpstr>
      <vt:lpstr>PROBLEM STATEMENT</vt:lpstr>
      <vt:lpstr>UNIQUE IDEA BRIEF </vt:lpstr>
      <vt:lpstr>PowerPoint Presentation</vt:lpstr>
      <vt:lpstr>FEATURES OFFERED</vt:lpstr>
      <vt:lpstr>PowerPoint Presentation</vt:lpstr>
      <vt:lpstr>PROCESS FLOW</vt:lpstr>
      <vt:lpstr>PowerPoint Presentation</vt:lpstr>
      <vt:lpstr>TECHNOLOGIES USED</vt:lpstr>
      <vt:lpstr>PowerPoint Presentation</vt:lpstr>
      <vt:lpstr>ARCHITECTURE DIAGRAM</vt:lpstr>
      <vt:lpstr>TEAM MEMBERS AND CONTRIBUTION:</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Ajeya Krishna</dc:creator>
  <cp:lastModifiedBy>Microsoft account</cp:lastModifiedBy>
  <cp:revision>5</cp:revision>
  <dcterms:created xsi:type="dcterms:W3CDTF">2024-07-14T12:24:00Z</dcterms:created>
  <dcterms:modified xsi:type="dcterms:W3CDTF">2024-07-14T14:12:09Z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2024-07-14T00:00:00Z</vt:filetime>
  </property>
</Properties>
</file>