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m" ContentType="application/vnd.ms-excel.sheet.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66" r:id="rId9"/>
    <p:sldId id="265" r:id="rId10"/>
    <p:sldId id="266" r:id="rId11"/>
    <p:sldId id="2146847062" r:id="rId12"/>
    <p:sldId id="2146847063" r:id="rId13"/>
    <p:sldId id="2146847065" r:id="rId14"/>
    <p:sldId id="2146847068" r:id="rId15"/>
    <p:sldId id="2146847070" r:id="rId16"/>
    <p:sldId id="2146847069" r:id="rId17"/>
    <p:sldId id="267" r:id="rId18"/>
    <p:sldId id="268" r:id="rId19"/>
    <p:sldId id="2146847055" r:id="rId20"/>
    <p:sldId id="269" r:id="rId21"/>
    <p:sldId id="2146847059" r:id="rId22"/>
    <p:sldId id="2146847060" r:id="rId23"/>
    <p:sldId id="214684706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94660"/>
  </p:normalViewPr>
  <p:slideViewPr>
    <p:cSldViewPr snapToGrid="0">
      <p:cViewPr varScale="1">
        <p:scale>
          <a:sx n="63" d="100"/>
          <a:sy n="63"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Macro-Enabled_Worksheet.xlsm"/><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package" Target="../embeddings/Microsoft_Excel_Macro-Enabled_Worksheet1.xlsm"/></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u-de.ml.cloud.ibm.com/ml/v4/deployments/159d6a90-8e0f-4c42-a684-06077e317ef1/predictions?version=2021-05-0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27761" y="4586365"/>
            <a:ext cx="9969952"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1. ANAGHA N PATIL - Bapuji Institute of Engineering and Technology - CSE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D7FCC-A4AF-9AF6-5FF7-48641E435675}"/>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model processes this input and returns a </a:t>
            </a:r>
            <a:r>
              <a:rPr lang="en-US" sz="2000" b="1" dirty="0">
                <a:latin typeface="Times New Roman" panose="02020603050405020304" pitchFamily="18" charset="0"/>
                <a:cs typeface="Times New Roman" panose="02020603050405020304" pitchFamily="18" charset="0"/>
              </a:rPr>
              <a:t>risk prediction</a:t>
            </a:r>
            <a:r>
              <a:rPr lang="en-US" sz="2000" dirty="0">
                <a:latin typeface="Times New Roman" panose="02020603050405020304" pitchFamily="18" charset="0"/>
                <a:cs typeface="Times New Roman" panose="02020603050405020304" pitchFamily="18" charset="0"/>
              </a:rPr>
              <a:t> in real time.</a:t>
            </a:r>
          </a:p>
          <a:p>
            <a:r>
              <a:rPr lang="en-US" sz="2000" dirty="0">
                <a:latin typeface="Times New Roman" panose="02020603050405020304" pitchFamily="18" charset="0"/>
                <a:cs typeface="Times New Roman" panose="02020603050405020304" pitchFamily="18" charset="0"/>
              </a:rPr>
              <a:t>The result indicates whether the patient is likely to have diabetes (1) or (0), </a:t>
            </a:r>
            <a:r>
              <a:rPr lang="en-IN" sz="2000" dirty="0">
                <a:latin typeface="Times New Roman" panose="02020603050405020304" pitchFamily="18" charset="0"/>
                <a:cs typeface="Times New Roman" panose="02020603050405020304" pitchFamily="18" charset="0"/>
              </a:rPr>
              <a:t>along with confidence scores.</a:t>
            </a:r>
          </a:p>
          <a:p>
            <a:r>
              <a:rPr lang="en-US" sz="2000" dirty="0">
                <a:latin typeface="Times New Roman" panose="02020603050405020304" pitchFamily="18" charset="0"/>
                <a:cs typeface="Times New Roman" panose="02020603050405020304" pitchFamily="18" charset="0"/>
              </a:rPr>
              <a:t>This real-time prediction can be used for early warnings or alerts.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431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DFC6-8605-8F95-0E53-EDF882721FC1}"/>
              </a:ext>
            </a:extLst>
          </p:cNvPr>
          <p:cNvSpPr>
            <a:spLocks noGrp="1"/>
          </p:cNvSpPr>
          <p:nvPr>
            <p:ph type="title"/>
          </p:nvPr>
        </p:nvSpPr>
        <p:spPr/>
        <p:txBody>
          <a:bodyPr/>
          <a:lstStyle/>
          <a:p>
            <a:r>
              <a:rPr lang="en-US" b="1" dirty="0">
                <a:solidFill>
                  <a:schemeClr val="accent1"/>
                </a:solidFill>
                <a:latin typeface="Arial"/>
                <a:ea typeface="+mj-lt"/>
                <a:cs typeface="Arial"/>
              </a:rPr>
              <a:t>Model deployment overview</a:t>
            </a:r>
            <a:endParaRPr lang="en-IN" dirty="0"/>
          </a:p>
        </p:txBody>
      </p:sp>
      <p:pic>
        <p:nvPicPr>
          <p:cNvPr id="5" name="Content Placeholder 4">
            <a:extLst>
              <a:ext uri="{FF2B5EF4-FFF2-40B4-BE49-F238E27FC236}">
                <a16:creationId xmlns:a16="http://schemas.microsoft.com/office/drawing/2014/main" id="{1000A875-3EAB-27B4-A167-7CC0449068F4}"/>
              </a:ext>
            </a:extLst>
          </p:cNvPr>
          <p:cNvPicPr>
            <a:picLocks noGrp="1" noChangeAspect="1"/>
          </p:cNvPicPr>
          <p:nvPr>
            <p:ph idx="1"/>
          </p:nvPr>
        </p:nvPicPr>
        <p:blipFill>
          <a:blip r:embed="rId2"/>
          <a:stretch>
            <a:fillRect/>
          </a:stretch>
        </p:blipFill>
        <p:spPr>
          <a:xfrm>
            <a:off x="1939660" y="1621790"/>
            <a:ext cx="8312679" cy="4673600"/>
          </a:xfrm>
        </p:spPr>
      </p:pic>
    </p:spTree>
    <p:extLst>
      <p:ext uri="{BB962C8B-B14F-4D97-AF65-F5344CB8AC3E}">
        <p14:creationId xmlns:p14="http://schemas.microsoft.com/office/powerpoint/2010/main" val="671202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2F17-60F3-6340-8B71-9F4FAB726505}"/>
              </a:ext>
            </a:extLst>
          </p:cNvPr>
          <p:cNvSpPr>
            <a:spLocks noGrp="1"/>
          </p:cNvSpPr>
          <p:nvPr>
            <p:ph type="title"/>
          </p:nvPr>
        </p:nvSpPr>
        <p:spPr/>
        <p:txBody>
          <a:bodyPr/>
          <a:lstStyle/>
          <a:p>
            <a:r>
              <a:rPr lang="en-US" b="1" dirty="0">
                <a:solidFill>
                  <a:schemeClr val="accent1"/>
                </a:solidFill>
                <a:latin typeface="Arial"/>
                <a:ea typeface="+mj-lt"/>
                <a:cs typeface="Arial"/>
              </a:rPr>
              <a:t>Model deployment overview</a:t>
            </a:r>
            <a:endParaRPr lang="en-IN" dirty="0"/>
          </a:p>
        </p:txBody>
      </p:sp>
      <p:pic>
        <p:nvPicPr>
          <p:cNvPr id="5" name="Content Placeholder 4">
            <a:extLst>
              <a:ext uri="{FF2B5EF4-FFF2-40B4-BE49-F238E27FC236}">
                <a16:creationId xmlns:a16="http://schemas.microsoft.com/office/drawing/2014/main" id="{72FB7CE6-3131-4854-847C-E0457EC6FA5C}"/>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3124239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79DA-99DC-C2D8-923C-307BA12E07FA}"/>
              </a:ext>
            </a:extLst>
          </p:cNvPr>
          <p:cNvSpPr>
            <a:spLocks noGrp="1"/>
          </p:cNvSpPr>
          <p:nvPr>
            <p:ph type="title"/>
          </p:nvPr>
        </p:nvSpPr>
        <p:spPr/>
        <p:txBody>
          <a:bodyPr/>
          <a:lstStyle/>
          <a:p>
            <a:r>
              <a:rPr lang="en-US" b="1" dirty="0">
                <a:solidFill>
                  <a:schemeClr val="accent1"/>
                </a:solidFill>
                <a:latin typeface="Arial"/>
                <a:ea typeface="+mj-lt"/>
                <a:cs typeface="Arial"/>
              </a:rPr>
              <a:t>Model deployment overview</a:t>
            </a:r>
            <a:endParaRPr lang="en-IN" dirty="0"/>
          </a:p>
        </p:txBody>
      </p:sp>
      <p:pic>
        <p:nvPicPr>
          <p:cNvPr id="5" name="Content Placeholder 4">
            <a:extLst>
              <a:ext uri="{FF2B5EF4-FFF2-40B4-BE49-F238E27FC236}">
                <a16:creationId xmlns:a16="http://schemas.microsoft.com/office/drawing/2014/main" id="{6775C40D-F4F2-AB43-6D52-E9E32933AAAD}"/>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3845741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81FCC19-FC6A-DDBE-AD12-F39A283228D0}"/>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1483293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5373094"/>
          </a:xfrm>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The project effectively predicts diabetes risk using patient data through an AI model deployed on IBM Cloud. It offers quick, reliable results to support early intervention.</a:t>
            </a:r>
          </a:p>
          <a:p>
            <a:r>
              <a:rPr lang="en-IN" sz="2000" b="1" dirty="0">
                <a:latin typeface="Times New Roman" panose="02020603050405020304" pitchFamily="18" charset="0"/>
                <a:cs typeface="Times New Roman" panose="02020603050405020304" pitchFamily="18" charset="0"/>
              </a:rPr>
              <a:t>Key Findings: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Real-time predictions via API</a:t>
            </a:r>
          </a:p>
          <a:p>
            <a:r>
              <a:rPr lang="en-IN" sz="2000" dirty="0">
                <a:latin typeface="Times New Roman" panose="02020603050405020304" pitchFamily="18" charset="0"/>
                <a:cs typeface="Times New Roman" panose="02020603050405020304" pitchFamily="18" charset="0"/>
              </a:rPr>
              <a:t>Simple and efficient deployment</a:t>
            </a:r>
          </a:p>
          <a:p>
            <a:r>
              <a:rPr lang="en-IN" sz="2000" dirty="0">
                <a:latin typeface="Times New Roman" panose="02020603050405020304" pitchFamily="18" charset="0"/>
                <a:cs typeface="Times New Roman" panose="02020603050405020304" pitchFamily="18" charset="0"/>
              </a:rPr>
              <a:t>Accurate classification of diabetes risk</a:t>
            </a:r>
          </a:p>
          <a:p>
            <a:r>
              <a:rPr lang="en-IN" sz="2000" b="1" dirty="0">
                <a:latin typeface="Times New Roman" panose="02020603050405020304" pitchFamily="18" charset="0"/>
                <a:cs typeface="Times New Roman" panose="02020603050405020304" pitchFamily="18" charset="0"/>
              </a:rPr>
              <a:t>Challenges:</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1.Data preprocessing</a:t>
            </a:r>
          </a:p>
          <a:p>
            <a:pPr marL="0" indent="0">
              <a:buNone/>
            </a:pPr>
            <a:r>
              <a:rPr lang="en-IN" sz="2000" dirty="0">
                <a:latin typeface="Times New Roman" panose="02020603050405020304" pitchFamily="18" charset="0"/>
                <a:cs typeface="Times New Roman" panose="02020603050405020304" pitchFamily="18" charset="0"/>
              </a:rPr>
              <a:t>              2.IBM Cloud configuration</a:t>
            </a:r>
          </a:p>
          <a:p>
            <a:pPr marL="305435" indent="-305435"/>
            <a:r>
              <a:rPr lang="en-US" sz="2000" dirty="0">
                <a:latin typeface="Times New Roman" panose="02020603050405020304" pitchFamily="18" charset="0"/>
                <a:cs typeface="Times New Roman" panose="02020603050405020304" pitchFamily="18" charset="0"/>
              </a:rPr>
              <a:t>This solution can support smarter, proactive healthcare decisions</a:t>
            </a:r>
            <a:r>
              <a:rPr lang="en-US" sz="2000" dirty="0"/>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9" name="Rectangle 4">
            <a:extLst>
              <a:ext uri="{FF2B5EF4-FFF2-40B4-BE49-F238E27FC236}">
                <a16:creationId xmlns:a16="http://schemas.microsoft.com/office/drawing/2014/main" id="{D1EC7D91-CFBF-E137-6015-13553B9C482F}"/>
              </a:ext>
            </a:extLst>
          </p:cNvPr>
          <p:cNvSpPr>
            <a:spLocks noGrp="1" noChangeArrowheads="1"/>
          </p:cNvSpPr>
          <p:nvPr>
            <p:ph idx="1"/>
          </p:nvPr>
        </p:nvSpPr>
        <p:spPr bwMode="auto">
          <a:xfrm>
            <a:off x="581192" y="2069030"/>
            <a:ext cx="1032366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1</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data from wearable health devices for real-time monitoring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   Use more advanced ML algorithms (e.g.,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Random Forest).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defTabSz="914400" eaLnBrk="0" fontAlgn="base" hangingPunct="0">
              <a:lnSpc>
                <a:spcPct val="100000"/>
              </a:lnSpc>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      3.   </a:t>
            </a:r>
            <a:r>
              <a:rPr lang="en-US" sz="2000" dirty="0">
                <a:latin typeface="Times New Roman" panose="02020603050405020304" pitchFamily="18" charset="0"/>
                <a:cs typeface="Times New Roman" panose="02020603050405020304" pitchFamily="18" charset="0"/>
              </a:rPr>
              <a:t>Develop a user-friendly mobile/web app for patients and doctors.</a:t>
            </a:r>
          </a:p>
          <a:p>
            <a:pPr marL="0" lvl="0" indent="0" defTabSz="914400" eaLnBrk="0" fontAlgn="base" hangingPunct="0">
              <a:lnSpc>
                <a:spcPct val="100000"/>
              </a:lnSpc>
              <a:spcBef>
                <a:spcPct val="0"/>
              </a:spcBef>
              <a:spcAft>
                <a:spcPct val="0"/>
              </a:spcAft>
              <a:buClrTx/>
              <a:buSzTx/>
              <a:buNone/>
            </a:pPr>
            <a:endParaRPr lang="en-US" sz="2000" dirty="0">
              <a:latin typeface="Times New Roman" panose="02020603050405020304" pitchFamily="18" charset="0"/>
              <a:cs typeface="Times New Roman" panose="02020603050405020304" pitchFamily="18" charset="0"/>
            </a:endParaRPr>
          </a:p>
          <a:p>
            <a:pPr marL="0" lvl="0" indent="0" defTabSz="91440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   </a:t>
            </a:r>
            <a:r>
              <a:rPr lang="en-US" sz="2000" dirty="0">
                <a:latin typeface="Times New Roman" panose="02020603050405020304" pitchFamily="18" charset="0"/>
                <a:cs typeface="Times New Roman" panose="02020603050405020304" pitchFamily="18" charset="0"/>
              </a:rPr>
              <a:t>Expand the system to monitor other chronic diseases like hypertension and heart conditions</a:t>
            </a:r>
          </a:p>
          <a:p>
            <a:pPr marL="0" lvl="0" indent="0" defTabSz="914400" eaLnBrk="0" fontAlgn="base" hangingPunct="0">
              <a:lnSpc>
                <a:spcPct val="100000"/>
              </a:lnSpc>
              <a:spcBef>
                <a:spcPct val="0"/>
              </a:spcBef>
              <a:spcAft>
                <a:spcPct val="0"/>
              </a:spcAft>
              <a:buClrTx/>
              <a:buSzTx/>
              <a:buNone/>
            </a:pPr>
            <a:r>
              <a:rPr lang="en-US" sz="2000" dirty="0">
                <a:latin typeface="Times New Roman" panose="02020603050405020304" pitchFamily="18" charset="0"/>
                <a:cs typeface="Times New Roman" panose="02020603050405020304" pitchFamily="18" charset="0"/>
              </a:rPr>
              <a:t>.</a:t>
            </a:r>
          </a:p>
          <a:p>
            <a:pPr marL="0" lvl="0" indent="0" defTabSz="914400" eaLnBrk="0" fontAlgn="base" hangingPunct="0">
              <a:lnSpc>
                <a:spcPct val="10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   </a:t>
            </a:r>
            <a:r>
              <a:rPr lang="en-US" sz="2000" dirty="0">
                <a:latin typeface="Times New Roman" panose="02020603050405020304" pitchFamily="18" charset="0"/>
                <a:cs typeface="Times New Roman" panose="02020603050405020304" pitchFamily="18" charset="0"/>
              </a:rPr>
              <a:t>Enable multilingual voice or chatbot support for better accessibility.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buNone/>
            </a:pPr>
            <a:r>
              <a:rPr lang="en-US" sz="2400" dirty="0"/>
              <a:t>   1. </a:t>
            </a:r>
            <a:r>
              <a:rPr lang="en-US" sz="2400" dirty="0">
                <a:latin typeface="Times New Roman" panose="02020603050405020304" pitchFamily="18" charset="0"/>
                <a:cs typeface="Times New Roman" panose="02020603050405020304" pitchFamily="18" charset="0"/>
              </a:rPr>
              <a:t>Dataset : </a:t>
            </a:r>
            <a:r>
              <a:rPr lang="fi-FI" sz="2400" dirty="0">
                <a:latin typeface="Times New Roman" panose="02020603050405020304" pitchFamily="18" charset="0"/>
                <a:cs typeface="Times New Roman" panose="02020603050405020304" pitchFamily="18" charset="0"/>
              </a:rPr>
              <a:t>PIMA Diabetes Dataset on Kaggle</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2. GitHub Repository Link:</a:t>
            </a:r>
          </a:p>
          <a:p>
            <a:pPr marL="0" indent="0">
              <a:buNone/>
            </a:pPr>
            <a:r>
              <a:rPr lang="en-US" sz="2400" dirty="0">
                <a:latin typeface="Times New Roman" panose="02020603050405020304" pitchFamily="18" charset="0"/>
                <a:cs typeface="Times New Roman" panose="02020603050405020304" pitchFamily="18" charset="0"/>
              </a:rPr>
              <a:t>       https://github.com/Anaghanpatil/chronic-disease-diabetes-prediction</a:t>
            </a:r>
          </a:p>
          <a:p>
            <a:pPr marL="0" indent="0">
              <a:buNone/>
            </a:pPr>
            <a:endParaRPr lang="en-IN" sz="2400" dirty="0"/>
          </a:p>
        </p:txBody>
      </p:sp>
      <p:graphicFrame>
        <p:nvGraphicFramePr>
          <p:cNvPr id="3" name="Object 2">
            <a:extLst>
              <a:ext uri="{FF2B5EF4-FFF2-40B4-BE49-F238E27FC236}">
                <a16:creationId xmlns:a16="http://schemas.microsoft.com/office/drawing/2014/main" id="{6D129737-257E-D74B-9F0C-5245554F2F0B}"/>
              </a:ext>
            </a:extLst>
          </p:cNvPr>
          <p:cNvGraphicFramePr>
            <a:graphicFrameLocks noChangeAspect="1"/>
          </p:cNvGraphicFramePr>
          <p:nvPr>
            <p:extLst>
              <p:ext uri="{D42A27DB-BD31-4B8C-83A1-F6EECF244321}">
                <p14:modId xmlns:p14="http://schemas.microsoft.com/office/powerpoint/2010/main" val="2196394975"/>
              </p:ext>
            </p:extLst>
          </p:nvPr>
        </p:nvGraphicFramePr>
        <p:xfrm>
          <a:off x="98425" y="98425"/>
          <a:ext cx="203200" cy="5418138"/>
        </p:xfrm>
        <a:graphic>
          <a:graphicData uri="http://schemas.openxmlformats.org/presentationml/2006/ole">
            <mc:AlternateContent xmlns:mc="http://schemas.openxmlformats.org/markup-compatibility/2006">
              <mc:Choice xmlns:v="urn:schemas-microsoft-com:vml" Requires="v">
                <p:oleObj name="Macro-Enabled Worksheet" r:id="rId2" imgW="5495842" imgH="146504005" progId="Excel.SheetMacroEnabled.12">
                  <p:embed/>
                </p:oleObj>
              </mc:Choice>
              <mc:Fallback>
                <p:oleObj name="Macro-Enabled Worksheet" r:id="rId2" imgW="5495842" imgH="146504005" progId="Excel.SheetMacroEnabled.12">
                  <p:embed/>
                  <p:pic>
                    <p:nvPicPr>
                      <p:cNvPr id="0" name=""/>
                      <p:cNvPicPr/>
                      <p:nvPr/>
                    </p:nvPicPr>
                    <p:blipFill>
                      <a:blip r:embed="rId3"/>
                      <a:stretch>
                        <a:fillRect/>
                      </a:stretch>
                    </p:blipFill>
                    <p:spPr>
                      <a:xfrm>
                        <a:off x="98425" y="98425"/>
                        <a:ext cx="203200" cy="5418138"/>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4530B027-581D-C3F0-86B3-529A244AA805}"/>
              </a:ext>
            </a:extLst>
          </p:cNvPr>
          <p:cNvGraphicFramePr>
            <a:graphicFrameLocks noChangeAspect="1"/>
          </p:cNvGraphicFramePr>
          <p:nvPr>
            <p:extLst>
              <p:ext uri="{D42A27DB-BD31-4B8C-83A1-F6EECF244321}">
                <p14:modId xmlns:p14="http://schemas.microsoft.com/office/powerpoint/2010/main" val="1569194648"/>
              </p:ext>
            </p:extLst>
          </p:nvPr>
        </p:nvGraphicFramePr>
        <p:xfrm>
          <a:off x="98425" y="98425"/>
          <a:ext cx="203200" cy="5418138"/>
        </p:xfrm>
        <a:graphic>
          <a:graphicData uri="http://schemas.openxmlformats.org/presentationml/2006/ole">
            <mc:AlternateContent xmlns:mc="http://schemas.openxmlformats.org/markup-compatibility/2006">
              <mc:Choice xmlns:v="urn:schemas-microsoft-com:vml" Requires="v">
                <p:oleObj name="Macro-Enabled Worksheet" r:id="rId4" imgW="5495842" imgH="146504005" progId="Excel.SheetMacroEnabled.12">
                  <p:embed/>
                </p:oleObj>
              </mc:Choice>
              <mc:Fallback>
                <p:oleObj name="Macro-Enabled Worksheet" r:id="rId4" imgW="5495842" imgH="146504005" progId="Excel.SheetMacroEnabled.12">
                  <p:embed/>
                  <p:pic>
                    <p:nvPicPr>
                      <p:cNvPr id="0" name=""/>
                      <p:cNvPicPr/>
                      <p:nvPr/>
                    </p:nvPicPr>
                    <p:blipFill>
                      <a:blip r:embed="rId5"/>
                      <a:stretch>
                        <a:fillRect/>
                      </a:stretch>
                    </p:blipFill>
                    <p:spPr>
                      <a:xfrm>
                        <a:off x="98425" y="98425"/>
                        <a:ext cx="203200" cy="5418138"/>
                      </a:xfrm>
                      <a:prstGeom prst="rect">
                        <a:avLst/>
                      </a:prstGeom>
                    </p:spPr>
                  </p:pic>
                </p:oleObj>
              </mc:Fallback>
            </mc:AlternateContent>
          </a:graphicData>
        </a:graphic>
      </p:graphicFrame>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100E197-5B9E-2953-F5FE-2884B9F4E181}"/>
              </a:ext>
            </a:extLst>
          </p:cNvPr>
          <p:cNvPicPr>
            <a:picLocks noGrp="1" noChangeAspect="1"/>
          </p:cNvPicPr>
          <p:nvPr>
            <p:ph idx="1"/>
          </p:nvPr>
        </p:nvPicPr>
        <p:blipFill>
          <a:blip r:embed="rId2"/>
          <a:stretch>
            <a:fillRect/>
          </a:stretch>
        </p:blipFill>
        <p:spPr>
          <a:xfrm>
            <a:off x="2878802" y="1301750"/>
            <a:ext cx="6434395" cy="4673600"/>
          </a:xfr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CFB31DE-6BD4-6246-1C9C-492E5B43C221}"/>
              </a:ext>
            </a:extLst>
          </p:cNvPr>
          <p:cNvPicPr>
            <a:picLocks noGrp="1" noChangeAspect="1"/>
          </p:cNvPicPr>
          <p:nvPr>
            <p:ph idx="1"/>
          </p:nvPr>
        </p:nvPicPr>
        <p:blipFill>
          <a:blip r:embed="rId2"/>
          <a:stretch>
            <a:fillRect/>
          </a:stretch>
        </p:blipFill>
        <p:spPr>
          <a:xfrm>
            <a:off x="2770721" y="1301750"/>
            <a:ext cx="6650558" cy="4673600"/>
          </a:xfrm>
        </p:spPr>
      </p:pic>
    </p:spTree>
    <p:extLst>
      <p:ext uri="{BB962C8B-B14F-4D97-AF65-F5344CB8AC3E}">
        <p14:creationId xmlns:p14="http://schemas.microsoft.com/office/powerpoint/2010/main"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79198DD-5312-FB58-64E4-40E4D81F576D}"/>
              </a:ext>
            </a:extLst>
          </p:cNvPr>
          <p:cNvPicPr>
            <a:picLocks noGrp="1" noChangeAspect="1"/>
          </p:cNvPicPr>
          <p:nvPr>
            <p:ph idx="1"/>
          </p:nvPr>
        </p:nvPicPr>
        <p:blipFill>
          <a:blip r:embed="rId2"/>
          <a:stretch>
            <a:fillRect/>
          </a:stretch>
        </p:blipFill>
        <p:spPr>
          <a:xfrm>
            <a:off x="2410906" y="1301750"/>
            <a:ext cx="7370187" cy="4673600"/>
          </a:xfrm>
        </p:spPr>
      </p:pic>
    </p:spTree>
    <p:extLst>
      <p:ext uri="{BB962C8B-B14F-4D97-AF65-F5344CB8AC3E}">
        <p14:creationId xmlns:p14="http://schemas.microsoft.com/office/powerpoint/2010/main"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3200" b="1" u="sng" dirty="0"/>
              <a:t>AI agent for chronic disease monitoring </a:t>
            </a:r>
            <a:r>
              <a:rPr lang="en-US" sz="3200" b="1" dirty="0"/>
              <a:t>:</a:t>
            </a:r>
          </a:p>
          <a:p>
            <a:pPr marL="305435" indent="-305435"/>
            <a:r>
              <a:rPr lang="en-US" dirty="0"/>
              <a:t>The Challenge - An AI agent for chronic disease monitoring helps patients and healthcare providers manage long-term conditions effectively. It continuously analyzes health data from wearables, medical records, and patient inputs to detect early warning signs. Using AI and predictive analytics, it offers personalized insights, medication reminders, and lifestyle recommendations. The agent supports diseases like diabetes, hypertension, and heart conditions with real-time monitoring and alerts. It enables proactive care, reduces hospital visits, and improves patient adherence to treatment plans. This intelligent assistant bridges the gap between patients and providers, enhancing chronic care outcomes. Technology - Use of IBM cloud lite services /IBM </a:t>
            </a:r>
            <a:r>
              <a:rPr lang="en-US" dirty="0" err="1"/>
              <a:t>Granity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027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26575" y="1569720"/>
            <a:ext cx="11338849" cy="4959711"/>
          </a:xfrm>
        </p:spPr>
        <p:txBody>
          <a:bodyPr vert="horz" lIns="91440" tIns="45720" rIns="91440" bIns="45720" rtlCol="0" anchor="ctr">
            <a:noAutofit/>
          </a:bodyPr>
          <a:lstStyle/>
          <a:p>
            <a:pPr marL="305435" indent="-305435"/>
            <a:r>
              <a:rPr lang="en-US" sz="1800" dirty="0"/>
              <a:t>The proposed system aims to address the challenge of </a:t>
            </a:r>
            <a:r>
              <a:rPr lang="en-US" sz="1800" b="1" dirty="0"/>
              <a:t>early detection and monitoring of diabetes</a:t>
            </a:r>
            <a:r>
              <a:rPr lang="en-US" sz="1800" dirty="0"/>
              <a:t> by using machine learning and cloud-based AI services.</a:t>
            </a:r>
          </a:p>
          <a:p>
            <a:pPr marL="305435" indent="-305435"/>
            <a:r>
              <a:rPr lang="en-US" sz="1800" dirty="0"/>
              <a:t>It provides real-time predictions to assist healthcare professionals and patients in managing chronic conditions effectively.</a:t>
            </a:r>
            <a:endParaRPr lang="en-IN" sz="1600" b="1" dirty="0">
              <a:latin typeface="Calibri"/>
              <a:cs typeface="Calibri"/>
            </a:endParaRPr>
          </a:p>
          <a:p>
            <a:pPr marL="305435" indent="-305435"/>
            <a:r>
              <a:rPr lang="en-IN" sz="2000" b="1" dirty="0">
                <a:latin typeface="Calibri"/>
                <a:ea typeface="+mn-lt"/>
                <a:cs typeface="+mn-lt"/>
              </a:rPr>
              <a:t>Data Collection:</a:t>
            </a:r>
          </a:p>
          <a:p>
            <a:r>
              <a:rPr lang="en-US" sz="1800" dirty="0"/>
              <a:t>Use the </a:t>
            </a:r>
            <a:r>
              <a:rPr lang="en-US" sz="1800" b="1" dirty="0"/>
              <a:t>PIMA Indian Diabetes Dataset</a:t>
            </a:r>
            <a:r>
              <a:rPr lang="en-US" sz="1800" dirty="0"/>
              <a:t> containing features like glucose, BMI, age, and blood pressure</a:t>
            </a:r>
          </a:p>
          <a:p>
            <a:r>
              <a:rPr lang="en-US" sz="1800" dirty="0"/>
              <a:t>Additional real-time data (from wearables or manual input) can be integrated to enhance prediction</a:t>
            </a:r>
            <a:endParaRPr lang="en-IN" sz="2000" b="1" dirty="0">
              <a:latin typeface="Calibri"/>
              <a:cs typeface="Calibri"/>
            </a:endParaRPr>
          </a:p>
          <a:p>
            <a:pPr marL="305435" indent="-305435"/>
            <a:r>
              <a:rPr lang="en-IN" sz="2000" b="1" dirty="0">
                <a:latin typeface="Calibri"/>
                <a:ea typeface="+mn-lt"/>
                <a:cs typeface="+mn-lt"/>
              </a:rPr>
              <a:t>Data Preprocessing: </a:t>
            </a:r>
          </a:p>
          <a:p>
            <a:pPr marL="305435" indent="-305435"/>
            <a:r>
              <a:rPr lang="en-US" sz="1800" dirty="0"/>
              <a:t>Handle missing values and normalize data</a:t>
            </a:r>
          </a:p>
          <a:p>
            <a:pPr marL="305435" indent="-305435"/>
            <a:r>
              <a:rPr lang="en-US" sz="1800" dirty="0"/>
              <a:t>Perform </a:t>
            </a:r>
            <a:r>
              <a:rPr lang="en-US" sz="1800" b="1" dirty="0"/>
              <a:t>feature engineering</a:t>
            </a:r>
            <a:r>
              <a:rPr lang="en-US" sz="1800" dirty="0"/>
              <a:t> to identify key risk indicators</a:t>
            </a: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2B87BC-D0DF-4190-D378-36F8A3065704}"/>
              </a:ext>
            </a:extLst>
          </p:cNvPr>
          <p:cNvSpPr>
            <a:spLocks noGrp="1"/>
          </p:cNvSpPr>
          <p:nvPr>
            <p:ph idx="1"/>
          </p:nvPr>
        </p:nvSpPr>
        <p:spPr/>
        <p:txBody>
          <a:bodyPr/>
          <a:lstStyle/>
          <a:p>
            <a:pPr marL="305435" indent="-305435"/>
            <a:r>
              <a:rPr lang="en-IN" sz="2000" b="1" dirty="0">
                <a:latin typeface="Calibri"/>
                <a:ea typeface="+mn-lt"/>
                <a:cs typeface="+mn-lt"/>
              </a:rPr>
              <a:t>Machine Learning Algorithm:</a:t>
            </a:r>
          </a:p>
          <a:p>
            <a:pPr marL="305435" indent="-305435"/>
            <a:r>
              <a:rPr lang="en-US" sz="1800" dirty="0"/>
              <a:t>Implement </a:t>
            </a:r>
            <a:r>
              <a:rPr lang="en-US" sz="1800" b="1" dirty="0"/>
              <a:t>Logistic Regression</a:t>
            </a:r>
            <a:r>
              <a:rPr lang="en-US" sz="1800" dirty="0"/>
              <a:t> for binary classification (diabetic or non-diabetic)</a:t>
            </a:r>
          </a:p>
          <a:p>
            <a:pPr marL="305435" indent="-305435"/>
            <a:r>
              <a:rPr lang="en-IN" sz="1800" dirty="0"/>
              <a:t>Consider alternative algorithms (Random Forest, </a:t>
            </a:r>
            <a:r>
              <a:rPr lang="en-IN" sz="1800" dirty="0" err="1"/>
              <a:t>XGBoost</a:t>
            </a:r>
            <a:r>
              <a:rPr lang="en-IN" sz="1800" dirty="0"/>
              <a:t>) for better accuracy</a:t>
            </a:r>
            <a:endParaRPr lang="en-IN" sz="1800" b="1" dirty="0">
              <a:latin typeface="Calibri"/>
              <a:cs typeface="Calibri"/>
            </a:endParaRPr>
          </a:p>
          <a:p>
            <a:pPr marL="305435" indent="-305435"/>
            <a:r>
              <a:rPr lang="en-IN" sz="2000" b="1" dirty="0">
                <a:latin typeface="Calibri"/>
                <a:ea typeface="+mn-lt"/>
                <a:cs typeface="+mn-lt"/>
              </a:rPr>
              <a:t>Deployment:</a:t>
            </a:r>
            <a:endParaRPr lang="en-IN" sz="2000" b="1" dirty="0">
              <a:latin typeface="Calibri"/>
              <a:cs typeface="Calibri"/>
            </a:endParaRPr>
          </a:p>
          <a:p>
            <a:pPr marL="629920" lvl="1" indent="-305435"/>
            <a:r>
              <a:rPr lang="en-US" sz="1800" dirty="0"/>
              <a:t>Deploy the trained model on </a:t>
            </a:r>
            <a:r>
              <a:rPr lang="en-US" sz="1800" b="1" dirty="0"/>
              <a:t>IBM Watson Machine Learning (IBM Cloud)</a:t>
            </a:r>
            <a:r>
              <a:rPr lang="en-IN" sz="1800" b="1" dirty="0">
                <a:latin typeface="Calibri"/>
                <a:ea typeface="+mn-lt"/>
                <a:cs typeface="+mn-lt"/>
              </a:rPr>
              <a:t>.</a:t>
            </a:r>
          </a:p>
          <a:p>
            <a:pPr marL="629920" lvl="1" indent="-305435"/>
            <a:r>
              <a:rPr lang="en-US" sz="1800" dirty="0"/>
              <a:t>Enable </a:t>
            </a:r>
            <a:r>
              <a:rPr lang="en-US" sz="1800" b="1" dirty="0"/>
              <a:t>API access</a:t>
            </a:r>
            <a:r>
              <a:rPr lang="en-US" sz="1800" dirty="0"/>
              <a:t> to get predictions via real-time JSON input</a:t>
            </a:r>
            <a:endParaRPr lang="en-IN" sz="1800" b="1" dirty="0">
              <a:latin typeface="Calibri"/>
              <a:cs typeface="Calibri"/>
            </a:endParaRPr>
          </a:p>
          <a:p>
            <a:pPr marL="305435" indent="-305435"/>
            <a:r>
              <a:rPr lang="en-IN" sz="2000" b="1" dirty="0">
                <a:latin typeface="Calibri"/>
                <a:ea typeface="+mn-lt"/>
                <a:cs typeface="+mn-lt"/>
              </a:rPr>
              <a:t>Evaluation:</a:t>
            </a:r>
          </a:p>
          <a:p>
            <a:pPr marL="305435" indent="-305435"/>
            <a:r>
              <a:rPr lang="en-IN" sz="1800" b="1" dirty="0">
                <a:latin typeface="Calibri"/>
                <a:ea typeface="+mn-lt"/>
                <a:cs typeface="+mn-lt"/>
              </a:rPr>
              <a:t> </a:t>
            </a:r>
            <a:r>
              <a:rPr lang="en-US" sz="1800" dirty="0"/>
              <a:t>Measure model performance using metrics like </a:t>
            </a:r>
            <a:r>
              <a:rPr lang="en-US" sz="1800" b="1" dirty="0"/>
              <a:t>Accuracy, Precision, Recall.</a:t>
            </a:r>
          </a:p>
          <a:p>
            <a:pPr marL="305435" indent="-305435"/>
            <a:r>
              <a:rPr lang="en-US" sz="1800" dirty="0"/>
              <a:t> Monitor and fine-tune the model for better reliability and robustness.</a:t>
            </a:r>
            <a:endParaRPr lang="en-IN" sz="1800" b="1" dirty="0">
              <a:latin typeface="Calibri"/>
              <a:cs typeface="Calibri"/>
            </a:endParaRPr>
          </a:p>
          <a:p>
            <a:endParaRPr lang="en-IN" dirty="0"/>
          </a:p>
        </p:txBody>
      </p:sp>
    </p:spTree>
    <p:extLst>
      <p:ext uri="{BB962C8B-B14F-4D97-AF65-F5344CB8AC3E}">
        <p14:creationId xmlns:p14="http://schemas.microsoft.com/office/powerpoint/2010/main" val="2162105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6069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13552" y="335280"/>
            <a:ext cx="11029615" cy="4785360"/>
          </a:xfrm>
        </p:spPr>
        <p:txBody>
          <a:bodyPr/>
          <a:lstStyle/>
          <a:p>
            <a:pPr marL="0" indent="0">
              <a:buNone/>
            </a:pPr>
            <a:endParaRPr lang="en-US" sz="1800" dirty="0"/>
          </a:p>
          <a:p>
            <a:pPr marL="0" indent="0">
              <a:buNone/>
            </a:pPr>
            <a:r>
              <a:rPr lang="en-US" sz="1800" dirty="0"/>
              <a:t>   1.</a:t>
            </a:r>
            <a:r>
              <a:rPr lang="en-US" sz="1800" b="1" dirty="0"/>
              <a:t> </a:t>
            </a:r>
            <a:r>
              <a:rPr lang="en-US" sz="1800" b="1" dirty="0">
                <a:latin typeface="Times New Roman" panose="02020603050405020304" pitchFamily="18" charset="0"/>
                <a:cs typeface="Times New Roman" panose="02020603050405020304" pitchFamily="18" charset="0"/>
              </a:rPr>
              <a:t>IBM Cloud Watson Studio</a:t>
            </a:r>
            <a:r>
              <a:rPr lang="en-US" sz="1800" dirty="0">
                <a:latin typeface="Times New Roman" panose="02020603050405020304" pitchFamily="18" charset="0"/>
                <a:cs typeface="Times New Roman" panose="02020603050405020304" pitchFamily="18" charset="0"/>
              </a:rPr>
              <a:t>: Used to build, train, and deploy the machine learning model.</a:t>
            </a:r>
          </a:p>
          <a:p>
            <a:pPr marL="0" indent="0">
              <a:buNone/>
            </a:pPr>
            <a:r>
              <a:rPr lang="en-US" sz="1800" b="1" dirty="0">
                <a:solidFill>
                  <a:srgbClr val="0F0F0F"/>
                </a:solidFill>
                <a:latin typeface="Times New Roman" panose="02020603050405020304" pitchFamily="18" charset="0"/>
                <a:cs typeface="Times New Roman" panose="02020603050405020304" pitchFamily="18" charset="0"/>
              </a:rPr>
              <a:t>   2. </a:t>
            </a:r>
            <a:r>
              <a:rPr lang="en-US" sz="1800" b="1" dirty="0">
                <a:latin typeface="Times New Roman" panose="02020603050405020304" pitchFamily="18" charset="0"/>
                <a:cs typeface="Times New Roman" panose="02020603050405020304" pitchFamily="18" charset="0"/>
              </a:rPr>
              <a:t>IBM Watson Machine Learning</a:t>
            </a:r>
            <a:r>
              <a:rPr lang="en-US" sz="1800" dirty="0">
                <a:latin typeface="Times New Roman" panose="02020603050405020304" pitchFamily="18" charset="0"/>
                <a:cs typeface="Times New Roman" panose="02020603050405020304" pitchFamily="18" charset="0"/>
              </a:rPr>
              <a:t>: Hosted the deployed logistic regression model.</a:t>
            </a:r>
          </a:p>
          <a:p>
            <a:pPr marL="0" indent="0">
              <a:buNone/>
            </a:pPr>
            <a:r>
              <a:rPr lang="en-US" sz="1800" b="1" dirty="0">
                <a:solidFill>
                  <a:srgbClr val="0F0F0F"/>
                </a:solidFill>
                <a:latin typeface="Times New Roman" panose="02020603050405020304" pitchFamily="18" charset="0"/>
                <a:cs typeface="Times New Roman" panose="02020603050405020304" pitchFamily="18" charset="0"/>
              </a:rPr>
              <a:t>   3. </a:t>
            </a:r>
            <a:r>
              <a:rPr lang="en-US" sz="1800" b="1" dirty="0">
                <a:latin typeface="Times New Roman" panose="02020603050405020304" pitchFamily="18" charset="0"/>
                <a:cs typeface="Times New Roman" panose="02020603050405020304" pitchFamily="18" charset="0"/>
              </a:rPr>
              <a:t>PIMA Diabetes Dataset (CSV)</a:t>
            </a:r>
            <a:r>
              <a:rPr lang="en-US" sz="1800" dirty="0">
                <a:latin typeface="Times New Roman" panose="02020603050405020304" pitchFamily="18" charset="0"/>
                <a:cs typeface="Times New Roman" panose="02020603050405020304" pitchFamily="18" charset="0"/>
              </a:rPr>
              <a:t>: Used as input for model training.</a:t>
            </a:r>
          </a:p>
          <a:p>
            <a:pPr marL="0" indent="0">
              <a:buNone/>
            </a:pPr>
            <a:r>
              <a:rPr lang="en-US" sz="1800" b="1" dirty="0">
                <a:solidFill>
                  <a:srgbClr val="0F0F0F"/>
                </a:solidFill>
                <a:latin typeface="Times New Roman" panose="02020603050405020304" pitchFamily="18" charset="0"/>
                <a:cs typeface="Times New Roman" panose="02020603050405020304" pitchFamily="18" charset="0"/>
              </a:rPr>
              <a:t>   4. </a:t>
            </a:r>
            <a:r>
              <a:rPr lang="en-US" sz="1800" b="1" dirty="0">
                <a:latin typeface="Times New Roman" panose="02020603050405020304" pitchFamily="18" charset="0"/>
                <a:cs typeface="Times New Roman" panose="02020603050405020304" pitchFamily="18" charset="0"/>
              </a:rPr>
              <a:t>JSON API Testing</a:t>
            </a:r>
            <a:r>
              <a:rPr lang="en-US" sz="1800" dirty="0">
                <a:latin typeface="Times New Roman" panose="02020603050405020304" pitchFamily="18" charset="0"/>
                <a:cs typeface="Times New Roman" panose="02020603050405020304" pitchFamily="18" charset="0"/>
              </a:rPr>
              <a:t>: Used to send real-time input and receive predictions</a:t>
            </a:r>
          </a:p>
          <a:p>
            <a:pPr marL="0" indent="0">
              <a:buNone/>
            </a:pPr>
            <a:r>
              <a:rPr lang="en-US" sz="1800" b="1" dirty="0">
                <a:solidFill>
                  <a:srgbClr val="0F0F0F"/>
                </a:solidFill>
                <a:latin typeface="Times New Roman" panose="02020603050405020304" pitchFamily="18" charset="0"/>
                <a:cs typeface="Times New Roman" panose="02020603050405020304" pitchFamily="18" charset="0"/>
              </a:rPr>
              <a:t>   5. </a:t>
            </a:r>
            <a:r>
              <a:rPr lang="en-US" sz="1800" b="1" dirty="0">
                <a:latin typeface="Times New Roman" panose="02020603050405020304" pitchFamily="18" charset="0"/>
                <a:cs typeface="Times New Roman" panose="02020603050405020304" pitchFamily="18" charset="0"/>
              </a:rPr>
              <a:t>GitHub</a:t>
            </a:r>
            <a:r>
              <a:rPr lang="en-US" sz="1800" dirty="0">
                <a:latin typeface="Times New Roman" panose="02020603050405020304" pitchFamily="18" charset="0"/>
                <a:cs typeface="Times New Roman" panose="02020603050405020304" pitchFamily="18" charset="0"/>
              </a:rPr>
              <a:t>: For version control and project documentation</a:t>
            </a:r>
            <a:endParaRPr lang="en-IN" sz="18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00192" y="1482520"/>
            <a:ext cx="11808928" cy="5238320"/>
          </a:xfrm>
        </p:spPr>
        <p:txBody>
          <a:bodyPr>
            <a:normAutofit/>
          </a:bodyPr>
          <a:lstStyle/>
          <a:p>
            <a:pPr marL="305435" indent="-305435"/>
            <a:endParaRPr lang="en-IN" sz="1400" dirty="0">
              <a:ea typeface="+mn-lt"/>
              <a:cs typeface="+mn-lt"/>
            </a:endParaRPr>
          </a:p>
          <a:p>
            <a:pPr marL="0" indent="0">
              <a:buNone/>
            </a:pPr>
            <a:r>
              <a:rPr lang="en-IN" sz="1400" dirty="0">
                <a:ea typeface="+mn-lt"/>
                <a:cs typeface="+mn-lt"/>
              </a:rPr>
              <a:t> </a:t>
            </a:r>
            <a:r>
              <a:rPr lang="en-IN" sz="1800" dirty="0">
                <a:ea typeface="+mn-lt"/>
                <a:cs typeface="+mn-lt"/>
              </a:rPr>
              <a:t>1</a:t>
            </a:r>
            <a:r>
              <a:rPr lang="en-IN" sz="2000" dirty="0">
                <a:latin typeface="Times New Roman" panose="02020603050405020304" pitchFamily="18" charset="0"/>
                <a:ea typeface="+mn-lt"/>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IBM Cloud Deployment Endpoint:</a:t>
            </a:r>
          </a:p>
          <a:p>
            <a:pPr marL="0" indent="0">
              <a:buNone/>
            </a:pPr>
            <a:r>
              <a:rPr lang="en-US" sz="1200" dirty="0">
                <a:latin typeface="Times New Roman" panose="02020603050405020304" pitchFamily="18" charset="0"/>
                <a:cs typeface="Times New Roman" panose="02020603050405020304" pitchFamily="18" charset="0"/>
              </a:rPr>
              <a:t>                                                      </a:t>
            </a:r>
            <a:r>
              <a:rPr lang="en-US" sz="1350" dirty="0">
                <a:latin typeface="Times New Roman" panose="02020603050405020304" pitchFamily="18" charset="0"/>
                <a:cs typeface="Times New Roman" panose="02020603050405020304" pitchFamily="18" charset="0"/>
                <a:hlinkClick r:id="rId2"/>
              </a:rPr>
              <a:t>https://eu-de.ml.cloud.ibm.com/ml/v4/deployments/159d6a90-8e0f-4c42-a684-06077e317ef1/predictions?version=2021-05-01</a:t>
            </a:r>
            <a:endParaRPr lang="en-US" sz="1350" dirty="0">
              <a:latin typeface="Times New Roman" panose="02020603050405020304" pitchFamily="18" charset="0"/>
              <a:cs typeface="Times New Roman" panose="02020603050405020304" pitchFamily="18" charset="0"/>
            </a:endParaRPr>
          </a:p>
          <a:p>
            <a:pPr marL="0" indent="0">
              <a:buNone/>
            </a:pPr>
            <a:r>
              <a:rPr lang="en-US" sz="1350" dirty="0">
                <a:latin typeface="Times New Roman" panose="02020603050405020304" pitchFamily="18" charset="0"/>
                <a:cs typeface="Times New Roman" panose="02020603050405020304" pitchFamily="18" charset="0"/>
              </a:rPr>
              <a:t>        NOTE: </a:t>
            </a:r>
            <a:r>
              <a:rPr lang="en-US" sz="1400" dirty="0"/>
              <a:t>This is a REST API endpoint used programmatically — not a web page.</a:t>
            </a:r>
            <a:endParaRPr lang="en-US" sz="1350" dirty="0">
              <a:latin typeface="Times New Roman" panose="02020603050405020304" pitchFamily="18" charset="0"/>
              <a:cs typeface="Times New Roman" panose="02020603050405020304" pitchFamily="18" charset="0"/>
            </a:endParaRPr>
          </a:p>
          <a:p>
            <a:pPr marL="0" indent="0">
              <a:buNone/>
            </a:pPr>
            <a:r>
              <a:rPr lang="en-IN" sz="2300" b="1" dirty="0">
                <a:latin typeface="Times New Roman" panose="02020603050405020304" pitchFamily="18" charset="0"/>
                <a:ea typeface="+mn-lt"/>
                <a:cs typeface="Times New Roman" panose="02020603050405020304" pitchFamily="18" charset="0"/>
              </a:rPr>
              <a:t> 2. Algorithm Selection:</a:t>
            </a:r>
            <a:endParaRPr lang="en-IN" sz="23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chosen algorithm is </a:t>
            </a:r>
            <a:r>
              <a:rPr lang="en-US" sz="2000" b="1" dirty="0">
                <a:latin typeface="Times New Roman" panose="02020603050405020304" pitchFamily="18" charset="0"/>
                <a:cs typeface="Times New Roman" panose="02020603050405020304" pitchFamily="18" charset="0"/>
              </a:rPr>
              <a:t>Logistic Regression</a:t>
            </a:r>
            <a:r>
              <a:rPr lang="en-US" sz="2000" dirty="0">
                <a:latin typeface="Times New Roman" panose="02020603050405020304" pitchFamily="18" charset="0"/>
                <a:cs typeface="Times New Roman" panose="02020603050405020304" pitchFamily="18" charset="0"/>
              </a:rPr>
              <a:t>, a supervised classification algorithm that is well-suited for binary outcomes like predicting the presence or absence of diabetes.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It was selected because:</a:t>
            </a:r>
          </a:p>
          <a:p>
            <a:r>
              <a:rPr lang="en-US" sz="2000" dirty="0">
                <a:latin typeface="Times New Roman" panose="02020603050405020304" pitchFamily="18" charset="0"/>
                <a:cs typeface="Times New Roman" panose="02020603050405020304" pitchFamily="18" charset="0"/>
              </a:rPr>
              <a:t>The target variable is binary (diabetic or not)</a:t>
            </a:r>
          </a:p>
          <a:p>
            <a:r>
              <a:rPr lang="en-US" sz="2000" dirty="0">
                <a:latin typeface="Times New Roman" panose="02020603050405020304" pitchFamily="18" charset="0"/>
                <a:cs typeface="Times New Roman" panose="02020603050405020304" pitchFamily="18" charset="0"/>
              </a:rPr>
              <a:t>The input features are structured and numeric</a:t>
            </a:r>
          </a:p>
          <a:p>
            <a:r>
              <a:rPr lang="en-US" sz="2000" dirty="0">
                <a:latin typeface="Times New Roman" panose="02020603050405020304" pitchFamily="18" charset="0"/>
                <a:cs typeface="Times New Roman" panose="02020603050405020304" pitchFamily="18" charset="0"/>
              </a:rPr>
              <a:t>Logistic Regression is interpretable and performs well with medical datasets</a:t>
            </a:r>
          </a:p>
          <a:p>
            <a:pPr marL="324485" lvl="1" indent="0">
              <a:buNone/>
            </a:pPr>
            <a:endParaRPr lang="en-IN" sz="2000"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2E26E5-B5B9-DCC2-3F0B-202EFDA10842}"/>
              </a:ext>
            </a:extLst>
          </p:cNvPr>
          <p:cNvSpPr>
            <a:spLocks noGrp="1"/>
          </p:cNvSpPr>
          <p:nvPr>
            <p:ph idx="1"/>
          </p:nvPr>
        </p:nvSpPr>
        <p:spPr>
          <a:xfrm>
            <a:off x="581192" y="1302026"/>
            <a:ext cx="11029615" cy="5555974"/>
          </a:xfrm>
        </p:spPr>
        <p:txBody>
          <a:bodyPr>
            <a:normAutofit/>
          </a:bodyPr>
          <a:lstStyle/>
          <a:p>
            <a:pPr marL="0" indent="0">
              <a:buNone/>
            </a:pPr>
            <a:r>
              <a:rPr lang="en-IN" sz="2000" b="1" dirty="0">
                <a:latin typeface="Times New Roman" panose="02020603050405020304" pitchFamily="18" charset="0"/>
                <a:ea typeface="+mn-lt"/>
                <a:cs typeface="Times New Roman" panose="02020603050405020304" pitchFamily="18" charset="0"/>
              </a:rPr>
              <a:t>Data Input:</a:t>
            </a:r>
            <a:endParaRPr lang="en-IN" sz="20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The model uses the following input features from the PIMA Indian Diabetes dataset:</a:t>
            </a:r>
          </a:p>
          <a:p>
            <a:r>
              <a:rPr lang="en-IN" sz="1800" dirty="0">
                <a:latin typeface="Times New Roman" panose="02020603050405020304" pitchFamily="18" charset="0"/>
                <a:cs typeface="Times New Roman" panose="02020603050405020304" pitchFamily="18" charset="0"/>
              </a:rPr>
              <a:t>Pregnancies</a:t>
            </a:r>
          </a:p>
          <a:p>
            <a:r>
              <a:rPr lang="en-IN" sz="1800" dirty="0">
                <a:latin typeface="Times New Roman" panose="02020603050405020304" pitchFamily="18" charset="0"/>
                <a:cs typeface="Times New Roman" panose="02020603050405020304" pitchFamily="18" charset="0"/>
              </a:rPr>
              <a:t>Glucose</a:t>
            </a:r>
          </a:p>
          <a:p>
            <a:r>
              <a:rPr lang="en-IN" sz="1800" dirty="0">
                <a:latin typeface="Times New Roman" panose="02020603050405020304" pitchFamily="18" charset="0"/>
                <a:cs typeface="Times New Roman" panose="02020603050405020304" pitchFamily="18" charset="0"/>
              </a:rPr>
              <a:t>Blood Pressure</a:t>
            </a:r>
          </a:p>
          <a:p>
            <a:r>
              <a:rPr lang="en-IN" sz="1800" dirty="0">
                <a:latin typeface="Times New Roman" panose="02020603050405020304" pitchFamily="18" charset="0"/>
                <a:cs typeface="Times New Roman" panose="02020603050405020304" pitchFamily="18" charset="0"/>
              </a:rPr>
              <a:t>Skin Thickness</a:t>
            </a:r>
          </a:p>
          <a:p>
            <a:r>
              <a:rPr lang="en-IN" sz="1800" dirty="0">
                <a:latin typeface="Times New Roman" panose="02020603050405020304" pitchFamily="18" charset="0"/>
                <a:cs typeface="Times New Roman" panose="02020603050405020304" pitchFamily="18" charset="0"/>
              </a:rPr>
              <a:t>Insulin</a:t>
            </a:r>
          </a:p>
          <a:p>
            <a:r>
              <a:rPr lang="en-IN" sz="1800" dirty="0">
                <a:latin typeface="Times New Roman" panose="02020603050405020304" pitchFamily="18" charset="0"/>
                <a:cs typeface="Times New Roman" panose="02020603050405020304" pitchFamily="18" charset="0"/>
              </a:rPr>
              <a:t>BMI</a:t>
            </a:r>
          </a:p>
          <a:p>
            <a:r>
              <a:rPr lang="en-IN" sz="1800" dirty="0">
                <a:latin typeface="Times New Roman" panose="02020603050405020304" pitchFamily="18" charset="0"/>
                <a:cs typeface="Times New Roman" panose="02020603050405020304" pitchFamily="18" charset="0"/>
              </a:rPr>
              <a:t>Diabetes Pedigree Function</a:t>
            </a:r>
          </a:p>
          <a:p>
            <a:r>
              <a:rPr lang="en-IN" sz="1800" dirty="0">
                <a:latin typeface="Times New Roman" panose="02020603050405020304" pitchFamily="18" charset="0"/>
                <a:cs typeface="Times New Roman" panose="02020603050405020304" pitchFamily="18" charset="0"/>
              </a:rPr>
              <a:t>Age</a:t>
            </a:r>
          </a:p>
          <a:p>
            <a:r>
              <a:rPr lang="en-IN" sz="1800" dirty="0">
                <a:latin typeface="Times New Roman" panose="02020603050405020304" pitchFamily="18" charset="0"/>
                <a:cs typeface="Times New Roman" panose="02020603050405020304" pitchFamily="18" charset="0"/>
              </a:rPr>
              <a:t>These features are considered medically relevant indicators for diabetes risk</a:t>
            </a:r>
            <a:r>
              <a:rPr lang="en-IN"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307977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533048-72A0-29A3-608F-08F438C94D7D}"/>
              </a:ext>
            </a:extLst>
          </p:cNvPr>
          <p:cNvSpPr>
            <a:spLocks noGrp="1"/>
          </p:cNvSpPr>
          <p:nvPr>
            <p:ph idx="1"/>
          </p:nvPr>
        </p:nvSpPr>
        <p:spPr/>
        <p:txBody>
          <a:bodyPr/>
          <a:lstStyle/>
          <a:p>
            <a:pPr marL="305435" indent="-305435"/>
            <a:r>
              <a:rPr lang="en-IN" sz="2800" b="1" dirty="0">
                <a:latin typeface="Times New Roman" panose="02020603050405020304" pitchFamily="18" charset="0"/>
                <a:ea typeface="+mn-lt"/>
                <a:cs typeface="Times New Roman" panose="02020603050405020304" pitchFamily="18" charset="0"/>
              </a:rPr>
              <a:t>Training Process: </a:t>
            </a:r>
          </a:p>
          <a:p>
            <a:r>
              <a:rPr lang="en-IN" sz="2000" dirty="0">
                <a:latin typeface="Times New Roman" panose="02020603050405020304" pitchFamily="18" charset="0"/>
                <a:cs typeface="Times New Roman" panose="02020603050405020304" pitchFamily="18" charset="0"/>
              </a:rPr>
              <a:t>The model was trained using the </a:t>
            </a:r>
            <a:r>
              <a:rPr lang="en-IN" sz="2000" b="1" dirty="0">
                <a:latin typeface="Times New Roman" panose="02020603050405020304" pitchFamily="18" charset="0"/>
                <a:cs typeface="Times New Roman" panose="02020603050405020304" pitchFamily="18" charset="0"/>
              </a:rPr>
              <a:t>PIMA Diabetes Dataset</a:t>
            </a:r>
            <a:r>
              <a:rPr lang="en-IN" sz="2000" dirty="0">
                <a:latin typeface="Times New Roman" panose="02020603050405020304" pitchFamily="18" charset="0"/>
                <a:cs typeface="Times New Roman" panose="02020603050405020304" pitchFamily="18" charset="0"/>
              </a:rPr>
              <a:t> available publicly via Kaggle.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Key steps in training included:</a:t>
            </a:r>
          </a:p>
          <a:p>
            <a:r>
              <a:rPr lang="en-IN" sz="2000" dirty="0">
                <a:latin typeface="Times New Roman" panose="02020603050405020304" pitchFamily="18" charset="0"/>
                <a:cs typeface="Times New Roman" panose="02020603050405020304" pitchFamily="18" charset="0"/>
              </a:rPr>
              <a:t>Data cleaning and handling missing values</a:t>
            </a:r>
          </a:p>
          <a:p>
            <a:r>
              <a:rPr lang="en-IN" sz="2000" dirty="0">
                <a:latin typeface="Times New Roman" panose="02020603050405020304" pitchFamily="18" charset="0"/>
                <a:cs typeface="Times New Roman" panose="02020603050405020304" pitchFamily="18" charset="0"/>
              </a:rPr>
              <a:t>Feature normalization</a:t>
            </a:r>
          </a:p>
          <a:p>
            <a:r>
              <a:rPr lang="en-IN" sz="2000" dirty="0">
                <a:latin typeface="Times New Roman" panose="02020603050405020304" pitchFamily="18" charset="0"/>
                <a:cs typeface="Times New Roman" panose="02020603050405020304" pitchFamily="18" charset="0"/>
              </a:rPr>
              <a:t>Splitting into training and testing datasets</a:t>
            </a:r>
          </a:p>
          <a:p>
            <a:r>
              <a:rPr lang="en-IN" sz="2000" dirty="0">
                <a:latin typeface="Times New Roman" panose="02020603050405020304" pitchFamily="18" charset="0"/>
                <a:cs typeface="Times New Roman" panose="02020603050405020304" pitchFamily="18" charset="0"/>
              </a:rPr>
              <a:t>Applying </a:t>
            </a:r>
            <a:r>
              <a:rPr lang="en-IN" sz="2000" b="1" dirty="0">
                <a:latin typeface="Times New Roman" panose="02020603050405020304" pitchFamily="18" charset="0"/>
                <a:cs typeface="Times New Roman" panose="02020603050405020304" pitchFamily="18" charset="0"/>
              </a:rPr>
              <a:t>k-fold cross-validation</a:t>
            </a:r>
            <a:r>
              <a:rPr lang="en-IN" sz="2000" dirty="0">
                <a:latin typeface="Times New Roman" panose="02020603050405020304" pitchFamily="18" charset="0"/>
                <a:cs typeface="Times New Roman" panose="02020603050405020304" pitchFamily="18" charset="0"/>
              </a:rPr>
              <a:t> to evaluate model performance</a:t>
            </a:r>
          </a:p>
          <a:p>
            <a:r>
              <a:rPr lang="en-IN" sz="2000" dirty="0">
                <a:latin typeface="Times New Roman" panose="02020603050405020304" pitchFamily="18" charset="0"/>
                <a:cs typeface="Times New Roman" panose="02020603050405020304" pitchFamily="18" charset="0"/>
              </a:rPr>
              <a:t>Hyperparameter tuning to optimize classification accuracy</a:t>
            </a:r>
          </a:p>
          <a:p>
            <a:pPr marL="0" indent="0">
              <a:buNone/>
            </a:pPr>
            <a:endParaRPr lang="en-IN" sz="1800" dirty="0"/>
          </a:p>
          <a:p>
            <a:pPr marL="0" indent="0">
              <a:buNone/>
            </a:pPr>
            <a:endParaRPr lang="en-IN" dirty="0"/>
          </a:p>
        </p:txBody>
      </p:sp>
    </p:spTree>
    <p:extLst>
      <p:ext uri="{BB962C8B-B14F-4D97-AF65-F5344CB8AC3E}">
        <p14:creationId xmlns:p14="http://schemas.microsoft.com/office/powerpoint/2010/main" val="304927974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7536</TotalTime>
  <Words>891</Words>
  <Application>Microsoft Office PowerPoint</Application>
  <PresentationFormat>Widescreen</PresentationFormat>
  <Paragraphs>106</Paragraphs>
  <Slides>21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Arial</vt:lpstr>
      <vt:lpstr>Calibri</vt:lpstr>
      <vt:lpstr>Calibri Light</vt:lpstr>
      <vt:lpstr>Franklin Gothic Book</vt:lpstr>
      <vt:lpstr>Franklin Gothic Demi</vt:lpstr>
      <vt:lpstr>Times New Roman</vt:lpstr>
      <vt:lpstr>Wingdings 2</vt:lpstr>
      <vt:lpstr>DividendVTI</vt:lpstr>
      <vt:lpstr>Microsoft Excel Macro-Enabled Worksheet</vt:lpstr>
      <vt:lpstr>PROJECT TITLE</vt:lpstr>
      <vt:lpstr>OUTLINE</vt:lpstr>
      <vt:lpstr>Problem Statement</vt:lpstr>
      <vt:lpstr>Proposed Solution</vt:lpstr>
      <vt:lpstr>PowerPoint Presentation</vt:lpstr>
      <vt:lpstr>System  Approach</vt:lpstr>
      <vt:lpstr>Algorithm &amp; Deployment</vt:lpstr>
      <vt:lpstr>PowerPoint Presentation</vt:lpstr>
      <vt:lpstr>PowerPoint Presentation</vt:lpstr>
      <vt:lpstr>PowerPoint Presentation</vt:lpstr>
      <vt:lpstr>Model deployment overview</vt:lpstr>
      <vt:lpstr>Model deployment overview</vt:lpstr>
      <vt:lpstr>Model deployment overview</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 n p</cp:lastModifiedBy>
  <cp:revision>26</cp:revision>
  <dcterms:created xsi:type="dcterms:W3CDTF">2021-05-26T16:50:10Z</dcterms:created>
  <dcterms:modified xsi:type="dcterms:W3CDTF">2025-08-03T14:09:55Z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