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333B0-8AFC-469F-A181-A0392118B795}" v="2" dt="2025-05-19T23:08:07.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illo Aviles Anahi" userId="7545845b-7d2d-4d5a-b118-56ab2d5cca42" providerId="ADAL" clId="{973333B0-8AFC-469F-A181-A0392118B795}"/>
    <pc:docChg chg="modSld">
      <pc:chgData name="Castillo Aviles Anahi" userId="7545845b-7d2d-4d5a-b118-56ab2d5cca42" providerId="ADAL" clId="{973333B0-8AFC-469F-A181-A0392118B795}" dt="2025-05-19T23:16:52.549" v="45" actId="1035"/>
      <pc:docMkLst>
        <pc:docMk/>
      </pc:docMkLst>
      <pc:sldChg chg="modSp mod">
        <pc:chgData name="Castillo Aviles Anahi" userId="7545845b-7d2d-4d5a-b118-56ab2d5cca42" providerId="ADAL" clId="{973333B0-8AFC-469F-A181-A0392118B795}" dt="2025-05-19T23:06:57.296" v="14" actId="20577"/>
        <pc:sldMkLst>
          <pc:docMk/>
          <pc:sldMk cId="1379047657" sldId="267"/>
        </pc:sldMkLst>
        <pc:spChg chg="mod">
          <ac:chgData name="Castillo Aviles Anahi" userId="7545845b-7d2d-4d5a-b118-56ab2d5cca42" providerId="ADAL" clId="{973333B0-8AFC-469F-A181-A0392118B795}" dt="2025-05-19T23:06:57.296" v="14" actId="20577"/>
          <ac:spMkLst>
            <pc:docMk/>
            <pc:sldMk cId="1379047657" sldId="267"/>
            <ac:spMk id="4" creationId="{5190B76C-1407-D89C-02F3-E44EA950311B}"/>
          </ac:spMkLst>
        </pc:spChg>
        <pc:picChg chg="mod">
          <ac:chgData name="Castillo Aviles Anahi" userId="7545845b-7d2d-4d5a-b118-56ab2d5cca42" providerId="ADAL" clId="{973333B0-8AFC-469F-A181-A0392118B795}" dt="2025-05-19T22:59:42.846" v="1" actId="1036"/>
          <ac:picMkLst>
            <pc:docMk/>
            <pc:sldMk cId="1379047657" sldId="267"/>
            <ac:picMk id="7" creationId="{C6488DEB-6171-A259-2AA8-E93E268D7248}"/>
          </ac:picMkLst>
        </pc:picChg>
      </pc:sldChg>
      <pc:sldChg chg="modSp mod">
        <pc:chgData name="Castillo Aviles Anahi" userId="7545845b-7d2d-4d5a-b118-56ab2d5cca42" providerId="ADAL" clId="{973333B0-8AFC-469F-A181-A0392118B795}" dt="2025-05-19T23:08:07.429" v="27" actId="1035"/>
        <pc:sldMkLst>
          <pc:docMk/>
          <pc:sldMk cId="1546481433" sldId="269"/>
        </pc:sldMkLst>
        <pc:spChg chg="mod">
          <ac:chgData name="Castillo Aviles Anahi" userId="7545845b-7d2d-4d5a-b118-56ab2d5cca42" providerId="ADAL" clId="{973333B0-8AFC-469F-A181-A0392118B795}" dt="2025-05-19T23:07:06.448" v="25" actId="20577"/>
          <ac:spMkLst>
            <pc:docMk/>
            <pc:sldMk cId="1546481433" sldId="269"/>
            <ac:spMk id="2" creationId="{34E3A2B7-6156-D2B1-C639-AC715A91FFEA}"/>
          </ac:spMkLst>
        </pc:spChg>
        <pc:picChg chg="mod">
          <ac:chgData name="Castillo Aviles Anahi" userId="7545845b-7d2d-4d5a-b118-56ab2d5cca42" providerId="ADAL" clId="{973333B0-8AFC-469F-A181-A0392118B795}" dt="2025-05-19T23:08:07.429" v="27" actId="1035"/>
          <ac:picMkLst>
            <pc:docMk/>
            <pc:sldMk cId="1546481433" sldId="269"/>
            <ac:picMk id="4098" creationId="{FF861FE3-9497-6D86-58F3-B1DC41CFD858}"/>
          </ac:picMkLst>
        </pc:picChg>
      </pc:sldChg>
      <pc:sldChg chg="modSp mod">
        <pc:chgData name="Castillo Aviles Anahi" userId="7545845b-7d2d-4d5a-b118-56ab2d5cca42" providerId="ADAL" clId="{973333B0-8AFC-469F-A181-A0392118B795}" dt="2025-05-19T23:12:22.878" v="28" actId="1036"/>
        <pc:sldMkLst>
          <pc:docMk/>
          <pc:sldMk cId="480222906" sldId="270"/>
        </pc:sldMkLst>
        <pc:picChg chg="mod">
          <ac:chgData name="Castillo Aviles Anahi" userId="7545845b-7d2d-4d5a-b118-56ab2d5cca42" providerId="ADAL" clId="{973333B0-8AFC-469F-A181-A0392118B795}" dt="2025-05-19T23:12:22.878" v="28" actId="1036"/>
          <ac:picMkLst>
            <pc:docMk/>
            <pc:sldMk cId="480222906" sldId="270"/>
            <ac:picMk id="5" creationId="{9C21BC0C-CA34-9556-6CE1-C0C5DD258476}"/>
          </ac:picMkLst>
        </pc:picChg>
      </pc:sldChg>
      <pc:sldChg chg="modSp mod">
        <pc:chgData name="Castillo Aviles Anahi" userId="7545845b-7d2d-4d5a-b118-56ab2d5cca42" providerId="ADAL" clId="{973333B0-8AFC-469F-A181-A0392118B795}" dt="2025-05-19T23:16:52.549" v="45" actId="1035"/>
        <pc:sldMkLst>
          <pc:docMk/>
          <pc:sldMk cId="1786537683" sldId="271"/>
        </pc:sldMkLst>
        <pc:picChg chg="mod">
          <ac:chgData name="Castillo Aviles Anahi" userId="7545845b-7d2d-4d5a-b118-56ab2d5cca42" providerId="ADAL" clId="{973333B0-8AFC-469F-A181-A0392118B795}" dt="2025-05-19T23:16:52.549" v="45" actId="1035"/>
          <ac:picMkLst>
            <pc:docMk/>
            <pc:sldMk cId="1786537683" sldId="271"/>
            <ac:picMk id="5" creationId="{55710A63-3217-A6DB-C8B1-DC1A41D492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169C4-CBFD-4126-AA79-C331C8F2B3A1}" type="datetimeFigureOut">
              <a:rPr lang="es-MX" smtClean="0"/>
              <a:t>19/05/2025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4282A-A297-4EEC-A989-03C33B6447E9}" type="slidenum">
              <a:rPr lang="es-MX" smtClean="0"/>
              <a:t>‹Nº›</a:t>
            </a:fld>
            <a:endParaRPr lang="es-MX"/>
          </a:p>
        </p:txBody>
      </p:sp>
    </p:spTree>
    <p:extLst>
      <p:ext uri="{BB962C8B-B14F-4D97-AF65-F5344CB8AC3E}">
        <p14:creationId xmlns:p14="http://schemas.microsoft.com/office/powerpoint/2010/main" val="423261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Facilita el mantenimiento</a:t>
            </a:r>
            <a:r>
              <a:rPr lang="es-ES" dirty="0"/>
              <a:t>: se pueden cambiar partes sin afectar todo el sistema.</a:t>
            </a:r>
          </a:p>
          <a:p>
            <a:pPr>
              <a:buNone/>
            </a:pPr>
            <a:r>
              <a:rPr lang="es-ES" dirty="0"/>
              <a:t>✅ </a:t>
            </a:r>
            <a:r>
              <a:rPr lang="es-ES" b="1" dirty="0"/>
              <a:t>Código más ordenado y reutilizable</a:t>
            </a:r>
            <a:r>
              <a:rPr lang="es-ES" dirty="0"/>
              <a:t>.</a:t>
            </a:r>
          </a:p>
          <a:p>
            <a:pPr>
              <a:buNone/>
            </a:pPr>
            <a:r>
              <a:rPr lang="es-ES" dirty="0"/>
              <a:t>✅ </a:t>
            </a:r>
            <a:r>
              <a:rPr lang="es-ES" b="1" dirty="0"/>
              <a:t>Escalable</a:t>
            </a:r>
            <a:r>
              <a:rPr lang="es-ES" dirty="0"/>
              <a:t>: fácil de agregar nuevas funciones como reportes o filtros.</a:t>
            </a:r>
          </a:p>
          <a:p>
            <a:r>
              <a:rPr lang="es-ES" dirty="0"/>
              <a:t>✅ </a:t>
            </a:r>
            <a:r>
              <a:rPr lang="es-ES" b="1" dirty="0"/>
              <a:t>Mejor trabajo en equipo</a:t>
            </a:r>
            <a:r>
              <a:rPr lang="es-ES" dirty="0"/>
              <a:t>: se puede dividir entre lógica, interfaz y conexión a datos.</a:t>
            </a:r>
          </a:p>
          <a:p>
            <a:endParaRPr lang="es-MX" dirty="0"/>
          </a:p>
        </p:txBody>
      </p:sp>
      <p:sp>
        <p:nvSpPr>
          <p:cNvPr id="4" name="Marcador de número de diapositiva 3"/>
          <p:cNvSpPr>
            <a:spLocks noGrp="1"/>
          </p:cNvSpPr>
          <p:nvPr>
            <p:ph type="sldNum" sz="quarter" idx="5"/>
          </p:nvPr>
        </p:nvSpPr>
        <p:spPr/>
        <p:txBody>
          <a:bodyPr/>
          <a:lstStyle/>
          <a:p>
            <a:fld id="{2074282A-A297-4EEC-A989-03C33B6447E9}" type="slidenum">
              <a:rPr lang="es-MX" smtClean="0"/>
              <a:t>10</a:t>
            </a:fld>
            <a:endParaRPr lang="es-MX"/>
          </a:p>
        </p:txBody>
      </p:sp>
    </p:spTree>
    <p:extLst>
      <p:ext uri="{BB962C8B-B14F-4D97-AF65-F5344CB8AC3E}">
        <p14:creationId xmlns:p14="http://schemas.microsoft.com/office/powerpoint/2010/main" val="18955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s-ES"/>
              <a:t>Haga clic para modificar el estilo de título del patrón</a:t>
            </a:r>
            <a:endParaRPr lang="en-US"/>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22663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70059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35709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84400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2695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97016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93387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s-ES"/>
              <a:t>Haga clic para modificar el estilo de título del patrón</a:t>
            </a:r>
            <a:endParaRPr lang="en-US"/>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94566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35761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7036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5/19/2025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27223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5/19/2025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71F40-698F-28E4-93E3-3429CFDD155B}"/>
              </a:ext>
            </a:extLst>
          </p:cNvPr>
          <p:cNvSpPr>
            <a:spLocks noGrp="1"/>
          </p:cNvSpPr>
          <p:nvPr>
            <p:ph type="ctrTitle"/>
          </p:nvPr>
        </p:nvSpPr>
        <p:spPr/>
        <p:txBody>
          <a:bodyPr/>
          <a:lstStyle/>
          <a:p>
            <a:r>
              <a:rPr lang="es-MX" dirty="0"/>
              <a:t>Proyecto Integrador</a:t>
            </a:r>
          </a:p>
        </p:txBody>
      </p:sp>
      <p:sp>
        <p:nvSpPr>
          <p:cNvPr id="3" name="Subtítulo 2">
            <a:extLst>
              <a:ext uri="{FF2B5EF4-FFF2-40B4-BE49-F238E27FC236}">
                <a16:creationId xmlns:a16="http://schemas.microsoft.com/office/drawing/2014/main" id="{62B46810-E007-A20F-37A6-0C95B395A011}"/>
              </a:ext>
            </a:extLst>
          </p:cNvPr>
          <p:cNvSpPr>
            <a:spLocks noGrp="1"/>
          </p:cNvSpPr>
          <p:nvPr>
            <p:ph type="subTitle" idx="1"/>
          </p:nvPr>
        </p:nvSpPr>
        <p:spPr/>
        <p:txBody>
          <a:bodyPr/>
          <a:lstStyle/>
          <a:p>
            <a:r>
              <a:rPr lang="es-MX" dirty="0"/>
              <a:t>Punto De Venta</a:t>
            </a:r>
          </a:p>
        </p:txBody>
      </p:sp>
    </p:spTree>
    <p:extLst>
      <p:ext uri="{BB962C8B-B14F-4D97-AF65-F5344CB8AC3E}">
        <p14:creationId xmlns:p14="http://schemas.microsoft.com/office/powerpoint/2010/main" val="415485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BA60B-9180-58C9-7052-4480F3714198}"/>
              </a:ext>
            </a:extLst>
          </p:cNvPr>
          <p:cNvSpPr>
            <a:spLocks noGrp="1"/>
          </p:cNvSpPr>
          <p:nvPr>
            <p:ph type="title"/>
          </p:nvPr>
        </p:nvSpPr>
        <p:spPr/>
        <p:txBody>
          <a:bodyPr/>
          <a:lstStyle/>
          <a:p>
            <a:r>
              <a:rPr lang="es-MX" dirty="0"/>
              <a:t>Patrón de diseño MVC</a:t>
            </a:r>
          </a:p>
        </p:txBody>
      </p:sp>
      <p:sp>
        <p:nvSpPr>
          <p:cNvPr id="3" name="Marcador de contenido 2">
            <a:extLst>
              <a:ext uri="{FF2B5EF4-FFF2-40B4-BE49-F238E27FC236}">
                <a16:creationId xmlns:a16="http://schemas.microsoft.com/office/drawing/2014/main" id="{B6999D15-C8EB-10CC-97D4-6F4804ED751F}"/>
              </a:ext>
            </a:extLst>
          </p:cNvPr>
          <p:cNvSpPr>
            <a:spLocks noGrp="1"/>
          </p:cNvSpPr>
          <p:nvPr>
            <p:ph idx="1"/>
          </p:nvPr>
        </p:nvSpPr>
        <p:spPr/>
        <p:txBody>
          <a:bodyPr>
            <a:normAutofit fontScale="92500" lnSpcReduction="20000"/>
          </a:bodyPr>
          <a:lstStyle/>
          <a:p>
            <a:r>
              <a:rPr lang="es-ES" dirty="0"/>
              <a:t>Se eligió el patrón MVC (Modelo-Vista-Controlador) para organizar el sistema de forma clara y modular.</a:t>
            </a:r>
          </a:p>
          <a:p>
            <a:r>
              <a:rPr lang="es-ES" dirty="0"/>
              <a:t>Modelo: gestiona los datos, reglas de negocio y acceso a la base de datos (con </a:t>
            </a:r>
            <a:r>
              <a:rPr lang="es-ES" dirty="0" err="1"/>
              <a:t>DAOs</a:t>
            </a:r>
            <a:r>
              <a:rPr lang="es-ES" dirty="0"/>
              <a:t>).</a:t>
            </a:r>
          </a:p>
          <a:p>
            <a:r>
              <a:rPr lang="es-ES" dirty="0"/>
              <a:t>Vista: contiene la interfaz gráfica hecha en Java Swing, lo que ve y usa el cajero o usuario.</a:t>
            </a:r>
          </a:p>
          <a:p>
            <a:r>
              <a:rPr lang="es-ES" dirty="0"/>
              <a:t>Controlador: conecta la vista con el modelo, procesando acciones del usuario (como vender o buscar productos).</a:t>
            </a:r>
            <a:endParaRPr lang="es-MX" dirty="0"/>
          </a:p>
        </p:txBody>
      </p:sp>
    </p:spTree>
    <p:extLst>
      <p:ext uri="{BB962C8B-B14F-4D97-AF65-F5344CB8AC3E}">
        <p14:creationId xmlns:p14="http://schemas.microsoft.com/office/powerpoint/2010/main" val="88476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91D765C-BE79-E643-5D4A-D29BCC01E207}"/>
              </a:ext>
            </a:extLst>
          </p:cNvPr>
          <p:cNvSpPr>
            <a:spLocks noGrp="1"/>
          </p:cNvSpPr>
          <p:nvPr>
            <p:ph type="title"/>
          </p:nvPr>
        </p:nvSpPr>
        <p:spPr/>
        <p:txBody>
          <a:bodyPr/>
          <a:lstStyle/>
          <a:p>
            <a:pPr algn="ctr"/>
            <a:r>
              <a:rPr lang="es-MX" dirty="0"/>
              <a:t>Descripción de ventanas del proyecto</a:t>
            </a:r>
          </a:p>
        </p:txBody>
      </p:sp>
    </p:spTree>
    <p:extLst>
      <p:ext uri="{BB962C8B-B14F-4D97-AF65-F5344CB8AC3E}">
        <p14:creationId xmlns:p14="http://schemas.microsoft.com/office/powerpoint/2010/main" val="344294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90B76C-1407-D89C-02F3-E44EA950311B}"/>
              </a:ext>
            </a:extLst>
          </p:cNvPr>
          <p:cNvSpPr>
            <a:spLocks noGrp="1"/>
          </p:cNvSpPr>
          <p:nvPr>
            <p:ph type="title"/>
          </p:nvPr>
        </p:nvSpPr>
        <p:spPr/>
        <p:txBody>
          <a:bodyPr/>
          <a:lstStyle/>
          <a:p>
            <a:r>
              <a:rPr lang="es-MX" dirty="0" err="1"/>
              <a:t>Login</a:t>
            </a:r>
            <a:endParaRPr lang="es-MX" dirty="0"/>
          </a:p>
        </p:txBody>
      </p:sp>
      <p:sp>
        <p:nvSpPr>
          <p:cNvPr id="5" name="Marcador de contenido 4">
            <a:extLst>
              <a:ext uri="{FF2B5EF4-FFF2-40B4-BE49-F238E27FC236}">
                <a16:creationId xmlns:a16="http://schemas.microsoft.com/office/drawing/2014/main" id="{19E76F24-EA9B-4397-2BC9-6F8ADF3444F8}"/>
              </a:ext>
            </a:extLst>
          </p:cNvPr>
          <p:cNvSpPr>
            <a:spLocks noGrp="1"/>
          </p:cNvSpPr>
          <p:nvPr>
            <p:ph idx="1"/>
          </p:nvPr>
        </p:nvSpPr>
        <p:spPr>
          <a:xfrm>
            <a:off x="762000" y="2286000"/>
            <a:ext cx="6006445" cy="3818083"/>
          </a:xfrm>
        </p:spPr>
        <p:txBody>
          <a:bodyPr>
            <a:normAutofit fontScale="92500" lnSpcReduction="20000"/>
          </a:bodyPr>
          <a:lstStyle/>
          <a:p>
            <a:r>
              <a:rPr lang="es-MX" dirty="0"/>
              <a:t>El proyecto se divide en dos tipos de usuarios “</a:t>
            </a:r>
            <a:r>
              <a:rPr lang="es-MX" dirty="0" err="1"/>
              <a:t>Admin</a:t>
            </a:r>
            <a:r>
              <a:rPr lang="es-MX" dirty="0"/>
              <a:t>” y “</a:t>
            </a:r>
            <a:r>
              <a:rPr lang="es-MX" dirty="0" err="1"/>
              <a:t>Trab</a:t>
            </a:r>
            <a:r>
              <a:rPr lang="es-MX" dirty="0"/>
              <a:t>”. Se decidió hacer así dado que el dueño de la tienda es el que la maneja todo el día, solamente una persona le ayuda (solamente si esta muy enfermo el dueño o tiene que resolver cosas). El único cargo que se delimita es el de </a:t>
            </a:r>
            <a:r>
              <a:rPr lang="es-MX" dirty="0" err="1"/>
              <a:t>Trab</a:t>
            </a:r>
            <a:r>
              <a:rPr lang="es-MX" dirty="0"/>
              <a:t> que no puede agregar usuarios.</a:t>
            </a:r>
          </a:p>
        </p:txBody>
      </p:sp>
      <p:pic>
        <p:nvPicPr>
          <p:cNvPr id="7" name="Imagen 6">
            <a:extLst>
              <a:ext uri="{FF2B5EF4-FFF2-40B4-BE49-F238E27FC236}">
                <a16:creationId xmlns:a16="http://schemas.microsoft.com/office/drawing/2014/main" id="{C6488DEB-6171-A259-2AA8-E93E268D7248}"/>
              </a:ext>
            </a:extLst>
          </p:cNvPr>
          <p:cNvPicPr>
            <a:picLocks noChangeAspect="1"/>
          </p:cNvPicPr>
          <p:nvPr/>
        </p:nvPicPr>
        <p:blipFill>
          <a:blip r:embed="rId2"/>
          <a:stretch>
            <a:fillRect/>
          </a:stretch>
        </p:blipFill>
        <p:spPr>
          <a:xfrm>
            <a:off x="6848658" y="1331089"/>
            <a:ext cx="5147381" cy="3394543"/>
          </a:xfrm>
          <a:prstGeom prst="rect">
            <a:avLst/>
          </a:prstGeom>
        </p:spPr>
      </p:pic>
    </p:spTree>
    <p:extLst>
      <p:ext uri="{BB962C8B-B14F-4D97-AF65-F5344CB8AC3E}">
        <p14:creationId xmlns:p14="http://schemas.microsoft.com/office/powerpoint/2010/main" val="137904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A8AC4-EA7E-E65D-B709-DD23FBF6B2F8}"/>
              </a:ext>
            </a:extLst>
          </p:cNvPr>
          <p:cNvSpPr>
            <a:spLocks noGrp="1"/>
          </p:cNvSpPr>
          <p:nvPr>
            <p:ph type="title"/>
          </p:nvPr>
        </p:nvSpPr>
        <p:spPr>
          <a:xfrm>
            <a:off x="988244" y="262379"/>
            <a:ext cx="10668000" cy="1524000"/>
          </a:xfrm>
        </p:spPr>
        <p:txBody>
          <a:bodyPr/>
          <a:lstStyle/>
          <a:p>
            <a:pPr algn="r"/>
            <a:r>
              <a:rPr lang="es-MX" dirty="0"/>
              <a:t>Menú principal	</a:t>
            </a:r>
          </a:p>
        </p:txBody>
      </p:sp>
      <p:sp>
        <p:nvSpPr>
          <p:cNvPr id="3" name="Marcador de contenido 2">
            <a:extLst>
              <a:ext uri="{FF2B5EF4-FFF2-40B4-BE49-F238E27FC236}">
                <a16:creationId xmlns:a16="http://schemas.microsoft.com/office/drawing/2014/main" id="{BF78A9B3-4084-9EA1-CBE2-FA213E6215E7}"/>
              </a:ext>
            </a:extLst>
          </p:cNvPr>
          <p:cNvSpPr>
            <a:spLocks noGrp="1"/>
          </p:cNvSpPr>
          <p:nvPr>
            <p:ph idx="1"/>
          </p:nvPr>
        </p:nvSpPr>
        <p:spPr>
          <a:xfrm>
            <a:off x="667732" y="1519958"/>
            <a:ext cx="6411798" cy="3818083"/>
          </a:xfrm>
        </p:spPr>
        <p:txBody>
          <a:bodyPr/>
          <a:lstStyle/>
          <a:p>
            <a:r>
              <a:rPr lang="es-MX" dirty="0"/>
              <a:t>En esta ventana se da después de ingresar usuarios y contraseñas llevado un mejor control de las vistas, mostrando por botones las demás ventana, si se hizo una sesión incorrecta se puede cerrar sesión o avanzar.</a:t>
            </a:r>
          </a:p>
        </p:txBody>
      </p:sp>
      <p:pic>
        <p:nvPicPr>
          <p:cNvPr id="5" name="Imagen 4">
            <a:extLst>
              <a:ext uri="{FF2B5EF4-FFF2-40B4-BE49-F238E27FC236}">
                <a16:creationId xmlns:a16="http://schemas.microsoft.com/office/drawing/2014/main" id="{61B909DD-E101-06F5-257A-00BA525790EC}"/>
              </a:ext>
            </a:extLst>
          </p:cNvPr>
          <p:cNvPicPr>
            <a:picLocks noChangeAspect="1"/>
          </p:cNvPicPr>
          <p:nvPr/>
        </p:nvPicPr>
        <p:blipFill>
          <a:blip r:embed="rId2"/>
          <a:stretch>
            <a:fillRect/>
          </a:stretch>
        </p:blipFill>
        <p:spPr>
          <a:xfrm>
            <a:off x="7173798" y="2462982"/>
            <a:ext cx="4812156" cy="3633018"/>
          </a:xfrm>
          <a:prstGeom prst="rect">
            <a:avLst/>
          </a:prstGeom>
        </p:spPr>
      </p:pic>
    </p:spTree>
    <p:extLst>
      <p:ext uri="{BB962C8B-B14F-4D97-AF65-F5344CB8AC3E}">
        <p14:creationId xmlns:p14="http://schemas.microsoft.com/office/powerpoint/2010/main" val="48211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3A2B7-6156-D2B1-C639-AC715A91FFEA}"/>
              </a:ext>
            </a:extLst>
          </p:cNvPr>
          <p:cNvSpPr>
            <a:spLocks noGrp="1"/>
          </p:cNvSpPr>
          <p:nvPr>
            <p:ph type="title"/>
          </p:nvPr>
        </p:nvSpPr>
        <p:spPr>
          <a:xfrm>
            <a:off x="589963" y="395697"/>
            <a:ext cx="10668000" cy="1524000"/>
          </a:xfrm>
        </p:spPr>
        <p:txBody>
          <a:bodyPr/>
          <a:lstStyle/>
          <a:p>
            <a:r>
              <a:rPr lang="es-MX" dirty="0"/>
              <a:t>Ventas</a:t>
            </a:r>
          </a:p>
        </p:txBody>
      </p:sp>
      <p:sp>
        <p:nvSpPr>
          <p:cNvPr id="3" name="Marcador de contenido 2">
            <a:extLst>
              <a:ext uri="{FF2B5EF4-FFF2-40B4-BE49-F238E27FC236}">
                <a16:creationId xmlns:a16="http://schemas.microsoft.com/office/drawing/2014/main" id="{29B64761-1226-821F-615F-CEB600F11B17}"/>
              </a:ext>
            </a:extLst>
          </p:cNvPr>
          <p:cNvSpPr>
            <a:spLocks noGrp="1"/>
          </p:cNvSpPr>
          <p:nvPr>
            <p:ph idx="1"/>
          </p:nvPr>
        </p:nvSpPr>
        <p:spPr>
          <a:xfrm>
            <a:off x="260022" y="2644220"/>
            <a:ext cx="11671955" cy="3818083"/>
          </a:xfrm>
        </p:spPr>
        <p:txBody>
          <a:bodyPr/>
          <a:lstStyle/>
          <a:p>
            <a:pPr marL="0" indent="0">
              <a:buNone/>
            </a:pPr>
            <a:r>
              <a:rPr lang="es-MX" dirty="0"/>
              <a:t>Esta ventana permitirá realizar </a:t>
            </a:r>
          </a:p>
          <a:p>
            <a:pPr marL="0" indent="0">
              <a:buNone/>
            </a:pPr>
            <a:r>
              <a:rPr lang="es-MX" dirty="0"/>
              <a:t>ventas, mostrando productos con imágenes, estos se podrán seleccionar y agregarse al carrito, calculando totales, pagando, agregando puntos a clientes por venta, </a:t>
            </a:r>
            <a:r>
              <a:rPr lang="es-MX" dirty="0" err="1"/>
              <a:t>soprta</a:t>
            </a:r>
            <a:r>
              <a:rPr lang="es-MX" dirty="0"/>
              <a:t> múltiples métodos de pago y calcula cambio, muestra precios y descripciones en tiempo real, se puede realizar búsqueda o moverse a otras ventanas.</a:t>
            </a:r>
          </a:p>
        </p:txBody>
      </p:sp>
      <p:pic>
        <p:nvPicPr>
          <p:cNvPr id="4098" name="Picture 2">
            <a:extLst>
              <a:ext uri="{FF2B5EF4-FFF2-40B4-BE49-F238E27FC236}">
                <a16:creationId xmlns:a16="http://schemas.microsoft.com/office/drawing/2014/main" id="{FF861FE3-9497-6D86-58F3-B1DC41CFD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38" y="88108"/>
            <a:ext cx="5753493" cy="323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48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7A67C-F2F6-970F-6960-4A1CB8607660}"/>
              </a:ext>
            </a:extLst>
          </p:cNvPr>
          <p:cNvSpPr>
            <a:spLocks noGrp="1"/>
          </p:cNvSpPr>
          <p:nvPr>
            <p:ph type="title"/>
          </p:nvPr>
        </p:nvSpPr>
        <p:spPr>
          <a:xfrm>
            <a:off x="1120219" y="449345"/>
            <a:ext cx="10668000" cy="1524000"/>
          </a:xfrm>
        </p:spPr>
        <p:txBody>
          <a:bodyPr/>
          <a:lstStyle/>
          <a:p>
            <a:pPr algn="r"/>
            <a:r>
              <a:rPr lang="es-MX" dirty="0"/>
              <a:t>Reportes</a:t>
            </a:r>
          </a:p>
        </p:txBody>
      </p:sp>
      <p:sp>
        <p:nvSpPr>
          <p:cNvPr id="3" name="Marcador de contenido 2">
            <a:extLst>
              <a:ext uri="{FF2B5EF4-FFF2-40B4-BE49-F238E27FC236}">
                <a16:creationId xmlns:a16="http://schemas.microsoft.com/office/drawing/2014/main" id="{31AA9F03-2162-E16B-5D1B-AA00ED32BD34}"/>
              </a:ext>
            </a:extLst>
          </p:cNvPr>
          <p:cNvSpPr>
            <a:spLocks noGrp="1"/>
          </p:cNvSpPr>
          <p:nvPr>
            <p:ph idx="1"/>
          </p:nvPr>
        </p:nvSpPr>
        <p:spPr>
          <a:xfrm>
            <a:off x="950537" y="3219254"/>
            <a:ext cx="10668000" cy="3818083"/>
          </a:xfrm>
        </p:spPr>
        <p:txBody>
          <a:bodyPr/>
          <a:lstStyle/>
          <a:p>
            <a:r>
              <a:rPr lang="es-MX" dirty="0"/>
              <a:t>En esta ventana se muestra cinco botones, donde se pueden navegar a cada reporte correspondiente que desee generar, pueden ser ventas, clientes,  proveedores, inventario o reimpresión de esos mismos reportes ( además del ticket).</a:t>
            </a:r>
          </a:p>
        </p:txBody>
      </p:sp>
      <p:pic>
        <p:nvPicPr>
          <p:cNvPr id="5" name="Imagen 4">
            <a:extLst>
              <a:ext uri="{FF2B5EF4-FFF2-40B4-BE49-F238E27FC236}">
                <a16:creationId xmlns:a16="http://schemas.microsoft.com/office/drawing/2014/main" id="{9C21BC0C-CA34-9556-6CE1-C0C5DD258476}"/>
              </a:ext>
            </a:extLst>
          </p:cNvPr>
          <p:cNvPicPr>
            <a:picLocks noChangeAspect="1"/>
          </p:cNvPicPr>
          <p:nvPr/>
        </p:nvPicPr>
        <p:blipFill>
          <a:blip r:embed="rId2"/>
          <a:stretch>
            <a:fillRect/>
          </a:stretch>
        </p:blipFill>
        <p:spPr>
          <a:xfrm>
            <a:off x="169906" y="146116"/>
            <a:ext cx="5105113" cy="2870462"/>
          </a:xfrm>
          <a:prstGeom prst="rect">
            <a:avLst/>
          </a:prstGeom>
        </p:spPr>
      </p:pic>
    </p:spTree>
    <p:extLst>
      <p:ext uri="{BB962C8B-B14F-4D97-AF65-F5344CB8AC3E}">
        <p14:creationId xmlns:p14="http://schemas.microsoft.com/office/powerpoint/2010/main" val="48022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CA545-E0E5-0D50-9434-66F0BE162284}"/>
              </a:ext>
            </a:extLst>
          </p:cNvPr>
          <p:cNvSpPr>
            <a:spLocks noGrp="1"/>
          </p:cNvSpPr>
          <p:nvPr>
            <p:ph type="title"/>
          </p:nvPr>
        </p:nvSpPr>
        <p:spPr>
          <a:xfrm>
            <a:off x="582891" y="190501"/>
            <a:ext cx="10668000" cy="1524000"/>
          </a:xfrm>
        </p:spPr>
        <p:txBody>
          <a:bodyPr/>
          <a:lstStyle/>
          <a:p>
            <a:r>
              <a:rPr lang="es-MX" dirty="0"/>
              <a:t>Inventario</a:t>
            </a:r>
          </a:p>
        </p:txBody>
      </p:sp>
      <p:sp>
        <p:nvSpPr>
          <p:cNvPr id="3" name="Marcador de contenido 2">
            <a:extLst>
              <a:ext uri="{FF2B5EF4-FFF2-40B4-BE49-F238E27FC236}">
                <a16:creationId xmlns:a16="http://schemas.microsoft.com/office/drawing/2014/main" id="{DF97322B-D570-400E-B2C5-AEFC952731CF}"/>
              </a:ext>
            </a:extLst>
          </p:cNvPr>
          <p:cNvSpPr>
            <a:spLocks noGrp="1"/>
          </p:cNvSpPr>
          <p:nvPr>
            <p:ph idx="1"/>
          </p:nvPr>
        </p:nvSpPr>
        <p:spPr>
          <a:xfrm>
            <a:off x="582891" y="1437587"/>
            <a:ext cx="11436284" cy="3818083"/>
          </a:xfrm>
        </p:spPr>
        <p:txBody>
          <a:bodyPr>
            <a:normAutofit fontScale="92500" lnSpcReduction="10000"/>
          </a:bodyPr>
          <a:lstStyle/>
          <a:p>
            <a:pPr marL="0" indent="0">
              <a:buNone/>
            </a:pPr>
            <a:r>
              <a:rPr lang="es-MX" dirty="0"/>
              <a:t>En esta ventana se encuentra la lista de productos con sus imágenes, se puede acceder a mas detalles de ellos seleccionándolos, además de ser filtrados por categorías, se puede realizar búsquedas, agregarse </a:t>
            </a:r>
          </a:p>
          <a:p>
            <a:pPr marL="0" indent="0">
              <a:buNone/>
            </a:pPr>
            <a:r>
              <a:rPr lang="es-MX" dirty="0"/>
              <a:t>productos nuevos, eliminarse, </a:t>
            </a:r>
          </a:p>
          <a:p>
            <a:pPr marL="0" indent="0">
              <a:buNone/>
            </a:pPr>
            <a:r>
              <a:rPr lang="es-MX" dirty="0"/>
              <a:t>generar reporte. En búsqueda </a:t>
            </a:r>
          </a:p>
          <a:p>
            <a:pPr marL="0" indent="0">
              <a:buNone/>
            </a:pPr>
            <a:r>
              <a:rPr lang="es-MX" dirty="0"/>
              <a:t>avanzada se puede realizar entradas,</a:t>
            </a:r>
          </a:p>
          <a:p>
            <a:pPr marL="0" indent="0">
              <a:buNone/>
            </a:pPr>
            <a:r>
              <a:rPr lang="es-MX" dirty="0"/>
              <a:t> salidas, devoluciones de productos.</a:t>
            </a:r>
          </a:p>
        </p:txBody>
      </p:sp>
      <p:pic>
        <p:nvPicPr>
          <p:cNvPr id="5" name="Imagen 4">
            <a:extLst>
              <a:ext uri="{FF2B5EF4-FFF2-40B4-BE49-F238E27FC236}">
                <a16:creationId xmlns:a16="http://schemas.microsoft.com/office/drawing/2014/main" id="{55710A63-3217-A6DB-C8B1-DC1A41D492A5}"/>
              </a:ext>
            </a:extLst>
          </p:cNvPr>
          <p:cNvPicPr>
            <a:picLocks noChangeAspect="1"/>
          </p:cNvPicPr>
          <p:nvPr/>
        </p:nvPicPr>
        <p:blipFill>
          <a:blip r:embed="rId2"/>
          <a:stretch>
            <a:fillRect/>
          </a:stretch>
        </p:blipFill>
        <p:spPr>
          <a:xfrm>
            <a:off x="6096000" y="3268740"/>
            <a:ext cx="6096000" cy="3424434"/>
          </a:xfrm>
          <a:prstGeom prst="rect">
            <a:avLst/>
          </a:prstGeom>
        </p:spPr>
      </p:pic>
    </p:spTree>
    <p:extLst>
      <p:ext uri="{BB962C8B-B14F-4D97-AF65-F5344CB8AC3E}">
        <p14:creationId xmlns:p14="http://schemas.microsoft.com/office/powerpoint/2010/main" val="178653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1EDD4-F405-6B39-79E4-924B04C2A46E}"/>
              </a:ext>
            </a:extLst>
          </p:cNvPr>
          <p:cNvSpPr>
            <a:spLocks noGrp="1"/>
          </p:cNvSpPr>
          <p:nvPr>
            <p:ph type="title"/>
          </p:nvPr>
        </p:nvSpPr>
        <p:spPr/>
        <p:txBody>
          <a:bodyPr/>
          <a:lstStyle/>
          <a:p>
            <a:r>
              <a:rPr lang="es-MX" dirty="0"/>
              <a:t>Cliente</a:t>
            </a:r>
          </a:p>
        </p:txBody>
      </p:sp>
      <p:sp>
        <p:nvSpPr>
          <p:cNvPr id="3" name="Marcador de contenido 2">
            <a:extLst>
              <a:ext uri="{FF2B5EF4-FFF2-40B4-BE49-F238E27FC236}">
                <a16:creationId xmlns:a16="http://schemas.microsoft.com/office/drawing/2014/main" id="{B034103E-213C-7048-767D-3C974E5B9985}"/>
              </a:ext>
            </a:extLst>
          </p:cNvPr>
          <p:cNvSpPr>
            <a:spLocks noGrp="1"/>
          </p:cNvSpPr>
          <p:nvPr>
            <p:ph idx="1"/>
          </p:nvPr>
        </p:nvSpPr>
        <p:spPr>
          <a:xfrm>
            <a:off x="1282044" y="1937207"/>
            <a:ext cx="10430759" cy="3818083"/>
          </a:xfrm>
        </p:spPr>
        <p:txBody>
          <a:bodyPr/>
          <a:lstStyle/>
          <a:p>
            <a:pPr algn="r"/>
            <a:r>
              <a:rPr lang="es-MX" dirty="0"/>
              <a:t>En la ventana cliente se puede observar una tabla donde se encuentran los clientes que se registraron para generar puntos, se pueden agregar, </a:t>
            </a:r>
          </a:p>
          <a:p>
            <a:pPr algn="r"/>
            <a:r>
              <a:rPr lang="es-MX" dirty="0"/>
              <a:t>eliminar o modificar.</a:t>
            </a:r>
          </a:p>
        </p:txBody>
      </p:sp>
      <p:pic>
        <p:nvPicPr>
          <p:cNvPr id="5" name="Imagen 4">
            <a:extLst>
              <a:ext uri="{FF2B5EF4-FFF2-40B4-BE49-F238E27FC236}">
                <a16:creationId xmlns:a16="http://schemas.microsoft.com/office/drawing/2014/main" id="{08BCC734-CA84-39E4-AC11-DA0E13342734}"/>
              </a:ext>
            </a:extLst>
          </p:cNvPr>
          <p:cNvPicPr>
            <a:picLocks noChangeAspect="1"/>
          </p:cNvPicPr>
          <p:nvPr/>
        </p:nvPicPr>
        <p:blipFill>
          <a:blip r:embed="rId2"/>
          <a:stretch>
            <a:fillRect/>
          </a:stretch>
        </p:blipFill>
        <p:spPr>
          <a:xfrm>
            <a:off x="367645" y="3247621"/>
            <a:ext cx="5998589" cy="3372838"/>
          </a:xfrm>
          <a:prstGeom prst="rect">
            <a:avLst/>
          </a:prstGeom>
        </p:spPr>
      </p:pic>
    </p:spTree>
    <p:extLst>
      <p:ext uri="{BB962C8B-B14F-4D97-AF65-F5344CB8AC3E}">
        <p14:creationId xmlns:p14="http://schemas.microsoft.com/office/powerpoint/2010/main" val="94099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Tabla&#10;&#10;El contenido generado por IA puede ser incorrecto.">
            <a:extLst>
              <a:ext uri="{FF2B5EF4-FFF2-40B4-BE49-F238E27FC236}">
                <a16:creationId xmlns:a16="http://schemas.microsoft.com/office/drawing/2014/main" id="{169A9999-6610-7AC1-627B-6FF7C1F556EF}"/>
              </a:ext>
            </a:extLst>
          </p:cNvPr>
          <p:cNvPicPr>
            <a:picLocks noChangeAspect="1"/>
          </p:cNvPicPr>
          <p:nvPr/>
        </p:nvPicPr>
        <p:blipFill>
          <a:blip r:embed="rId2"/>
          <a:srcRect l="23022" r="25154" b="1"/>
          <a:stretch>
            <a:fillRect/>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Marcador de contenido 2">
            <a:extLst>
              <a:ext uri="{FF2B5EF4-FFF2-40B4-BE49-F238E27FC236}">
                <a16:creationId xmlns:a16="http://schemas.microsoft.com/office/drawing/2014/main" id="{04258F45-E5B4-2CFC-C1EC-4580BF13D6E6}"/>
              </a:ext>
            </a:extLst>
          </p:cNvPr>
          <p:cNvSpPr>
            <a:spLocks noGrp="1"/>
          </p:cNvSpPr>
          <p:nvPr>
            <p:ph idx="1"/>
          </p:nvPr>
        </p:nvSpPr>
        <p:spPr>
          <a:xfrm>
            <a:off x="762000" y="2286000"/>
            <a:ext cx="5334000" cy="3810001"/>
          </a:xfrm>
        </p:spPr>
        <p:txBody>
          <a:bodyPr>
            <a:normAutofit/>
          </a:bodyPr>
          <a:lstStyle/>
          <a:p>
            <a:r>
              <a:rPr lang="es-MX" sz="2400"/>
              <a:t>En esta ventana se puede apreciar otra tabla, en ella están los proveedores que se agregan, editan  o eliminan.</a:t>
            </a:r>
          </a:p>
        </p:txBody>
      </p:sp>
      <p:sp>
        <p:nvSpPr>
          <p:cNvPr id="2" name="Título 1">
            <a:extLst>
              <a:ext uri="{FF2B5EF4-FFF2-40B4-BE49-F238E27FC236}">
                <a16:creationId xmlns:a16="http://schemas.microsoft.com/office/drawing/2014/main" id="{1F13E682-41CE-A83D-B8B3-98B994033840}"/>
              </a:ext>
            </a:extLst>
          </p:cNvPr>
          <p:cNvSpPr>
            <a:spLocks noGrp="1"/>
          </p:cNvSpPr>
          <p:nvPr>
            <p:ph type="title"/>
          </p:nvPr>
        </p:nvSpPr>
        <p:spPr>
          <a:xfrm>
            <a:off x="762000" y="762000"/>
            <a:ext cx="5334000" cy="1524000"/>
          </a:xfrm>
        </p:spPr>
        <p:txBody>
          <a:bodyPr>
            <a:normAutofit/>
          </a:bodyPr>
          <a:lstStyle/>
          <a:p>
            <a:r>
              <a:rPr lang="es-MX" sz="3200"/>
              <a:t>Proveedores</a:t>
            </a:r>
          </a:p>
        </p:txBody>
      </p:sp>
    </p:spTree>
    <p:extLst>
      <p:ext uri="{BB962C8B-B14F-4D97-AF65-F5344CB8AC3E}">
        <p14:creationId xmlns:p14="http://schemas.microsoft.com/office/powerpoint/2010/main" val="131359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Texto&#10;&#10;El contenido generado por IA puede ser incorrecto.">
            <a:extLst>
              <a:ext uri="{FF2B5EF4-FFF2-40B4-BE49-F238E27FC236}">
                <a16:creationId xmlns:a16="http://schemas.microsoft.com/office/drawing/2014/main" id="{E0CC430A-4747-A97F-962F-18699AC47E11}"/>
              </a:ext>
            </a:extLst>
          </p:cNvPr>
          <p:cNvPicPr>
            <a:picLocks noChangeAspect="1"/>
          </p:cNvPicPr>
          <p:nvPr/>
        </p:nvPicPr>
        <p:blipFill>
          <a:blip r:embed="rId2"/>
          <a:srcRect l="22920" r="25255" b="1"/>
          <a:stretch>
            <a:fillRect/>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4" name="Freeform: Shape 13">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Marcador de contenido 2">
            <a:extLst>
              <a:ext uri="{FF2B5EF4-FFF2-40B4-BE49-F238E27FC236}">
                <a16:creationId xmlns:a16="http://schemas.microsoft.com/office/drawing/2014/main" id="{94858A2F-06D0-F7C1-5629-73FA3315D8D8}"/>
              </a:ext>
            </a:extLst>
          </p:cNvPr>
          <p:cNvSpPr>
            <a:spLocks noGrp="1"/>
          </p:cNvSpPr>
          <p:nvPr>
            <p:ph idx="1"/>
          </p:nvPr>
        </p:nvSpPr>
        <p:spPr>
          <a:xfrm>
            <a:off x="6096000" y="2286000"/>
            <a:ext cx="5334000" cy="3810001"/>
          </a:xfrm>
        </p:spPr>
        <p:txBody>
          <a:bodyPr>
            <a:normAutofit/>
          </a:bodyPr>
          <a:lstStyle/>
          <a:p>
            <a:r>
              <a:rPr lang="es-MX" sz="2400"/>
              <a:t>En esta ventana se encuentra otra tabla que muestra la información de los usuarios que se agregaron, editaron o modificaron por el administrador.</a:t>
            </a:r>
          </a:p>
        </p:txBody>
      </p:sp>
      <p:sp>
        <p:nvSpPr>
          <p:cNvPr id="2" name="Título 1">
            <a:extLst>
              <a:ext uri="{FF2B5EF4-FFF2-40B4-BE49-F238E27FC236}">
                <a16:creationId xmlns:a16="http://schemas.microsoft.com/office/drawing/2014/main" id="{8F4A9EA1-A317-7ED1-4BA6-3CD06E1A33FB}"/>
              </a:ext>
            </a:extLst>
          </p:cNvPr>
          <p:cNvSpPr>
            <a:spLocks noGrp="1"/>
          </p:cNvSpPr>
          <p:nvPr>
            <p:ph type="title"/>
          </p:nvPr>
        </p:nvSpPr>
        <p:spPr>
          <a:xfrm>
            <a:off x="6096000" y="762000"/>
            <a:ext cx="5334000" cy="1524000"/>
          </a:xfrm>
        </p:spPr>
        <p:txBody>
          <a:bodyPr>
            <a:normAutofit/>
          </a:bodyPr>
          <a:lstStyle/>
          <a:p>
            <a:r>
              <a:rPr lang="es-MX" sz="3200"/>
              <a:t>Usuarios </a:t>
            </a:r>
          </a:p>
        </p:txBody>
      </p:sp>
    </p:spTree>
    <p:extLst>
      <p:ext uri="{BB962C8B-B14F-4D97-AF65-F5344CB8AC3E}">
        <p14:creationId xmlns:p14="http://schemas.microsoft.com/office/powerpoint/2010/main" val="32374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6BDB7-E502-B27F-D4A3-1D13B8906B47}"/>
              </a:ext>
            </a:extLst>
          </p:cNvPr>
          <p:cNvSpPr>
            <a:spLocks noGrp="1"/>
          </p:cNvSpPr>
          <p:nvPr>
            <p:ph type="title"/>
          </p:nvPr>
        </p:nvSpPr>
        <p:spPr/>
        <p:txBody>
          <a:bodyPr>
            <a:normAutofit fontScale="90000"/>
          </a:bodyPr>
          <a:lstStyle/>
          <a:p>
            <a:pPr algn="ctr"/>
            <a:r>
              <a:rPr lang="es-MX" dirty="0"/>
              <a:t>Universidad Autónoma De Tamaulipas</a:t>
            </a:r>
            <a:br>
              <a:rPr lang="es-MX" dirty="0"/>
            </a:br>
            <a:br>
              <a:rPr lang="es-MX" dirty="0"/>
            </a:br>
            <a:r>
              <a:rPr lang="es-MX" dirty="0"/>
              <a:t>Facultad de Ingeniería Tampico</a:t>
            </a:r>
          </a:p>
        </p:txBody>
      </p:sp>
      <p:sp>
        <p:nvSpPr>
          <p:cNvPr id="3" name="Marcador de contenido 2">
            <a:extLst>
              <a:ext uri="{FF2B5EF4-FFF2-40B4-BE49-F238E27FC236}">
                <a16:creationId xmlns:a16="http://schemas.microsoft.com/office/drawing/2014/main" id="{C60F4206-1FB4-0AA4-887F-A2282F5865DA}"/>
              </a:ext>
            </a:extLst>
          </p:cNvPr>
          <p:cNvSpPr>
            <a:spLocks noGrp="1"/>
          </p:cNvSpPr>
          <p:nvPr>
            <p:ph idx="1"/>
          </p:nvPr>
        </p:nvSpPr>
        <p:spPr>
          <a:xfrm>
            <a:off x="762000" y="2662959"/>
            <a:ext cx="10668000" cy="3818083"/>
          </a:xfrm>
        </p:spPr>
        <p:txBody>
          <a:bodyPr>
            <a:normAutofit fontScale="77500" lnSpcReduction="20000"/>
          </a:bodyPr>
          <a:lstStyle/>
          <a:p>
            <a:pPr algn="ctr"/>
            <a:r>
              <a:rPr lang="es-MX" dirty="0"/>
              <a:t>Ingeniería en sistemas computacionales</a:t>
            </a:r>
          </a:p>
          <a:p>
            <a:pPr algn="ctr"/>
            <a:r>
              <a:rPr lang="es-ES" dirty="0"/>
              <a:t>Materia: Programación Avanzada</a:t>
            </a:r>
          </a:p>
          <a:p>
            <a:pPr algn="ctr"/>
            <a:r>
              <a:rPr lang="es-ES" dirty="0"/>
              <a:t>Alumna: Castillo Aviles Anahi</a:t>
            </a:r>
          </a:p>
          <a:p>
            <a:pPr algn="ctr"/>
            <a:r>
              <a:rPr lang="es-ES" dirty="0"/>
              <a:t>Matricula: a2233336121</a:t>
            </a:r>
          </a:p>
          <a:p>
            <a:pPr algn="ctr"/>
            <a:r>
              <a:rPr lang="es-ES" dirty="0"/>
              <a:t>Profesor: Ing. </a:t>
            </a:r>
            <a:r>
              <a:rPr lang="es-ES" dirty="0" err="1"/>
              <a:t>Alvarez</a:t>
            </a:r>
            <a:r>
              <a:rPr lang="es-ES" dirty="0"/>
              <a:t> Navarro Eduardo</a:t>
            </a:r>
          </a:p>
          <a:p>
            <a:pPr algn="ctr"/>
            <a:r>
              <a:rPr lang="es-ES" dirty="0"/>
              <a:t>Fecha:</a:t>
            </a:r>
          </a:p>
          <a:p>
            <a:pPr algn="ctr"/>
            <a:r>
              <a:rPr lang="es-ES" dirty="0"/>
              <a:t>Semestre: 3°</a:t>
            </a:r>
          </a:p>
          <a:p>
            <a:pPr algn="ctr"/>
            <a:r>
              <a:rPr lang="es-ES" dirty="0"/>
              <a:t>Grupo: “I”</a:t>
            </a:r>
          </a:p>
          <a:p>
            <a:pPr algn="ctr"/>
            <a:endParaRPr lang="es-MX" dirty="0"/>
          </a:p>
        </p:txBody>
      </p:sp>
    </p:spTree>
    <p:extLst>
      <p:ext uri="{BB962C8B-B14F-4D97-AF65-F5344CB8AC3E}">
        <p14:creationId xmlns:p14="http://schemas.microsoft.com/office/powerpoint/2010/main" val="55863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0" name="Freeform: Shape 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4" name="Rectangle 1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Freeform: Shape 15">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ítulo 1">
            <a:extLst>
              <a:ext uri="{FF2B5EF4-FFF2-40B4-BE49-F238E27FC236}">
                <a16:creationId xmlns:a16="http://schemas.microsoft.com/office/drawing/2014/main" id="{286A09DF-1773-84AB-9935-3DCF02551CA9}"/>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dirty="0">
                <a:solidFill>
                  <a:srgbClr val="FFFFFF"/>
                </a:solidFill>
                <a:latin typeface="+mj-lt"/>
                <a:ea typeface="+mj-ea"/>
                <a:cs typeface="+mj-cs"/>
              </a:rPr>
              <a:t>Gracias </a:t>
            </a:r>
            <a:r>
              <a:rPr lang="en-US" kern="1200" dirty="0" err="1">
                <a:solidFill>
                  <a:srgbClr val="FFFFFF"/>
                </a:solidFill>
                <a:latin typeface="+mj-lt"/>
                <a:ea typeface="+mj-ea"/>
                <a:cs typeface="+mj-cs"/>
              </a:rPr>
              <a:t>por</a:t>
            </a:r>
            <a:r>
              <a:rPr lang="en-US" kern="1200" dirty="0">
                <a:solidFill>
                  <a:srgbClr val="FFFFFF"/>
                </a:solidFill>
                <a:latin typeface="+mj-lt"/>
                <a:ea typeface="+mj-ea"/>
                <a:cs typeface="+mj-cs"/>
              </a:rPr>
              <a:t> la </a:t>
            </a:r>
            <a:r>
              <a:rPr lang="en-US" kern="1200" dirty="0" err="1">
                <a:solidFill>
                  <a:srgbClr val="FFFFFF"/>
                </a:solidFill>
                <a:latin typeface="+mj-lt"/>
                <a:ea typeface="+mj-ea"/>
                <a:cs typeface="+mj-cs"/>
              </a:rPr>
              <a:t>atencion</a:t>
            </a:r>
            <a:endParaRPr lang="en-US" kern="1200" dirty="0">
              <a:solidFill>
                <a:srgbClr val="FFFFFF"/>
              </a:solidFill>
              <a:latin typeface="+mj-lt"/>
              <a:ea typeface="+mj-ea"/>
              <a:cs typeface="+mj-cs"/>
            </a:endParaRPr>
          </a:p>
        </p:txBody>
      </p:sp>
    </p:spTree>
    <p:extLst>
      <p:ext uri="{BB962C8B-B14F-4D97-AF65-F5344CB8AC3E}">
        <p14:creationId xmlns:p14="http://schemas.microsoft.com/office/powerpoint/2010/main" val="273861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3A6CCD-BA19-7904-9515-CD140973FE89}"/>
              </a:ext>
            </a:extLst>
          </p:cNvPr>
          <p:cNvSpPr>
            <a:spLocks noGrp="1"/>
          </p:cNvSpPr>
          <p:nvPr>
            <p:ph type="title"/>
          </p:nvPr>
        </p:nvSpPr>
        <p:spPr/>
        <p:txBody>
          <a:bodyPr/>
          <a:lstStyle/>
          <a:p>
            <a:r>
              <a:rPr lang="es-MX" dirty="0"/>
              <a:t>¿Punto de venta?</a:t>
            </a:r>
          </a:p>
        </p:txBody>
      </p:sp>
      <p:sp>
        <p:nvSpPr>
          <p:cNvPr id="3" name="Marcador de contenido 2">
            <a:extLst>
              <a:ext uri="{FF2B5EF4-FFF2-40B4-BE49-F238E27FC236}">
                <a16:creationId xmlns:a16="http://schemas.microsoft.com/office/drawing/2014/main" id="{08AFAD2D-FA29-4029-1A74-E1471125D974}"/>
              </a:ext>
            </a:extLst>
          </p:cNvPr>
          <p:cNvSpPr>
            <a:spLocks noGrp="1"/>
          </p:cNvSpPr>
          <p:nvPr>
            <p:ph idx="1"/>
          </p:nvPr>
        </p:nvSpPr>
        <p:spPr/>
        <p:txBody>
          <a:bodyPr>
            <a:normAutofit fontScale="62500" lnSpcReduction="20000"/>
          </a:bodyPr>
          <a:lstStyle/>
          <a:p>
            <a:r>
              <a:rPr lang="es-ES" dirty="0"/>
              <a:t>Un punto de venta (PDV) es un lugar físico o virtual donde se realiza una transacción comercial, es decir, donde un cliente compra un producto o servicio. Puede referirse a:</a:t>
            </a:r>
          </a:p>
          <a:p>
            <a:pPr marL="0" indent="0">
              <a:buNone/>
            </a:pPr>
            <a:endParaRPr lang="es-ES" dirty="0"/>
          </a:p>
          <a:p>
            <a:r>
              <a:rPr lang="es-ES" dirty="0"/>
              <a:t>Punto de venta físico:</a:t>
            </a:r>
          </a:p>
          <a:p>
            <a:r>
              <a:rPr lang="es-ES" dirty="0"/>
              <a:t>Tiendas, supermercados, quioscos, restaurantes, etc.</a:t>
            </a:r>
          </a:p>
          <a:p>
            <a:r>
              <a:rPr lang="es-ES" dirty="0"/>
              <a:t>Incluye cajas registradoras, terminales POS (Point </a:t>
            </a:r>
            <a:r>
              <a:rPr lang="es-ES" dirty="0" err="1"/>
              <a:t>of</a:t>
            </a:r>
            <a:r>
              <a:rPr lang="es-ES" dirty="0"/>
              <a:t> Sale) y sistemas de cobro.</a:t>
            </a:r>
          </a:p>
          <a:p>
            <a:r>
              <a:rPr lang="es-ES" dirty="0"/>
              <a:t>Punto de venta virtual (online):</a:t>
            </a:r>
          </a:p>
          <a:p>
            <a:r>
              <a:rPr lang="es-ES" dirty="0"/>
              <a:t>Sitios web, aplicaciones móviles o </a:t>
            </a:r>
            <a:r>
              <a:rPr lang="es-ES" dirty="0" err="1"/>
              <a:t>marketplaces</a:t>
            </a:r>
            <a:r>
              <a:rPr lang="es-ES" dirty="0"/>
              <a:t> (como Amazon, Mercado Libre).</a:t>
            </a:r>
          </a:p>
          <a:p>
            <a:r>
              <a:rPr lang="es-ES" dirty="0"/>
              <a:t>Utilizan plataformas de pago electrónico en lugar de terminales físicas.</a:t>
            </a:r>
            <a:endParaRPr lang="es-MX" dirty="0"/>
          </a:p>
        </p:txBody>
      </p:sp>
    </p:spTree>
    <p:extLst>
      <p:ext uri="{BB962C8B-B14F-4D97-AF65-F5344CB8AC3E}">
        <p14:creationId xmlns:p14="http://schemas.microsoft.com/office/powerpoint/2010/main" val="188887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7926F-0492-5B18-E1E1-33D072B15D53}"/>
              </a:ext>
            </a:extLst>
          </p:cNvPr>
          <p:cNvSpPr>
            <a:spLocks noGrp="1"/>
          </p:cNvSpPr>
          <p:nvPr>
            <p:ph type="title"/>
          </p:nvPr>
        </p:nvSpPr>
        <p:spPr/>
        <p:txBody>
          <a:bodyPr/>
          <a:lstStyle/>
          <a:p>
            <a:r>
              <a:rPr lang="es-MX" dirty="0"/>
              <a:t>Funciones de un punto de venta</a:t>
            </a:r>
          </a:p>
        </p:txBody>
      </p:sp>
      <p:sp>
        <p:nvSpPr>
          <p:cNvPr id="3" name="Marcador de contenido 2">
            <a:extLst>
              <a:ext uri="{FF2B5EF4-FFF2-40B4-BE49-F238E27FC236}">
                <a16:creationId xmlns:a16="http://schemas.microsoft.com/office/drawing/2014/main" id="{321262C6-6320-A0EA-FB26-685A66B873B5}"/>
              </a:ext>
            </a:extLst>
          </p:cNvPr>
          <p:cNvSpPr>
            <a:spLocks noGrp="1"/>
          </p:cNvSpPr>
          <p:nvPr>
            <p:ph sz="half" idx="1"/>
          </p:nvPr>
        </p:nvSpPr>
        <p:spPr/>
        <p:txBody>
          <a:bodyPr>
            <a:normAutofit fontScale="40000" lnSpcReduction="20000"/>
          </a:bodyPr>
          <a:lstStyle/>
          <a:p>
            <a:r>
              <a:rPr lang="es-ES" dirty="0"/>
              <a:t>Gestión de productos e inventario </a:t>
            </a:r>
          </a:p>
          <a:p>
            <a:r>
              <a:rPr lang="es-ES" dirty="0"/>
              <a:t>Alta, edición y baja de productos.</a:t>
            </a:r>
          </a:p>
          <a:p>
            <a:r>
              <a:rPr lang="es-ES" dirty="0"/>
              <a:t>Control de existencias con alertas de stock bajo.</a:t>
            </a:r>
          </a:p>
          <a:p>
            <a:r>
              <a:rPr lang="es-ES" dirty="0"/>
              <a:t>Soporte para imágenes, unidad de medida, IVA y descuentos.</a:t>
            </a:r>
          </a:p>
          <a:p>
            <a:r>
              <a:rPr lang="es-ES" dirty="0"/>
              <a:t>Registro automático de ingresos de mercancía y actualización de costos.</a:t>
            </a:r>
          </a:p>
          <a:p>
            <a:r>
              <a:rPr lang="es-ES" dirty="0"/>
              <a:t>Ventas en mostrador</a:t>
            </a:r>
          </a:p>
          <a:p>
            <a:r>
              <a:rPr lang="es-ES" dirty="0"/>
              <a:t>Carrito de compra: agregar, quitar o modificar cantidades antes de cobrar.</a:t>
            </a:r>
          </a:p>
          <a:p>
            <a:r>
              <a:rPr lang="es-ES" dirty="0"/>
              <a:t>Cálculo automático de subtotal, IVA, descuentos y total.</a:t>
            </a:r>
          </a:p>
          <a:p>
            <a:r>
              <a:rPr lang="es-ES" dirty="0"/>
              <a:t>Múltiples métodos de pago (efectivo, tarjeta, mixto).</a:t>
            </a:r>
          </a:p>
          <a:p>
            <a:r>
              <a:rPr lang="es-ES" dirty="0"/>
              <a:t>Impresión o generación de ticket / factura.</a:t>
            </a:r>
          </a:p>
          <a:p>
            <a:r>
              <a:rPr lang="es-ES" dirty="0"/>
              <a:t>Registro rápido de clientes frecuentes.</a:t>
            </a:r>
          </a:p>
          <a:p>
            <a:r>
              <a:rPr lang="es-ES" dirty="0"/>
              <a:t>Histórico de compras por cliente.</a:t>
            </a:r>
          </a:p>
          <a:p>
            <a:endParaRPr lang="es-MX" dirty="0"/>
          </a:p>
        </p:txBody>
      </p:sp>
      <p:sp>
        <p:nvSpPr>
          <p:cNvPr id="4" name="Marcador de contenido 3">
            <a:extLst>
              <a:ext uri="{FF2B5EF4-FFF2-40B4-BE49-F238E27FC236}">
                <a16:creationId xmlns:a16="http://schemas.microsoft.com/office/drawing/2014/main" id="{B8942502-B0AD-93BE-F4F9-2EF75886B326}"/>
              </a:ext>
            </a:extLst>
          </p:cNvPr>
          <p:cNvSpPr>
            <a:spLocks noGrp="1"/>
          </p:cNvSpPr>
          <p:nvPr>
            <p:ph sz="half" idx="2"/>
          </p:nvPr>
        </p:nvSpPr>
        <p:spPr/>
        <p:txBody>
          <a:bodyPr>
            <a:normAutofit fontScale="40000" lnSpcReduction="20000"/>
          </a:bodyPr>
          <a:lstStyle/>
          <a:p>
            <a:r>
              <a:rPr lang="es-ES" dirty="0"/>
              <a:t>Búsqueda por nombre, teléfono o correo.</a:t>
            </a:r>
          </a:p>
          <a:p>
            <a:r>
              <a:rPr lang="es-ES" dirty="0"/>
              <a:t>Proveedores y compras</a:t>
            </a:r>
          </a:p>
          <a:p>
            <a:r>
              <a:rPr lang="es-ES" dirty="0"/>
              <a:t>Catálogo de proveedores con contactos.</a:t>
            </a:r>
          </a:p>
          <a:p>
            <a:r>
              <a:rPr lang="es-ES" dirty="0"/>
              <a:t>Asociación de productos a proveedores para futuras órdenes de compra.</a:t>
            </a:r>
          </a:p>
          <a:p>
            <a:r>
              <a:rPr lang="es-ES" dirty="0"/>
              <a:t>Devoluciones .</a:t>
            </a:r>
          </a:p>
          <a:p>
            <a:r>
              <a:rPr lang="es-ES" dirty="0"/>
              <a:t>Registro de artículos devueltos vinculados a una venta. </a:t>
            </a:r>
          </a:p>
          <a:p>
            <a:r>
              <a:rPr lang="es-ES" dirty="0"/>
              <a:t>Usuarios y seguridad</a:t>
            </a:r>
          </a:p>
          <a:p>
            <a:r>
              <a:rPr lang="es-ES" dirty="0"/>
              <a:t>Inicio de sesión con roles (cajero, administrador, </a:t>
            </a:r>
            <a:r>
              <a:rPr lang="es-ES" dirty="0" err="1"/>
              <a:t>inventarista</a:t>
            </a:r>
            <a:r>
              <a:rPr lang="es-ES" dirty="0"/>
              <a:t>).</a:t>
            </a:r>
          </a:p>
          <a:p>
            <a:r>
              <a:rPr lang="es-ES" dirty="0"/>
              <a:t>Restricción de funciones según permisos.</a:t>
            </a:r>
          </a:p>
          <a:p>
            <a:r>
              <a:rPr lang="es-ES" dirty="0"/>
              <a:t>Bitácora básica de acceso y acciones críticas.</a:t>
            </a:r>
          </a:p>
          <a:p>
            <a:r>
              <a:rPr lang="es-ES" dirty="0" err="1"/>
              <a:t>ReportesVentas</a:t>
            </a:r>
            <a:r>
              <a:rPr lang="es-ES" dirty="0"/>
              <a:t> diarias, semanales y mensuales.</a:t>
            </a:r>
          </a:p>
          <a:p>
            <a:r>
              <a:rPr lang="es-ES" dirty="0"/>
              <a:t>Productos más vendidos y menos rotación.</a:t>
            </a:r>
          </a:p>
          <a:p>
            <a:endParaRPr lang="es-MX" dirty="0"/>
          </a:p>
        </p:txBody>
      </p:sp>
    </p:spTree>
    <p:extLst>
      <p:ext uri="{BB962C8B-B14F-4D97-AF65-F5344CB8AC3E}">
        <p14:creationId xmlns:p14="http://schemas.microsoft.com/office/powerpoint/2010/main" val="17031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D0304A-0743-F14C-73EC-CEE3A6E21672}"/>
              </a:ext>
            </a:extLst>
          </p:cNvPr>
          <p:cNvSpPr>
            <a:spLocks noGrp="1"/>
          </p:cNvSpPr>
          <p:nvPr>
            <p:ph type="title"/>
          </p:nvPr>
        </p:nvSpPr>
        <p:spPr/>
        <p:txBody>
          <a:bodyPr/>
          <a:lstStyle/>
          <a:p>
            <a:r>
              <a:rPr lang="es-MX" dirty="0"/>
              <a:t>Ventajas de contar con un punto de venta</a:t>
            </a:r>
          </a:p>
        </p:txBody>
      </p:sp>
      <p:sp>
        <p:nvSpPr>
          <p:cNvPr id="3" name="Marcador de contenido 2">
            <a:extLst>
              <a:ext uri="{FF2B5EF4-FFF2-40B4-BE49-F238E27FC236}">
                <a16:creationId xmlns:a16="http://schemas.microsoft.com/office/drawing/2014/main" id="{FC819665-4F03-1724-AF9B-CEFCF7F2BFD1}"/>
              </a:ext>
            </a:extLst>
          </p:cNvPr>
          <p:cNvSpPr>
            <a:spLocks noGrp="1"/>
          </p:cNvSpPr>
          <p:nvPr>
            <p:ph idx="1"/>
          </p:nvPr>
        </p:nvSpPr>
        <p:spPr/>
        <p:txBody>
          <a:bodyPr>
            <a:normAutofit fontScale="85000" lnSpcReduction="10000"/>
          </a:bodyPr>
          <a:lstStyle/>
          <a:p>
            <a:r>
              <a:rPr lang="es-ES" dirty="0"/>
              <a:t>Ventas rápidas y sin errores gracias al carrito y cálculos automáticos.</a:t>
            </a:r>
          </a:p>
          <a:p>
            <a:r>
              <a:rPr lang="es-ES" dirty="0"/>
              <a:t>Control de inventario en tiempo real, con alertas por bajo stock.</a:t>
            </a:r>
          </a:p>
          <a:p>
            <a:r>
              <a:rPr lang="es-ES" dirty="0"/>
              <a:t>Mejor atención al cliente con historial y tickets al instante.</a:t>
            </a:r>
          </a:p>
          <a:p>
            <a:r>
              <a:rPr lang="es-ES" dirty="0"/>
              <a:t>Reportes útiles para tomar decisiones y ver qué productos se venden más.</a:t>
            </a:r>
          </a:p>
          <a:p>
            <a:r>
              <a:rPr lang="es-ES" dirty="0"/>
              <a:t>Seguridad con usuarios, roles y registro de actividades.</a:t>
            </a:r>
          </a:p>
          <a:p>
            <a:r>
              <a:rPr lang="es-ES" dirty="0"/>
              <a:t>Menos trabajo administrativo, gracias a exportación de datos.</a:t>
            </a:r>
          </a:p>
          <a:p>
            <a:r>
              <a:rPr lang="es-ES" dirty="0"/>
              <a:t>Económico y escalable, fácil de mejorar o adaptar.</a:t>
            </a:r>
            <a:endParaRPr lang="es-MX" dirty="0"/>
          </a:p>
        </p:txBody>
      </p:sp>
    </p:spTree>
    <p:extLst>
      <p:ext uri="{BB962C8B-B14F-4D97-AF65-F5344CB8AC3E}">
        <p14:creationId xmlns:p14="http://schemas.microsoft.com/office/powerpoint/2010/main" val="70379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A4D27-E6C9-2234-68D9-88C7D7E776A9}"/>
              </a:ext>
            </a:extLst>
          </p:cNvPr>
          <p:cNvSpPr>
            <a:spLocks noGrp="1"/>
          </p:cNvSpPr>
          <p:nvPr>
            <p:ph type="title"/>
          </p:nvPr>
        </p:nvSpPr>
        <p:spPr/>
        <p:txBody>
          <a:bodyPr/>
          <a:lstStyle/>
          <a:p>
            <a:r>
              <a:rPr lang="es-MX" dirty="0"/>
              <a:t>Puntos de ventas visitados</a:t>
            </a:r>
          </a:p>
        </p:txBody>
      </p:sp>
      <p:sp>
        <p:nvSpPr>
          <p:cNvPr id="3" name="Marcador de contenido 2">
            <a:extLst>
              <a:ext uri="{FF2B5EF4-FFF2-40B4-BE49-F238E27FC236}">
                <a16:creationId xmlns:a16="http://schemas.microsoft.com/office/drawing/2014/main" id="{14A05E5F-3EC1-4895-6DA3-4E9637C77DD8}"/>
              </a:ext>
            </a:extLst>
          </p:cNvPr>
          <p:cNvSpPr>
            <a:spLocks noGrp="1"/>
          </p:cNvSpPr>
          <p:nvPr>
            <p:ph idx="1"/>
          </p:nvPr>
        </p:nvSpPr>
        <p:spPr/>
        <p:txBody>
          <a:bodyPr>
            <a:normAutofit fontScale="70000" lnSpcReduction="20000"/>
          </a:bodyPr>
          <a:lstStyle/>
          <a:p>
            <a:r>
              <a:rPr lang="es-ES" dirty="0"/>
              <a:t>Comparativa de software: se analizaron </a:t>
            </a:r>
            <a:r>
              <a:rPr lang="es-ES" dirty="0" err="1"/>
              <a:t>Odoo</a:t>
            </a:r>
            <a:r>
              <a:rPr lang="es-ES" dirty="0"/>
              <a:t> y </a:t>
            </a:r>
            <a:r>
              <a:rPr lang="es-ES" dirty="0" err="1"/>
              <a:t>Eleventa</a:t>
            </a:r>
            <a:r>
              <a:rPr lang="es-ES" dirty="0"/>
              <a:t> (sugeridos por el profesor) para identificar módulos clave y buenas prácticas.</a:t>
            </a:r>
          </a:p>
          <a:p>
            <a:r>
              <a:rPr lang="es-ES" dirty="0"/>
              <a:t>Observación en campo: Bodega Aurrera: se estudió el flujo de caja y emisión de tickets durante las compras habituales.</a:t>
            </a:r>
          </a:p>
          <a:p>
            <a:r>
              <a:rPr lang="es-ES" dirty="0"/>
              <a:t>Taquería “El Habanerito”: se observó su operación desde el mostrador (sin acceso interno), detectando limitaciones de los negocios pequeños.</a:t>
            </a:r>
          </a:p>
          <a:p>
            <a:r>
              <a:rPr lang="es-ES" dirty="0"/>
              <a:t>Hallazgos esenciales: rapidez en cobro, control de inventario, historial de ventas y facilidad de uso.</a:t>
            </a:r>
          </a:p>
          <a:p>
            <a:r>
              <a:rPr lang="es-ES" dirty="0"/>
              <a:t>Estos insumos guiaron el diseño de nuestro propio punto de venta, enfocado a comercios pequeños y medianos.</a:t>
            </a:r>
            <a:endParaRPr lang="es-MX" dirty="0"/>
          </a:p>
        </p:txBody>
      </p:sp>
    </p:spTree>
    <p:extLst>
      <p:ext uri="{BB962C8B-B14F-4D97-AF65-F5344CB8AC3E}">
        <p14:creationId xmlns:p14="http://schemas.microsoft.com/office/powerpoint/2010/main" val="158838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A957F-BA62-A8D2-A1B5-1DAED6F092CC}"/>
              </a:ext>
            </a:extLst>
          </p:cNvPr>
          <p:cNvSpPr>
            <a:spLocks noGrp="1"/>
          </p:cNvSpPr>
          <p:nvPr>
            <p:ph type="title"/>
          </p:nvPr>
        </p:nvSpPr>
        <p:spPr/>
        <p:txBody>
          <a:bodyPr/>
          <a:lstStyle/>
          <a:p>
            <a:r>
              <a:rPr lang="es-MX" dirty="0"/>
              <a:t>Problemática observada </a:t>
            </a:r>
          </a:p>
        </p:txBody>
      </p:sp>
      <p:sp>
        <p:nvSpPr>
          <p:cNvPr id="3" name="Marcador de contenido 2">
            <a:extLst>
              <a:ext uri="{FF2B5EF4-FFF2-40B4-BE49-F238E27FC236}">
                <a16:creationId xmlns:a16="http://schemas.microsoft.com/office/drawing/2014/main" id="{F1C2FB64-3E7A-CDD6-289A-FF114D3626BA}"/>
              </a:ext>
            </a:extLst>
          </p:cNvPr>
          <p:cNvSpPr>
            <a:spLocks noGrp="1"/>
          </p:cNvSpPr>
          <p:nvPr>
            <p:ph idx="1"/>
          </p:nvPr>
        </p:nvSpPr>
        <p:spPr/>
        <p:txBody>
          <a:bodyPr>
            <a:normAutofit fontScale="77500" lnSpcReduction="20000"/>
          </a:bodyPr>
          <a:lstStyle/>
          <a:p>
            <a:r>
              <a:rPr lang="es-MX" dirty="0"/>
              <a:t>Al visitar dos tiendas, estas no contaban con punto de venta, solamente una, su problemática era que el quien les aporto el punto de venta era el único para agregar e eliminar cosas del menú ya que era una taquería, además de que solamente lo tenían en 3 teléfonos de los meseros, los trabajadores de cocina no lo podían utilizar así que cada pedido el mesero debía estar moviéndose entre los clientes tomando ordenes y escribiéndolas para los de cocina, además de que las interfaces no eran amigables con el usuario, no se creo el punto de venta para la taquería pero de aquí se tomo la idea para el punto de venta para el cliente, que no contaba con uno, se debía adaptar para que el usuario no tenga cierta dificultas para adaptarse al correcto uso del sistema.</a:t>
            </a:r>
          </a:p>
        </p:txBody>
      </p:sp>
    </p:spTree>
    <p:extLst>
      <p:ext uri="{BB962C8B-B14F-4D97-AF65-F5344CB8AC3E}">
        <p14:creationId xmlns:p14="http://schemas.microsoft.com/office/powerpoint/2010/main" val="136810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1108E-A2D0-47BB-24CD-F69FB9863D35}"/>
              </a:ext>
            </a:extLst>
          </p:cNvPr>
          <p:cNvSpPr>
            <a:spLocks noGrp="1"/>
          </p:cNvSpPr>
          <p:nvPr>
            <p:ph type="title"/>
          </p:nvPr>
        </p:nvSpPr>
        <p:spPr/>
        <p:txBody>
          <a:bodyPr/>
          <a:lstStyle/>
          <a:p>
            <a:r>
              <a:rPr lang="es-MX" dirty="0"/>
              <a:t>Retroalimentación en grupo</a:t>
            </a:r>
          </a:p>
        </p:txBody>
      </p:sp>
      <p:sp>
        <p:nvSpPr>
          <p:cNvPr id="3" name="Marcador de contenido 2">
            <a:extLst>
              <a:ext uri="{FF2B5EF4-FFF2-40B4-BE49-F238E27FC236}">
                <a16:creationId xmlns:a16="http://schemas.microsoft.com/office/drawing/2014/main" id="{EE05F5E6-4D84-8B72-62D8-982D92688B35}"/>
              </a:ext>
            </a:extLst>
          </p:cNvPr>
          <p:cNvSpPr>
            <a:spLocks noGrp="1"/>
          </p:cNvSpPr>
          <p:nvPr>
            <p:ph idx="1"/>
          </p:nvPr>
        </p:nvSpPr>
        <p:spPr/>
        <p:txBody>
          <a:bodyPr/>
          <a:lstStyle/>
          <a:p>
            <a:r>
              <a:rPr lang="es-MX" dirty="0"/>
              <a:t>También al compartir datos con demás compañeros nos comentaron que algunos negocios ni siquiera contaban con un punto de venta, algunos los rentaban y otros tenían pero batallaban mucho para utilizarlos.</a:t>
            </a:r>
          </a:p>
        </p:txBody>
      </p:sp>
    </p:spTree>
    <p:extLst>
      <p:ext uri="{BB962C8B-B14F-4D97-AF65-F5344CB8AC3E}">
        <p14:creationId xmlns:p14="http://schemas.microsoft.com/office/powerpoint/2010/main" val="371500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D157B-4D02-28E6-6A78-0D16BA84C14D}"/>
              </a:ext>
            </a:extLst>
          </p:cNvPr>
          <p:cNvSpPr>
            <a:spLocks noGrp="1"/>
          </p:cNvSpPr>
          <p:nvPr>
            <p:ph type="title"/>
          </p:nvPr>
        </p:nvSpPr>
        <p:spPr/>
        <p:txBody>
          <a:bodyPr/>
          <a:lstStyle/>
          <a:p>
            <a:r>
              <a:rPr lang="es-MX" dirty="0"/>
              <a:t>Objetivos </a:t>
            </a:r>
          </a:p>
        </p:txBody>
      </p:sp>
      <p:sp>
        <p:nvSpPr>
          <p:cNvPr id="3" name="Marcador de contenido 2">
            <a:extLst>
              <a:ext uri="{FF2B5EF4-FFF2-40B4-BE49-F238E27FC236}">
                <a16:creationId xmlns:a16="http://schemas.microsoft.com/office/drawing/2014/main" id="{4F3241F9-8FDA-674C-8443-C311B942D9E1}"/>
              </a:ext>
            </a:extLst>
          </p:cNvPr>
          <p:cNvSpPr>
            <a:spLocks noGrp="1"/>
          </p:cNvSpPr>
          <p:nvPr>
            <p:ph idx="1"/>
          </p:nvPr>
        </p:nvSpPr>
        <p:spPr/>
        <p:txBody>
          <a:bodyPr/>
          <a:lstStyle/>
          <a:p>
            <a:r>
              <a:rPr lang="es-MX" dirty="0"/>
              <a:t>Realizar un sistema de punto de venta en el lenguaje de JAVA</a:t>
            </a:r>
          </a:p>
          <a:p>
            <a:r>
              <a:rPr lang="es-MX" dirty="0"/>
              <a:t>Que cuente con funciones primordiales de un punto de venta</a:t>
            </a:r>
          </a:p>
          <a:p>
            <a:r>
              <a:rPr lang="es-MX" dirty="0"/>
              <a:t>Que cuente con interfaz amigable</a:t>
            </a:r>
          </a:p>
          <a:p>
            <a:r>
              <a:rPr lang="es-MX" dirty="0"/>
              <a:t>Que cuente con una integración fácil con el usuario</a:t>
            </a:r>
          </a:p>
          <a:p>
            <a:r>
              <a:rPr lang="es-MX" dirty="0"/>
              <a:t>Debe contar con cinco patrones de software</a:t>
            </a:r>
          </a:p>
          <a:p>
            <a:endParaRPr lang="es-MX" dirty="0"/>
          </a:p>
        </p:txBody>
      </p:sp>
    </p:spTree>
    <p:extLst>
      <p:ext uri="{BB962C8B-B14F-4D97-AF65-F5344CB8AC3E}">
        <p14:creationId xmlns:p14="http://schemas.microsoft.com/office/powerpoint/2010/main" val="3512826453"/>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Guijarro</Template>
  <TotalTime>77</TotalTime>
  <Words>1271</Words>
  <Application>Microsoft Office PowerPoint</Application>
  <PresentationFormat>Panorámica</PresentationFormat>
  <Paragraphs>103</Paragraphs>
  <Slides>20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Aptos</vt:lpstr>
      <vt:lpstr>Arial</vt:lpstr>
      <vt:lpstr>Avenir Next LT Pro</vt:lpstr>
      <vt:lpstr>Avenir Next LT Pro Light</vt:lpstr>
      <vt:lpstr>Sitka Subheading</vt:lpstr>
      <vt:lpstr>PebbleVTI</vt:lpstr>
      <vt:lpstr>Proyecto Integrador</vt:lpstr>
      <vt:lpstr>Universidad Autónoma De Tamaulipas  Facultad de Ingeniería Tampico</vt:lpstr>
      <vt:lpstr>¿Punto de venta?</vt:lpstr>
      <vt:lpstr>Funciones de un punto de venta</vt:lpstr>
      <vt:lpstr>Ventajas de contar con un punto de venta</vt:lpstr>
      <vt:lpstr>Puntos de ventas visitados</vt:lpstr>
      <vt:lpstr>Problemática observada </vt:lpstr>
      <vt:lpstr>Retroalimentación en grupo</vt:lpstr>
      <vt:lpstr>Objetivos </vt:lpstr>
      <vt:lpstr>Patrón de diseño MVC</vt:lpstr>
      <vt:lpstr>Descripción de ventanas del proyecto</vt:lpstr>
      <vt:lpstr>Login</vt:lpstr>
      <vt:lpstr>Menú principal </vt:lpstr>
      <vt:lpstr>Ventas</vt:lpstr>
      <vt:lpstr>Reportes</vt:lpstr>
      <vt:lpstr>Inventario</vt:lpstr>
      <vt:lpstr>Cliente</vt:lpstr>
      <vt:lpstr>Proveedores</vt:lpstr>
      <vt:lpstr>Usuarios </vt:lpstr>
      <vt:lpstr>Gracias por la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Castillo Aviles Anahi</dc:creator>
  <cp:lastModifiedBy>Castillo Aviles Anahi</cp:lastModifiedBy>
  <cp:revision>1</cp:revision>
  <dcterms:created xsi:type="dcterms:W3CDTF">2025-05-19T21:42:33Z</dcterms:created>
  <dcterms:modified xsi:type="dcterms:W3CDTF">2025-05-19T23:17:00Z</dcterms:modified>
</cp:coreProperties>
</file>