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78" r:id="rId2"/>
    <p:sldId id="256" r:id="rId3"/>
    <p:sldId id="288" r:id="rId4"/>
    <p:sldId id="262" r:id="rId5"/>
    <p:sldId id="289" r:id="rId6"/>
    <p:sldId id="264" r:id="rId7"/>
    <p:sldId id="287" r:id="rId8"/>
  </p:sldIdLst>
  <p:sldSz cx="9144000" cy="5143500" type="screen16x9"/>
  <p:notesSz cx="6858000" cy="9144000"/>
  <p:embeddedFontLst>
    <p:embeddedFont>
      <p:font typeface="Baloo 2" panose="020B0604020202020204" charset="0"/>
      <p:regular r:id="rId10"/>
      <p:bold r:id="rId11"/>
    </p:embeddedFont>
    <p:embeddedFont>
      <p:font typeface="Berlin Sans FB Demi" panose="020E0802020502020306" pitchFamily="34" charset="0"/>
      <p:bold r:id="rId12"/>
    </p:embeddedFont>
    <p:embeddedFont>
      <p:font typeface="Concert One" panose="020B0604020202020204" charset="0"/>
      <p:regular r:id="rId13"/>
    </p:embeddedFont>
    <p:embeddedFont>
      <p:font typeface="Tek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937347-F83A-4C3D-BE67-5AFCA9140A87}">
  <a:tblStyle styleId="{0F937347-F83A-4C3D-BE67-5AFCA9140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86fc84f77b_0_16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86fc84f77b_0_16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00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1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1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399" name="Google Shape;399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422" name="Google Shape;422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title" idx="2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1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title" idx="3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5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798436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>
            <a:off x="8110838" y="989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>
            <a:off x="7898965" y="942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860890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888933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>
            <a:off x="761331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>
            <a:off x="778490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>
            <a:off x="82221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>
            <a:off x="2404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>
            <a:off x="-10" y="3067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25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05" name="Google Shape;705;p2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5"/>
          <p:cNvSpPr txBox="1">
            <a:spLocks noGrp="1"/>
          </p:cNvSpPr>
          <p:nvPr>
            <p:ph type="body" idx="1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357159" y="415252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136851" y="18526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720;p25"/>
          <p:cNvGrpSpPr/>
          <p:nvPr/>
        </p:nvGrpSpPr>
        <p:grpSpPr>
          <a:xfrm rot="-3380402">
            <a:off x="7283273" y="2942117"/>
            <a:ext cx="3239089" cy="2443016"/>
            <a:chOff x="1852738" y="206787"/>
            <a:chExt cx="2668014" cy="2012295"/>
          </a:xfrm>
        </p:grpSpPr>
        <p:sp>
          <p:nvSpPr>
            <p:cNvPr id="721" name="Google Shape;721;p25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8" r:id="rId5"/>
    <p:sldLayoutId id="2147483660" r:id="rId6"/>
    <p:sldLayoutId id="2147483661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es/design-patterns/prototyp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0"/>
          <p:cNvSpPr txBox="1">
            <a:spLocks noGrp="1"/>
          </p:cNvSpPr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POLITÉCNICA SALESIANA</a:t>
            </a:r>
            <a:endParaRPr dirty="0"/>
          </a:p>
        </p:txBody>
      </p:sp>
      <p:sp>
        <p:nvSpPr>
          <p:cNvPr id="1627" name="Google Shape;1627;p50"/>
          <p:cNvSpPr/>
          <p:nvPr/>
        </p:nvSpPr>
        <p:spPr>
          <a:xfrm>
            <a:off x="800151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50"/>
          <p:cNvSpPr/>
          <p:nvPr/>
        </p:nvSpPr>
        <p:spPr>
          <a:xfrm>
            <a:off x="6875388" y="397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50"/>
          <p:cNvSpPr/>
          <p:nvPr/>
        </p:nvSpPr>
        <p:spPr>
          <a:xfrm>
            <a:off x="7980678" y="39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50"/>
          <p:cNvSpPr/>
          <p:nvPr/>
        </p:nvSpPr>
        <p:spPr>
          <a:xfrm>
            <a:off x="862605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0"/>
          <p:cNvSpPr/>
          <p:nvPr/>
        </p:nvSpPr>
        <p:spPr>
          <a:xfrm>
            <a:off x="890648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07B3C7D-09CC-4E52-B142-BA230181D132}"/>
              </a:ext>
            </a:extLst>
          </p:cNvPr>
          <p:cNvSpPr/>
          <p:nvPr/>
        </p:nvSpPr>
        <p:spPr>
          <a:xfrm>
            <a:off x="3402419" y="3115340"/>
            <a:ext cx="1275907" cy="5847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>
                <a:latin typeface="Berlin Sans FB Demi" panose="020E0802020502020306" pitchFamily="34" charset="0"/>
              </a:rPr>
              <a:t>PROTOTYPE</a:t>
            </a:r>
          </a:p>
        </p:txBody>
      </p:sp>
      <p:sp>
        <p:nvSpPr>
          <p:cNvPr id="11" name="Google Shape;1626;p50">
            <a:extLst>
              <a:ext uri="{FF2B5EF4-FFF2-40B4-BE49-F238E27FC236}">
                <a16:creationId xmlns:a16="http://schemas.microsoft.com/office/drawing/2014/main" id="{65C8B613-F15D-4E1D-A3A9-02D7504F6167}"/>
              </a:ext>
            </a:extLst>
          </p:cNvPr>
          <p:cNvSpPr txBox="1">
            <a:spLocks/>
          </p:cNvSpPr>
          <p:nvPr/>
        </p:nvSpPr>
        <p:spPr>
          <a:xfrm>
            <a:off x="4992604" y="2831972"/>
            <a:ext cx="3858900" cy="168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4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s-EC" dirty="0"/>
              <a:t>ANAHÍ CABRERA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4000" y="2223195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Patrón de Diseño Prototype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</a:t>
            </a:r>
            <a:endParaRPr dirty="0"/>
          </a:p>
        </p:txBody>
      </p:sp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4664790" y="2144938"/>
            <a:ext cx="3445523" cy="13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i="0" dirty="0">
                <a:solidFill>
                  <a:srgbClr val="032643"/>
                </a:solidFill>
                <a:effectLst/>
                <a:latin typeface="PT Sans"/>
              </a:rPr>
              <a:t>Prototype</a:t>
            </a:r>
            <a:r>
              <a:rPr lang="es-ES" b="0" i="0" dirty="0">
                <a:solidFill>
                  <a:srgbClr val="032643"/>
                </a:solidFill>
                <a:effectLst/>
                <a:latin typeface="PT Sans"/>
              </a:rPr>
              <a:t> es un patrón de diseño creacional que nos permite copiar objetos existentes sin que el código dependa de sus clases.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6BFB0F-BE8D-467E-B6C7-ED7DB5356DF8}"/>
              </a:ext>
            </a:extLst>
          </p:cNvPr>
          <p:cNvSpPr/>
          <p:nvPr/>
        </p:nvSpPr>
        <p:spPr>
          <a:xfrm>
            <a:off x="778438" y="1632097"/>
            <a:ext cx="3445523" cy="26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Picture 2" descr="Prototype">
            <a:extLst>
              <a:ext uri="{FF2B5EF4-FFF2-40B4-BE49-F238E27FC236}">
                <a16:creationId xmlns:a16="http://schemas.microsoft.com/office/drawing/2014/main" id="{9C6B9604-326D-4D10-84C8-4E93352C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1868492"/>
            <a:ext cx="3445523" cy="21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Teko" panose="020B0604020202020204" charset="0"/>
                <a:cs typeface="Teko" panose="020B0604020202020204" charset="0"/>
              </a:rPr>
              <a:t>Existen dos formas para clonar objetos</a:t>
            </a:r>
            <a:endParaRPr dirty="0"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21" name="Google Shape;821;p34"/>
          <p:cNvSpPr txBox="1">
            <a:spLocks noGrp="1"/>
          </p:cNvSpPr>
          <p:nvPr>
            <p:ph type="subTitle" idx="1"/>
          </p:nvPr>
        </p:nvSpPr>
        <p:spPr>
          <a:xfrm>
            <a:off x="1227885" y="1959547"/>
            <a:ext cx="2553900" cy="222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ES" sz="1400" b="0" i="0" dirty="0">
                <a:solidFill>
                  <a:srgbClr val="333333"/>
                </a:solidFill>
                <a:effectLst/>
                <a:latin typeface="Droid Sans"/>
              </a:rPr>
              <a:t>El objeto clonado tendrá los mismos valores que el original, guardando también </a:t>
            </a:r>
            <a:r>
              <a:rPr lang="es-ES" sz="1400" i="0" dirty="0">
                <a:solidFill>
                  <a:srgbClr val="333333"/>
                </a:solidFill>
                <a:effectLst/>
                <a:latin typeface="Droid Sans"/>
              </a:rPr>
              <a:t>referencias a otros objetos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Droid Sans"/>
              </a:rPr>
              <a:t> que contenga (por lo que si son modificados desde el objeto original o desde alguno de sus clones el cambio afectará a todos ellos).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34"/>
          <p:cNvSpPr txBox="1">
            <a:spLocks noGrp="1"/>
          </p:cNvSpPr>
          <p:nvPr>
            <p:ph type="title" idx="5"/>
          </p:nvPr>
        </p:nvSpPr>
        <p:spPr>
          <a:xfrm>
            <a:off x="1227885" y="1740599"/>
            <a:ext cx="2553900" cy="354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dirty="0">
                <a:effectLst/>
                <a:latin typeface="Teko" panose="020B0604020202020204" charset="0"/>
                <a:cs typeface="Teko" panose="020B0604020202020204" charset="0"/>
              </a:rPr>
              <a:t>Copia superficial</a:t>
            </a:r>
            <a:endParaRPr dirty="0"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26" name="Google Shape;826;p34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Copia Profunda</a:t>
            </a:r>
            <a:endParaRPr dirty="0"/>
          </a:p>
        </p:txBody>
      </p:sp>
      <p:sp>
        <p:nvSpPr>
          <p:cNvPr id="827" name="Google Shape;827;p34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ES" sz="1400" b="0" i="0" dirty="0">
                <a:solidFill>
                  <a:srgbClr val="333333"/>
                </a:solidFill>
                <a:effectLst/>
                <a:latin typeface="Droid Sans"/>
              </a:rPr>
              <a:t>El objeto clonado tendrá los mismos valores que el original así como </a:t>
            </a:r>
            <a:r>
              <a:rPr lang="es-ES" sz="1400" i="0" dirty="0">
                <a:solidFill>
                  <a:srgbClr val="333333"/>
                </a:solidFill>
                <a:effectLst/>
                <a:latin typeface="Droid Sans"/>
              </a:rPr>
              <a:t>copias de los objetos 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Droid Sans"/>
              </a:rPr>
              <a:t>que contenga el original (por lo que si son modificados por cualquiera de ellos, el resto no se verán afectados).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28" name="Google Shape;828;p34"/>
          <p:cNvCxnSpPr/>
          <p:nvPr/>
        </p:nvCxnSpPr>
        <p:spPr>
          <a:xfrm rot="10800000">
            <a:off x="1342335" y="4262087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34"/>
          <p:cNvCxnSpPr/>
          <p:nvPr/>
        </p:nvCxnSpPr>
        <p:spPr>
          <a:xfrm rot="10800000">
            <a:off x="5591115" y="4235431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 txBox="1">
            <a:spLocks noGrp="1"/>
          </p:cNvSpPr>
          <p:nvPr>
            <p:ph type="title"/>
          </p:nvPr>
        </p:nvSpPr>
        <p:spPr>
          <a:xfrm>
            <a:off x="758004" y="609873"/>
            <a:ext cx="352892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Interfaz</a:t>
            </a:r>
            <a:endParaRPr dirty="0"/>
          </a:p>
        </p:txBody>
      </p:sp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4572000" y="870449"/>
            <a:ext cx="3445523" cy="13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sz="1800" b="0" i="0" dirty="0">
                <a:solidFill>
                  <a:srgbClr val="444444"/>
                </a:solidFill>
                <a:effectLst/>
                <a:latin typeface="Teko" panose="020B0604020202020204" charset="0"/>
                <a:cs typeface="Teko" panose="020B0604020202020204" charset="0"/>
              </a:rPr>
              <a:t>El patrón declara una interfaz común para todos los objetos que soportan la clonación. Esta interfaz nos permite clonar un objeto sin acoplar el código a la clase de ese objeto. Dicha interfaz contiene un único método clonar. </a:t>
            </a:r>
          </a:p>
          <a:p>
            <a:pPr algn="l"/>
            <a:r>
              <a:rPr lang="es-ES" sz="1800" b="0" i="0" dirty="0">
                <a:solidFill>
                  <a:srgbClr val="444444"/>
                </a:solidFill>
                <a:effectLst/>
                <a:latin typeface="Teko" panose="020B0604020202020204" charset="0"/>
                <a:cs typeface="Teko" panose="020B0604020202020204" charset="0"/>
              </a:rPr>
              <a:t>El método crea un objeto a partir de la clase actual y lleva todos los valores de campo del viejo objeto, al nuevo. Se puede incluso copiar campos privados, porque la mayoría de los lenguajes de programación permite a los objetos acceder a campos privados de otros objetos que pertenecen a la misma clase.</a:t>
            </a:r>
            <a:endParaRPr lang="es-EC" sz="1800" dirty="0">
              <a:latin typeface="Teko" panose="020B0604020202020204" charset="0"/>
              <a:cs typeface="Teko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6BFB0F-BE8D-467E-B6C7-ED7DB5356DF8}"/>
              </a:ext>
            </a:extLst>
          </p:cNvPr>
          <p:cNvSpPr/>
          <p:nvPr/>
        </p:nvSpPr>
        <p:spPr>
          <a:xfrm>
            <a:off x="799703" y="1642729"/>
            <a:ext cx="3445523" cy="2626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Picture 2" descr="Prototipos prefabricados">
            <a:extLst>
              <a:ext uri="{FF2B5EF4-FFF2-40B4-BE49-F238E27FC236}">
                <a16:creationId xmlns:a16="http://schemas.microsoft.com/office/drawing/2014/main" id="{178B3B60-C936-44CD-9E35-17FBCF9D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37" y="1648516"/>
            <a:ext cx="2996053" cy="26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y Desventajas</a:t>
            </a:r>
            <a:endParaRPr dirty="0"/>
          </a:p>
        </p:txBody>
      </p:sp>
      <p:sp>
        <p:nvSpPr>
          <p:cNvPr id="860" name="Google Shape;860;p36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861" name="Google Shape;861;p36"/>
          <p:cNvSpPr txBox="1">
            <a:spLocks noGrp="1"/>
          </p:cNvSpPr>
          <p:nvPr>
            <p:ph type="subTitle" idx="1"/>
          </p:nvPr>
        </p:nvSpPr>
        <p:spPr>
          <a:xfrm>
            <a:off x="936361" y="2465516"/>
            <a:ext cx="3465518" cy="157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indent="-171450" algn="l">
              <a:buFont typeface="Wingdings" panose="05000000000000000000" pitchFamily="2" charset="2"/>
              <a:buChar char="v"/>
            </a:pPr>
            <a:r>
              <a:rPr lang="es-EC" sz="1200" dirty="0"/>
              <a:t>Permite tener una copia de un objeto en ejecución.</a:t>
            </a:r>
          </a:p>
          <a:p>
            <a:pPr marL="311150" indent="-171450" algn="l">
              <a:buFont typeface="Wingdings" panose="05000000000000000000" pitchFamily="2" charset="2"/>
              <a:buChar char="v"/>
            </a:pPr>
            <a:r>
              <a:rPr lang="es-EC" sz="1200" dirty="0"/>
              <a:t>Permite crear copias tanto superficiales como a fondo.</a:t>
            </a:r>
          </a:p>
          <a:p>
            <a:pPr marL="311150" indent="-171450" algn="l">
              <a:buFont typeface="Wingdings" panose="05000000000000000000" pitchFamily="2" charset="2"/>
              <a:buChar char="v"/>
            </a:pPr>
            <a:r>
              <a:rPr lang="es-EC" sz="1200" dirty="0"/>
              <a:t>Los prototipos pueden servir como alternativa a las subclases</a:t>
            </a:r>
          </a:p>
        </p:txBody>
      </p:sp>
      <p:sp>
        <p:nvSpPr>
          <p:cNvPr id="862" name="Google Shape;862;p36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863" name="Google Shape;863;p36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C" dirty="0"/>
              <a:t>Es difícil implementar la clonación en una jerarquía de objetos.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36"/>
          <p:cNvSpPr/>
          <p:nvPr/>
        </p:nvSpPr>
        <p:spPr>
          <a:xfrm>
            <a:off x="2553233" y="1755498"/>
            <a:ext cx="286972" cy="435602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6202323" y="1744761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7887451" y="2651698"/>
            <a:ext cx="1086847" cy="2449551"/>
            <a:chOff x="7933269" y="2691775"/>
            <a:chExt cx="1086847" cy="2449551"/>
          </a:xfrm>
        </p:grpSpPr>
        <p:sp>
          <p:nvSpPr>
            <p:cNvPr id="867" name="Google Shape;867;p36"/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8082664" y="3210131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9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</a:t>
            </a:r>
            <a:endParaRPr dirty="0"/>
          </a:p>
        </p:txBody>
      </p:sp>
      <p:sp>
        <p:nvSpPr>
          <p:cNvPr id="1948" name="Google Shape;1948;p59"/>
          <p:cNvSpPr txBox="1">
            <a:spLocks noGrp="1"/>
          </p:cNvSpPr>
          <p:nvPr>
            <p:ph type="body" idx="1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s-EC" sz="1100" i="1" dirty="0">
                <a:effectLst/>
                <a:latin typeface="Times New Roman" panose="02020603050405020304" pitchFamily="18" charset="0"/>
              </a:rPr>
              <a:t>Prototype</a:t>
            </a:r>
            <a:r>
              <a:rPr lang="es-EC" sz="1100" dirty="0">
                <a:effectLst/>
                <a:latin typeface="Times New Roman" panose="02020603050405020304" pitchFamily="18" charset="0"/>
              </a:rPr>
              <a:t>. (s. f.). </a:t>
            </a:r>
            <a:r>
              <a:rPr lang="es-EC" sz="1100" dirty="0" err="1">
                <a:effectLst/>
                <a:latin typeface="Times New Roman" panose="02020603050405020304" pitchFamily="18" charset="0"/>
              </a:rPr>
              <a:t>Refactor</a:t>
            </a:r>
            <a:r>
              <a:rPr lang="es-EC" sz="1100" dirty="0">
                <a:effectLst/>
                <a:latin typeface="Times New Roman" panose="02020603050405020304" pitchFamily="18" charset="0"/>
              </a:rPr>
              <a:t> GURU. Recuperado 18 de noviembre de 2020, de </a:t>
            </a:r>
            <a:r>
              <a:rPr lang="es-EC" sz="1100" dirty="0">
                <a:effectLst/>
                <a:latin typeface="Times New Roman" panose="02020603050405020304" pitchFamily="18" charset="0"/>
                <a:hlinkClick r:id="rId3"/>
              </a:rPr>
              <a:t>https://refactoring.guru/es/design-patterns/prototype</a:t>
            </a:r>
            <a:r>
              <a:rPr lang="es-EC" sz="11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pt-BR" sz="1200" i="1" dirty="0">
                <a:effectLst/>
                <a:latin typeface="Times New Roman" panose="02020603050405020304" pitchFamily="18" charset="0"/>
              </a:rPr>
              <a:t>PatrÃ</a:t>
            </a:r>
            <a:r>
              <a:rPr lang="pt-BR" sz="1200" i="1" baseline="30000" dirty="0">
                <a:effectLst/>
                <a:latin typeface="Times New Roman" panose="02020603050405020304" pitchFamily="18" charset="0"/>
              </a:rPr>
              <a:t>3</a:t>
            </a:r>
            <a:r>
              <a:rPr lang="pt-BR" sz="1200" i="1" dirty="0">
                <a:effectLst/>
                <a:latin typeface="Times New Roman" panose="02020603050405020304" pitchFamily="18" charset="0"/>
              </a:rPr>
              <a:t>n de </a:t>
            </a:r>
            <a:r>
              <a:rPr lang="pt-BR" sz="1200" i="1" dirty="0" err="1">
                <a:effectLst/>
                <a:latin typeface="Times New Roman" panose="02020603050405020304" pitchFamily="18" charset="0"/>
              </a:rPr>
              <a:t>diseÃ±o</a:t>
            </a:r>
            <a:r>
              <a:rPr lang="pt-BR" sz="1200" i="1" dirty="0">
                <a:effectLst/>
                <a:latin typeface="Times New Roman" panose="02020603050405020304" pitchFamily="18" charset="0"/>
              </a:rPr>
              <a:t> Prototype (creaciÃ</a:t>
            </a:r>
            <a:r>
              <a:rPr lang="pt-BR" sz="1200" i="1" baseline="30000" dirty="0">
                <a:effectLst/>
                <a:latin typeface="Times New Roman" panose="02020603050405020304" pitchFamily="18" charset="0"/>
              </a:rPr>
              <a:t>3</a:t>
            </a:r>
            <a:r>
              <a:rPr lang="pt-BR" sz="1200" i="1" dirty="0">
                <a:effectLst/>
                <a:latin typeface="Times New Roman" panose="02020603050405020304" pitchFamily="18" charset="0"/>
              </a:rPr>
              <a:t>n)</a:t>
            </a:r>
            <a:r>
              <a:rPr lang="pt-BR" sz="1200" dirty="0">
                <a:effectLst/>
                <a:latin typeface="Times New Roman" panose="02020603050405020304" pitchFamily="18" charset="0"/>
              </a:rPr>
              <a:t>. (s. f.). InformaticaPC.com. Recuperado 18 de </a:t>
            </a:r>
            <a:r>
              <a:rPr lang="pt-BR" sz="1200" dirty="0" err="1">
                <a:effectLst/>
                <a:latin typeface="Times New Roman" panose="02020603050405020304" pitchFamily="18" charset="0"/>
              </a:rPr>
              <a:t>noviembre</a:t>
            </a:r>
            <a:r>
              <a:rPr lang="pt-BR" sz="1200" dirty="0">
                <a:effectLst/>
                <a:latin typeface="Times New Roman" panose="02020603050405020304" pitchFamily="18" charset="0"/>
              </a:rPr>
              <a:t> de 2020, de https://informaticapc.com/patrones-de-diseno/prototype.php</a:t>
            </a:r>
          </a:p>
        </p:txBody>
      </p:sp>
      <p:sp>
        <p:nvSpPr>
          <p:cNvPr id="1949" name="Google Shape;1949;p59"/>
          <p:cNvSpPr/>
          <p:nvPr/>
        </p:nvSpPr>
        <p:spPr>
          <a:xfrm rot="10800000">
            <a:off x="958082" y="188512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59"/>
          <p:cNvSpPr/>
          <p:nvPr/>
        </p:nvSpPr>
        <p:spPr>
          <a:xfrm rot="10800000">
            <a:off x="944475" y="257296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59"/>
          <p:cNvSpPr/>
          <p:nvPr/>
        </p:nvSpPr>
        <p:spPr>
          <a:xfrm rot="10800000">
            <a:off x="3223968" y="712162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59"/>
          <p:cNvSpPr/>
          <p:nvPr/>
        </p:nvSpPr>
        <p:spPr>
          <a:xfrm rot="10800000">
            <a:off x="5605661" y="71216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F24452"/>
      </a:accent2>
      <a:accent3>
        <a:srgbClr val="00004D"/>
      </a:accent3>
      <a:accent4>
        <a:srgbClr val="F3CA50"/>
      </a:accent4>
      <a:accent5>
        <a:srgbClr val="97D5BC"/>
      </a:accent5>
      <a:accent6>
        <a:srgbClr val="F294D9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336</Words>
  <Application>Microsoft Office PowerPoint</Application>
  <PresentationFormat>Presentación en pantalla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Concert One</vt:lpstr>
      <vt:lpstr>Times New Roman</vt:lpstr>
      <vt:lpstr>Droid Sans</vt:lpstr>
      <vt:lpstr>Baloo 2</vt:lpstr>
      <vt:lpstr>Teko</vt:lpstr>
      <vt:lpstr>Wingdings</vt:lpstr>
      <vt:lpstr>Berlin Sans FB Demi</vt:lpstr>
      <vt:lpstr>Arial</vt:lpstr>
      <vt:lpstr>PT Sans</vt:lpstr>
      <vt:lpstr>Virtual Campaign by Slidesgo</vt:lpstr>
      <vt:lpstr>UNIVERSIDAD POLITÉCNICA SALESIANA</vt:lpstr>
      <vt:lpstr>Patrón de Diseño Prototype</vt:lpstr>
      <vt:lpstr>Definición</vt:lpstr>
      <vt:lpstr>Existen dos formas para clonar objetos</vt:lpstr>
      <vt:lpstr>Interfaz</vt:lpstr>
      <vt:lpstr>Ventajas y Desventajas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SALESIANA</dc:title>
  <dc:creator>Anahi</dc:creator>
  <cp:lastModifiedBy>Anahi</cp:lastModifiedBy>
  <cp:revision>5</cp:revision>
  <dcterms:modified xsi:type="dcterms:W3CDTF">2020-11-18T17:40:08Z</dcterms:modified>
</cp:coreProperties>
</file>