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9" r:id="rId6"/>
    <p:sldId id="261" r:id="rId7"/>
    <p:sldId id="275" r:id="rId8"/>
    <p:sldId id="27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77966-3E5D-4FC9-B3F0-094E6FC2171B}">
  <a:tblStyle styleId="{61A77966-3E5D-4FC9-B3F0-094E6FC21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CFA409-EA80-4F1A-B969-DDC150601B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133ace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1133ace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1eac9a89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1eac9a89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1eac9a89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1eac9a89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254d6ec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254d6ec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1eac9a8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1eac9a8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254d6ec0c_0_17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254d6ec0c_0_17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151060" y="12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hasCustomPrompt="1"/>
          </p:nvPr>
        </p:nvSpPr>
        <p:spPr>
          <a:xfrm>
            <a:off x="1151259" y="71892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150874" y="2664875"/>
            <a:ext cx="3537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3" hasCustomPrompt="1"/>
          </p:nvPr>
        </p:nvSpPr>
        <p:spPr>
          <a:xfrm>
            <a:off x="1151073" y="2118875"/>
            <a:ext cx="35376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1151060" y="40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5" hasCustomPrompt="1"/>
          </p:nvPr>
        </p:nvSpPr>
        <p:spPr>
          <a:xfrm>
            <a:off x="1151259" y="351887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>
            <a:spLocks noGrp="1"/>
          </p:cNvSpPr>
          <p:nvPr>
            <p:ph type="pic" idx="6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1"/>
          <p:cNvSpPr/>
          <p:nvPr/>
        </p:nvSpPr>
        <p:spPr>
          <a:xfrm>
            <a:off x="-1366014" y="4528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013125" y="3513525"/>
            <a:ext cx="328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35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715650" y="165880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15720" y="330135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715650" y="129910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715720" y="294165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5"/>
          <p:cNvSpPr>
            <a:spLocks noGrp="1"/>
          </p:cNvSpPr>
          <p:nvPr>
            <p:ph type="pic" idx="5"/>
          </p:nvPr>
        </p:nvSpPr>
        <p:spPr>
          <a:xfrm>
            <a:off x="72238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5"/>
          <p:cNvSpPr/>
          <p:nvPr/>
        </p:nvSpPr>
        <p:spPr>
          <a:xfrm>
            <a:off x="22019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24620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4"/>
          <p:cNvSpPr/>
          <p:nvPr/>
        </p:nvSpPr>
        <p:spPr>
          <a:xfrm>
            <a:off x="8497836" y="30498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2379" y="539500"/>
            <a:ext cx="364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2375" y="2012475"/>
            <a:ext cx="43083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shekikyan@sandiego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hyperlink" Target="mailto:minguito@sandiego.edu" TargetMode="External"/><Relationship Id="rId4" Type="http://schemas.openxmlformats.org/officeDocument/2006/relationships/hyperlink" Target="mailto:jasontong@sandiego.ed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.com/blog/types-of-credit-card-frau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lobenewswire.com/news-release/2022/12/22/2578877/0/en/Payment-Card-Fraud-Losses-Reach-32-34-Bill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9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CREDIT CARD </a:t>
            </a:r>
            <a:br>
              <a:rPr lang="en" sz="2800" dirty="0">
                <a:latin typeface="+mj-lt"/>
              </a:rPr>
            </a:br>
            <a:r>
              <a:rPr lang="en" sz="2800" b="0" dirty="0">
                <a:latin typeface="+mj-lt"/>
              </a:rPr>
              <a:t>FRAUD DETECTION</a:t>
            </a:r>
            <a:endParaRPr sz="3100" b="0" dirty="0">
              <a:solidFill>
                <a:schemeClr val="lt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024256" y="2866579"/>
            <a:ext cx="5165817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</a:rPr>
              <a:t>Anahit Shekikyan,  Marinela Inguito, and JasonTong</a:t>
            </a:r>
            <a:endParaRPr sz="1000" b="1" dirty="0">
              <a:solidFill>
                <a:srgbClr val="002060"/>
              </a:solidFill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957" r="22394"/>
          <a:stretch/>
        </p:blipFill>
        <p:spPr>
          <a:xfrm>
            <a:off x="5760335" y="1241018"/>
            <a:ext cx="2661300" cy="26613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0" y="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>
            <a:off x="-96860" y="1363881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614757" y="-21067"/>
            <a:ext cx="6238298" cy="108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Problem:</a:t>
            </a:r>
            <a:br>
              <a:rPr lang="en" dirty="0">
                <a:latin typeface="+mj-lt"/>
              </a:rPr>
            </a:br>
            <a:r>
              <a:rPr lang="en" sz="2400" dirty="0">
                <a:latin typeface="+mj-lt"/>
              </a:rPr>
              <a:t>Real-Time Detection of Credit Card Fraud</a:t>
            </a:r>
            <a:endParaRPr dirty="0">
              <a:latin typeface="+mj-lt"/>
            </a:endParaRPr>
          </a:p>
        </p:txBody>
      </p:sp>
      <p:pic>
        <p:nvPicPr>
          <p:cNvPr id="214" name="Google Shape;21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487" r="12863"/>
          <a:stretch/>
        </p:blipFill>
        <p:spPr>
          <a:xfrm>
            <a:off x="126640" y="1587381"/>
            <a:ext cx="2661300" cy="2661300"/>
          </a:xfrm>
          <a:prstGeom prst="ellipse">
            <a:avLst/>
          </a:prstGeom>
        </p:spPr>
      </p:pic>
      <p:sp>
        <p:nvSpPr>
          <p:cNvPr id="4" name="Google Shape;213;p32">
            <a:extLst>
              <a:ext uri="{FF2B5EF4-FFF2-40B4-BE49-F238E27FC236}">
                <a16:creationId xmlns:a16="http://schemas.microsoft.com/office/drawing/2014/main" id="{A0104CB0-86E1-C43A-CF2E-E9C1669B4F0B}"/>
              </a:ext>
            </a:extLst>
          </p:cNvPr>
          <p:cNvSpPr txBox="1">
            <a:spLocks/>
          </p:cNvSpPr>
          <p:nvPr/>
        </p:nvSpPr>
        <p:spPr>
          <a:xfrm>
            <a:off x="3423988" y="2199528"/>
            <a:ext cx="4351500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How it happens?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Theft through lost or stolen card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skimming at ATMs or card readers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Phishing scams by emails, text, and phone calls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account cloning</a:t>
            </a: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Google Shape;213;p32">
            <a:extLst>
              <a:ext uri="{FF2B5EF4-FFF2-40B4-BE49-F238E27FC236}">
                <a16:creationId xmlns:a16="http://schemas.microsoft.com/office/drawing/2014/main" id="{A6FCCC0B-5247-5857-47E6-2FC04AD5298E}"/>
              </a:ext>
            </a:extLst>
          </p:cNvPr>
          <p:cNvSpPr txBox="1">
            <a:spLocks/>
          </p:cNvSpPr>
          <p:nvPr/>
        </p:nvSpPr>
        <p:spPr>
          <a:xfrm>
            <a:off x="2765274" y="1054970"/>
            <a:ext cx="4351500" cy="82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Why this is an issue?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Increase in digital transactions - new opportunities for cybercriminals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Cost is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$32 Billion annually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continues to rise</a:t>
            </a:r>
            <a:endParaRPr lang="en-US" b="1" dirty="0">
              <a:latin typeface="+mj-lt"/>
            </a:endParaRPr>
          </a:p>
        </p:txBody>
      </p:sp>
      <p:sp>
        <p:nvSpPr>
          <p:cNvPr id="18" name="Google Shape;213;p32">
            <a:extLst>
              <a:ext uri="{FF2B5EF4-FFF2-40B4-BE49-F238E27FC236}">
                <a16:creationId xmlns:a16="http://schemas.microsoft.com/office/drawing/2014/main" id="{B78FD89F-EA6B-45F2-FDC9-5B9D5115E7CE}"/>
              </a:ext>
            </a:extLst>
          </p:cNvPr>
          <p:cNvSpPr txBox="1">
            <a:spLocks/>
          </p:cNvSpPr>
          <p:nvPr/>
        </p:nvSpPr>
        <p:spPr>
          <a:xfrm>
            <a:off x="3011440" y="3681963"/>
            <a:ext cx="4351500" cy="130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Who are affected?</a:t>
            </a:r>
          </a:p>
          <a:p>
            <a:pPr algn="l">
              <a:buFont typeface="Inter"/>
              <a:buAutoNum type="arabicPeriod"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Financial institutions: Financial costs, loss of reputation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Consumers: Financial loss, credit history impact, identity theft, loss of trust, stress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8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4" name="Google Shape;334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2911" r="20532"/>
          <a:stretch/>
        </p:blipFill>
        <p:spPr>
          <a:xfrm>
            <a:off x="5760335" y="1241043"/>
            <a:ext cx="2661300" cy="2661300"/>
          </a:xfrm>
          <a:prstGeom prst="ellipse">
            <a:avLst/>
          </a:prstGeom>
        </p:spPr>
      </p:pic>
      <p:sp>
        <p:nvSpPr>
          <p:cNvPr id="15" name="Google Shape;212;p32">
            <a:extLst>
              <a:ext uri="{FF2B5EF4-FFF2-40B4-BE49-F238E27FC236}">
                <a16:creationId xmlns:a16="http://schemas.microsoft.com/office/drawing/2014/main" id="{B7931B6C-ADDE-3D91-2BBA-F7885B645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358" y="266383"/>
            <a:ext cx="5427806" cy="184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400" dirty="0">
                <a:latin typeface="+mj-lt"/>
                <a:sym typeface="Raleway"/>
              </a:rPr>
              <a:t>Current Detection Systems:</a:t>
            </a:r>
            <a:br>
              <a:rPr lang="en-US" sz="2800" dirty="0">
                <a:latin typeface="+mj-lt"/>
                <a:sym typeface="Raleway"/>
              </a:rPr>
            </a:br>
            <a:endParaRPr sz="2800" dirty="0">
              <a:latin typeface="+mj-lt"/>
              <a:sym typeface="Raleway"/>
            </a:endParaRPr>
          </a:p>
        </p:txBody>
      </p:sp>
      <p:sp>
        <p:nvSpPr>
          <p:cNvPr id="16" name="Google Shape;213;p32">
            <a:extLst>
              <a:ext uri="{FF2B5EF4-FFF2-40B4-BE49-F238E27FC236}">
                <a16:creationId xmlns:a16="http://schemas.microsoft.com/office/drawing/2014/main" id="{1901BB06-EB97-5E9C-090C-AE466C3EC2D8}"/>
              </a:ext>
            </a:extLst>
          </p:cNvPr>
          <p:cNvSpPr txBox="1">
            <a:spLocks/>
          </p:cNvSpPr>
          <p:nvPr/>
        </p:nvSpPr>
        <p:spPr>
          <a:xfrm>
            <a:off x="479022" y="736464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Struggle to keep up with evolving Fraudulent activity patterns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Fraud not detected (known as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False Negatives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)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Legitimate transactions flagged as fraud (known as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False Positives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)</a:t>
            </a:r>
          </a:p>
        </p:txBody>
      </p:sp>
      <p:sp>
        <p:nvSpPr>
          <p:cNvPr id="20" name="Google Shape;212;p32">
            <a:extLst>
              <a:ext uri="{FF2B5EF4-FFF2-40B4-BE49-F238E27FC236}">
                <a16:creationId xmlns:a16="http://schemas.microsoft.com/office/drawing/2014/main" id="{C082DA52-E943-49E6-9AAD-3BC410892446}"/>
              </a:ext>
            </a:extLst>
          </p:cNvPr>
          <p:cNvSpPr txBox="1">
            <a:spLocks/>
          </p:cNvSpPr>
          <p:nvPr/>
        </p:nvSpPr>
        <p:spPr>
          <a:xfrm>
            <a:off x="479020" y="2205335"/>
            <a:ext cx="5427806" cy="184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800"/>
            </a:pPr>
            <a:r>
              <a:rPr lang="en-US" sz="2400" dirty="0">
                <a:latin typeface="+mj-lt"/>
                <a:sym typeface="Raleway"/>
              </a:rPr>
              <a:t>Objective: </a:t>
            </a:r>
          </a:p>
          <a:p>
            <a:pPr algn="l">
              <a:buSzPts val="2800"/>
            </a:pPr>
            <a:br>
              <a:rPr lang="en-US" sz="2800" dirty="0">
                <a:latin typeface="+mj-lt"/>
                <a:sym typeface="Raleway"/>
              </a:rPr>
            </a:br>
            <a:endParaRPr lang="en-US" sz="2800" dirty="0">
              <a:latin typeface="+mj-lt"/>
              <a:sym typeface="Raleway"/>
            </a:endParaRPr>
          </a:p>
        </p:txBody>
      </p:sp>
      <p:sp>
        <p:nvSpPr>
          <p:cNvPr id="21" name="Google Shape;213;p32">
            <a:extLst>
              <a:ext uri="{FF2B5EF4-FFF2-40B4-BE49-F238E27FC236}">
                <a16:creationId xmlns:a16="http://schemas.microsoft.com/office/drawing/2014/main" id="{19B3F582-36D1-F88E-43FA-FBD1D86103CB}"/>
              </a:ext>
            </a:extLst>
          </p:cNvPr>
          <p:cNvSpPr txBox="1">
            <a:spLocks/>
          </p:cNvSpPr>
          <p:nvPr/>
        </p:nvSpPr>
        <p:spPr>
          <a:xfrm>
            <a:off x="529358" y="2751326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Enhance fraud detection system performance, benefitting both financial institutions and their customers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Reduction in financial institution’s loss, Increase in customer satisfaction and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existing historical credit card fraud data. Data pre-transformed to protect account and identifying information.</a:t>
            </a:r>
            <a:endParaRPr dirty="0"/>
          </a:p>
        </p:txBody>
      </p:sp>
      <p:sp>
        <p:nvSpPr>
          <p:cNvPr id="311" name="Google Shape;311;p37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Address severe class imbalance. Actual fraud is around 0.17 percent of transactions. 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3"/>
          </p:nvPr>
        </p:nvSpPr>
        <p:spPr>
          <a:xfrm>
            <a:off x="6220691" y="1658822"/>
            <a:ext cx="2200838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 data appropriately to handle duplicates, outliers</a:t>
            </a:r>
            <a:endParaRPr dirty="0"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5"/>
          </p:nvPr>
        </p:nvSpPr>
        <p:spPr>
          <a:xfrm>
            <a:off x="3233851" y="1294450"/>
            <a:ext cx="2460368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andling Imbalance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6"/>
          </p:nvPr>
        </p:nvSpPr>
        <p:spPr>
          <a:xfrm>
            <a:off x="6172199" y="1294450"/>
            <a:ext cx="2460367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 various machine learning models</a:t>
            </a:r>
            <a:endParaRPr dirty="0"/>
          </a:p>
        </p:txBody>
      </p:sp>
      <p:sp>
        <p:nvSpPr>
          <p:cNvPr id="317" name="Google Shape;317;p37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Non-traditional approach, not focused on accuracy since might mislead by predicting mostly majority class of non-fraudulent transactions.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on the positive outcomes (fraudulent transactions) emphasizing performance on true positives (true fraud)</a:t>
            </a:r>
          </a:p>
        </p:txBody>
      </p:sp>
      <p:sp>
        <p:nvSpPr>
          <p:cNvPr id="319" name="Google Shape;319;p37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320" name="Google Shape;320;p37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Fraud Detection Focus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title"/>
          </p:nvPr>
        </p:nvSpPr>
        <p:spPr>
          <a:xfrm>
            <a:off x="530992" y="451212"/>
            <a:ext cx="5622275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CONCLUSION</a:t>
            </a:r>
            <a:endParaRPr dirty="0"/>
          </a:p>
        </p:txBody>
      </p:sp>
      <p:sp>
        <p:nvSpPr>
          <p:cNvPr id="376" name="Google Shape;376;p42"/>
          <p:cNvSpPr/>
          <p:nvPr/>
        </p:nvSpPr>
        <p:spPr>
          <a:xfrm>
            <a:off x="-939514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42"/>
          <p:cNvSpPr/>
          <p:nvPr/>
        </p:nvSpPr>
        <p:spPr>
          <a:xfrm>
            <a:off x="28847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6E2BF-5177-9DE3-F6A1-5F61CA94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68" y="1405512"/>
            <a:ext cx="3648349" cy="2864169"/>
          </a:xfrm>
          <a:prstGeom prst="rect">
            <a:avLst/>
          </a:prstGeom>
        </p:spPr>
      </p:pic>
      <p:sp>
        <p:nvSpPr>
          <p:cNvPr id="2" name="Google Shape;213;p32">
            <a:extLst>
              <a:ext uri="{FF2B5EF4-FFF2-40B4-BE49-F238E27FC236}">
                <a16:creationId xmlns:a16="http://schemas.microsoft.com/office/drawing/2014/main" id="{A71DD152-F10A-F01F-879E-E31082A3E8C3}"/>
              </a:ext>
            </a:extLst>
          </p:cNvPr>
          <p:cNvSpPr txBox="1">
            <a:spLocks/>
          </p:cNvSpPr>
          <p:nvPr/>
        </p:nvSpPr>
        <p:spPr>
          <a:xfrm>
            <a:off x="241766" y="1619376"/>
            <a:ext cx="4131759" cy="176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Best Performing: Random Forest Model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Good ability to identify large proportion of fraudulent transactions (known as </a:t>
            </a:r>
            <a:r>
              <a:rPr lang="en-US" sz="1200" b="1" dirty="0">
                <a:solidFill>
                  <a:srgbClr val="002060"/>
                </a:solidFill>
                <a:latin typeface="+mj-lt"/>
                <a:sym typeface="Raleway"/>
              </a:rPr>
              <a:t>Precision</a:t>
            </a: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)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Good sensitivity (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Recall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), ratio of true fraudulent transactions to actual fraudulent transactions</a:t>
            </a: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Google Shape;213;p32">
            <a:extLst>
              <a:ext uri="{FF2B5EF4-FFF2-40B4-BE49-F238E27FC236}">
                <a16:creationId xmlns:a16="http://schemas.microsoft.com/office/drawing/2014/main" id="{8F81FD75-DB8F-5017-DD1D-0FD6A6BC81EC}"/>
              </a:ext>
            </a:extLst>
          </p:cNvPr>
          <p:cNvSpPr txBox="1">
            <a:spLocks/>
          </p:cNvSpPr>
          <p:nvPr/>
        </p:nvSpPr>
        <p:spPr>
          <a:xfrm>
            <a:off x="241765" y="2970620"/>
            <a:ext cx="4131759" cy="102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Other Models: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Logistic Regression: poor ability to identify large proportion of fraudulent transactions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  <a:sym typeface="Raleway"/>
              </a:rPr>
              <a:t>Isolation Forest and DBCSAN: overall poor performance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-25463" y="-311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4"/>
          <p:cNvSpPr/>
          <p:nvPr/>
        </p:nvSpPr>
        <p:spPr>
          <a:xfrm>
            <a:off x="2210931" y="2244041"/>
            <a:ext cx="790343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4"/>
          <p:cNvSpPr/>
          <p:nvPr/>
        </p:nvSpPr>
        <p:spPr>
          <a:xfrm>
            <a:off x="2234853" y="339770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9" name="Google Shape;239;p34"/>
          <p:cNvGrpSpPr/>
          <p:nvPr/>
        </p:nvGrpSpPr>
        <p:grpSpPr>
          <a:xfrm>
            <a:off x="2411181" y="2421459"/>
            <a:ext cx="412642" cy="387663"/>
            <a:chOff x="4001875" y="2099700"/>
            <a:chExt cx="424650" cy="424650"/>
          </a:xfrm>
        </p:grpSpPr>
        <p:sp>
          <p:nvSpPr>
            <p:cNvPr id="240" name="Google Shape;240;p34"/>
            <p:cNvSpPr/>
            <p:nvPr/>
          </p:nvSpPr>
          <p:spPr>
            <a:xfrm>
              <a:off x="4001875" y="2162150"/>
              <a:ext cx="299775" cy="37500"/>
            </a:xfrm>
            <a:custGeom>
              <a:avLst/>
              <a:gdLst/>
              <a:ahLst/>
              <a:cxnLst/>
              <a:rect l="l" t="t" r="r" b="b"/>
              <a:pathLst>
                <a:path w="11991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91" y="1500"/>
                  </a:ln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4001875" y="2099700"/>
              <a:ext cx="299775" cy="37525"/>
            </a:xfrm>
            <a:custGeom>
              <a:avLst/>
              <a:gdLst/>
              <a:ahLst/>
              <a:cxnLst/>
              <a:rect l="l" t="t" r="r" b="b"/>
              <a:pathLst>
                <a:path w="11991" h="1501" extrusionOk="0">
                  <a:moveTo>
                    <a:pt x="1500" y="1"/>
                  </a:moveTo>
                  <a:cubicBezTo>
                    <a:pt x="672" y="1"/>
                    <a:pt x="0" y="672"/>
                    <a:pt x="0" y="1500"/>
                  </a:cubicBezTo>
                  <a:lnTo>
                    <a:pt x="11991" y="1500"/>
                  </a:lnTo>
                  <a:cubicBezTo>
                    <a:pt x="11991" y="672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4001875" y="2224575"/>
              <a:ext cx="299775" cy="75000"/>
            </a:xfrm>
            <a:custGeom>
              <a:avLst/>
              <a:gdLst/>
              <a:ahLst/>
              <a:cxnLst/>
              <a:rect l="l" t="t" r="r" b="b"/>
              <a:pathLst>
                <a:path w="11991" h="3000" extrusionOk="0">
                  <a:moveTo>
                    <a:pt x="5497" y="1001"/>
                  </a:moveTo>
                  <a:lnTo>
                    <a:pt x="5497" y="1999"/>
                  </a:lnTo>
                  <a:lnTo>
                    <a:pt x="1999" y="1999"/>
                  </a:lnTo>
                  <a:lnTo>
                    <a:pt x="1999" y="1001"/>
                  </a:lnTo>
                  <a:close/>
                  <a:moveTo>
                    <a:pt x="7994" y="1001"/>
                  </a:moveTo>
                  <a:lnTo>
                    <a:pt x="7994" y="1999"/>
                  </a:lnTo>
                  <a:lnTo>
                    <a:pt x="6993" y="1999"/>
                  </a:lnTo>
                  <a:lnTo>
                    <a:pt x="6993" y="1001"/>
                  </a:lnTo>
                  <a:close/>
                  <a:moveTo>
                    <a:pt x="9992" y="1001"/>
                  </a:moveTo>
                  <a:lnTo>
                    <a:pt x="9992" y="1999"/>
                  </a:lnTo>
                  <a:lnTo>
                    <a:pt x="8992" y="1999"/>
                  </a:lnTo>
                  <a:lnTo>
                    <a:pt x="8992" y="1001"/>
                  </a:lnTo>
                  <a:close/>
                  <a:moveTo>
                    <a:pt x="0" y="0"/>
                  </a:moveTo>
                  <a:lnTo>
                    <a:pt x="0" y="1500"/>
                  </a:lnTo>
                  <a:cubicBezTo>
                    <a:pt x="0" y="2325"/>
                    <a:pt x="674" y="2999"/>
                    <a:pt x="1500" y="2999"/>
                  </a:cubicBezTo>
                  <a:lnTo>
                    <a:pt x="10491" y="2999"/>
                  </a:lnTo>
                  <a:cubicBezTo>
                    <a:pt x="11319" y="2999"/>
                    <a:pt x="11991" y="2325"/>
                    <a:pt x="11991" y="1500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4326575" y="2137125"/>
              <a:ext cx="96300" cy="130125"/>
            </a:xfrm>
            <a:custGeom>
              <a:avLst/>
              <a:gdLst/>
              <a:ahLst/>
              <a:cxnLst/>
              <a:rect l="l" t="t" r="r" b="b"/>
              <a:pathLst>
                <a:path w="3852" h="5205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cubicBezTo>
                    <a:pt x="1274" y="1001"/>
                    <a:pt x="1500" y="1224"/>
                    <a:pt x="1500" y="1500"/>
                  </a:cubicBezTo>
                  <a:lnTo>
                    <a:pt x="1500" y="3291"/>
                  </a:lnTo>
                  <a:lnTo>
                    <a:pt x="855" y="2646"/>
                  </a:lnTo>
                  <a:lnTo>
                    <a:pt x="147" y="3352"/>
                  </a:lnTo>
                  <a:lnTo>
                    <a:pt x="1999" y="5205"/>
                  </a:lnTo>
                  <a:lnTo>
                    <a:pt x="3851" y="3352"/>
                  </a:lnTo>
                  <a:lnTo>
                    <a:pt x="3145" y="2646"/>
                  </a:lnTo>
                  <a:lnTo>
                    <a:pt x="2498" y="3291"/>
                  </a:lnTo>
                  <a:lnTo>
                    <a:pt x="2498" y="1500"/>
                  </a:lnTo>
                  <a:cubicBezTo>
                    <a:pt x="2498" y="675"/>
                    <a:pt x="1827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4005525" y="2356800"/>
              <a:ext cx="96300" cy="130075"/>
            </a:xfrm>
            <a:custGeom>
              <a:avLst/>
              <a:gdLst/>
              <a:ahLst/>
              <a:cxnLst/>
              <a:rect l="l" t="t" r="r" b="b"/>
              <a:pathLst>
                <a:path w="3852" h="5203" extrusionOk="0">
                  <a:moveTo>
                    <a:pt x="1853" y="1"/>
                  </a:moveTo>
                  <a:lnTo>
                    <a:pt x="0" y="1853"/>
                  </a:lnTo>
                  <a:lnTo>
                    <a:pt x="709" y="2559"/>
                  </a:lnTo>
                  <a:lnTo>
                    <a:pt x="1354" y="1914"/>
                  </a:lnTo>
                  <a:lnTo>
                    <a:pt x="1354" y="3706"/>
                  </a:lnTo>
                  <a:cubicBezTo>
                    <a:pt x="1354" y="4531"/>
                    <a:pt x="2025" y="5202"/>
                    <a:pt x="2853" y="5202"/>
                  </a:cubicBezTo>
                  <a:lnTo>
                    <a:pt x="3851" y="5202"/>
                  </a:lnTo>
                  <a:lnTo>
                    <a:pt x="3851" y="4204"/>
                  </a:lnTo>
                  <a:lnTo>
                    <a:pt x="2853" y="4204"/>
                  </a:lnTo>
                  <a:cubicBezTo>
                    <a:pt x="2577" y="4204"/>
                    <a:pt x="2352" y="3982"/>
                    <a:pt x="2352" y="3706"/>
                  </a:cubicBezTo>
                  <a:lnTo>
                    <a:pt x="2352" y="1914"/>
                  </a:lnTo>
                  <a:lnTo>
                    <a:pt x="2999" y="2559"/>
                  </a:lnTo>
                  <a:lnTo>
                    <a:pt x="3705" y="185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4126800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2498" y="1999"/>
                  </a:lnTo>
                  <a:cubicBezTo>
                    <a:pt x="2498" y="897"/>
                    <a:pt x="1601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126800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500" y="1999"/>
                  </a:lnTo>
                  <a:cubicBezTo>
                    <a:pt x="1601" y="1999"/>
                    <a:pt x="2498" y="1102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4364075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0" y="0"/>
                  </a:moveTo>
                  <a:cubicBezTo>
                    <a:pt x="0" y="1102"/>
                    <a:pt x="897" y="1999"/>
                    <a:pt x="1998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4264150" y="2411950"/>
              <a:ext cx="25025" cy="24950"/>
            </a:xfrm>
            <a:custGeom>
              <a:avLst/>
              <a:gdLst/>
              <a:ahLst/>
              <a:cxnLst/>
              <a:rect l="l" t="t" r="r" b="b"/>
              <a:pathLst>
                <a:path w="1001" h="998" extrusionOk="0">
                  <a:moveTo>
                    <a:pt x="499" y="0"/>
                  </a:moveTo>
                  <a:cubicBezTo>
                    <a:pt x="223" y="0"/>
                    <a:pt x="0" y="223"/>
                    <a:pt x="0" y="499"/>
                  </a:cubicBezTo>
                  <a:cubicBezTo>
                    <a:pt x="0" y="775"/>
                    <a:pt x="223" y="998"/>
                    <a:pt x="499" y="998"/>
                  </a:cubicBezTo>
                  <a:cubicBezTo>
                    <a:pt x="775" y="998"/>
                    <a:pt x="1001" y="775"/>
                    <a:pt x="1001" y="499"/>
                  </a:cubicBezTo>
                  <a:cubicBezTo>
                    <a:pt x="1001" y="223"/>
                    <a:pt x="775" y="0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4364075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998" y="0"/>
                  </a:moveTo>
                  <a:cubicBezTo>
                    <a:pt x="897" y="0"/>
                    <a:pt x="0" y="897"/>
                    <a:pt x="0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4126800" y="2324500"/>
              <a:ext cx="299725" cy="199850"/>
            </a:xfrm>
            <a:custGeom>
              <a:avLst/>
              <a:gdLst/>
              <a:ahLst/>
              <a:cxnLst/>
              <a:rect l="l" t="t" r="r" b="b"/>
              <a:pathLst>
                <a:path w="11989" h="7994" extrusionOk="0">
                  <a:moveTo>
                    <a:pt x="3496" y="3498"/>
                  </a:moveTo>
                  <a:lnTo>
                    <a:pt x="3496" y="4496"/>
                  </a:lnTo>
                  <a:lnTo>
                    <a:pt x="2498" y="4496"/>
                  </a:lnTo>
                  <a:lnTo>
                    <a:pt x="2498" y="3498"/>
                  </a:lnTo>
                  <a:close/>
                  <a:moveTo>
                    <a:pt x="9491" y="3498"/>
                  </a:moveTo>
                  <a:lnTo>
                    <a:pt x="9491" y="4496"/>
                  </a:lnTo>
                  <a:lnTo>
                    <a:pt x="8491" y="4496"/>
                  </a:lnTo>
                  <a:lnTo>
                    <a:pt x="8491" y="3498"/>
                  </a:lnTo>
                  <a:close/>
                  <a:moveTo>
                    <a:pt x="5993" y="2498"/>
                  </a:moveTo>
                  <a:cubicBezTo>
                    <a:pt x="6821" y="2498"/>
                    <a:pt x="7493" y="3172"/>
                    <a:pt x="7493" y="3997"/>
                  </a:cubicBezTo>
                  <a:cubicBezTo>
                    <a:pt x="7493" y="4822"/>
                    <a:pt x="6821" y="5496"/>
                    <a:pt x="5993" y="5496"/>
                  </a:cubicBezTo>
                  <a:cubicBezTo>
                    <a:pt x="5168" y="5496"/>
                    <a:pt x="4496" y="4822"/>
                    <a:pt x="4496" y="3997"/>
                  </a:cubicBezTo>
                  <a:cubicBezTo>
                    <a:pt x="4496" y="3172"/>
                    <a:pt x="5168" y="2498"/>
                    <a:pt x="5993" y="2498"/>
                  </a:cubicBezTo>
                  <a:close/>
                  <a:moveTo>
                    <a:pt x="3496" y="0"/>
                  </a:moveTo>
                  <a:cubicBezTo>
                    <a:pt x="3496" y="1654"/>
                    <a:pt x="2150" y="2999"/>
                    <a:pt x="500" y="2999"/>
                  </a:cubicBezTo>
                  <a:lnTo>
                    <a:pt x="1" y="2999"/>
                  </a:lnTo>
                  <a:lnTo>
                    <a:pt x="1" y="4998"/>
                  </a:lnTo>
                  <a:lnTo>
                    <a:pt x="500" y="4998"/>
                  </a:lnTo>
                  <a:cubicBezTo>
                    <a:pt x="2153" y="4998"/>
                    <a:pt x="3496" y="6340"/>
                    <a:pt x="3496" y="7994"/>
                  </a:cubicBezTo>
                  <a:lnTo>
                    <a:pt x="8493" y="7994"/>
                  </a:lnTo>
                  <a:cubicBezTo>
                    <a:pt x="8493" y="6340"/>
                    <a:pt x="9836" y="4998"/>
                    <a:pt x="11489" y="4998"/>
                  </a:cubicBezTo>
                  <a:lnTo>
                    <a:pt x="11988" y="4998"/>
                  </a:lnTo>
                  <a:lnTo>
                    <a:pt x="11988" y="2999"/>
                  </a:lnTo>
                  <a:lnTo>
                    <a:pt x="11489" y="2999"/>
                  </a:lnTo>
                  <a:cubicBezTo>
                    <a:pt x="9836" y="2999"/>
                    <a:pt x="8493" y="1654"/>
                    <a:pt x="8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410096" y="3526970"/>
            <a:ext cx="387621" cy="387621"/>
            <a:chOff x="2546600" y="3631150"/>
            <a:chExt cx="424650" cy="424650"/>
          </a:xfrm>
        </p:grpSpPr>
        <p:sp>
          <p:nvSpPr>
            <p:cNvPr id="252" name="Google Shape;252;p34"/>
            <p:cNvSpPr/>
            <p:nvPr/>
          </p:nvSpPr>
          <p:spPr>
            <a:xfrm>
              <a:off x="2546600" y="3918375"/>
              <a:ext cx="299725" cy="37500"/>
            </a:xfrm>
            <a:custGeom>
              <a:avLst/>
              <a:gdLst/>
              <a:ahLst/>
              <a:cxnLst/>
              <a:rect l="l" t="t" r="r" b="b"/>
              <a:pathLst>
                <a:path w="11989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88" y="1500"/>
                  </a:lnTo>
                  <a:lnTo>
                    <a:pt x="1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546600" y="3980875"/>
              <a:ext cx="299775" cy="74925"/>
            </a:xfrm>
            <a:custGeom>
              <a:avLst/>
              <a:gdLst/>
              <a:ahLst/>
              <a:cxnLst/>
              <a:rect l="l" t="t" r="r" b="b"/>
              <a:pathLst>
                <a:path w="11991" h="2997" extrusionOk="0">
                  <a:moveTo>
                    <a:pt x="4995" y="998"/>
                  </a:moveTo>
                  <a:lnTo>
                    <a:pt x="4995" y="1998"/>
                  </a:lnTo>
                  <a:lnTo>
                    <a:pt x="1497" y="1998"/>
                  </a:lnTo>
                  <a:lnTo>
                    <a:pt x="1497" y="998"/>
                  </a:lnTo>
                  <a:close/>
                  <a:moveTo>
                    <a:pt x="8493" y="998"/>
                  </a:moveTo>
                  <a:lnTo>
                    <a:pt x="8493" y="1998"/>
                  </a:lnTo>
                  <a:lnTo>
                    <a:pt x="7492" y="1998"/>
                  </a:lnTo>
                  <a:lnTo>
                    <a:pt x="7492" y="998"/>
                  </a:lnTo>
                  <a:close/>
                  <a:moveTo>
                    <a:pt x="10491" y="998"/>
                  </a:moveTo>
                  <a:lnTo>
                    <a:pt x="10491" y="1998"/>
                  </a:lnTo>
                  <a:lnTo>
                    <a:pt x="9491" y="1998"/>
                  </a:lnTo>
                  <a:lnTo>
                    <a:pt x="9491" y="998"/>
                  </a:lnTo>
                  <a:close/>
                  <a:moveTo>
                    <a:pt x="0" y="0"/>
                  </a:moveTo>
                  <a:lnTo>
                    <a:pt x="0" y="1497"/>
                  </a:lnTo>
                  <a:cubicBezTo>
                    <a:pt x="0" y="2325"/>
                    <a:pt x="672" y="2996"/>
                    <a:pt x="1500" y="2996"/>
                  </a:cubicBezTo>
                  <a:lnTo>
                    <a:pt x="10491" y="2996"/>
                  </a:lnTo>
                  <a:cubicBezTo>
                    <a:pt x="11317" y="2996"/>
                    <a:pt x="11991" y="2325"/>
                    <a:pt x="11991" y="1497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546600" y="3855925"/>
              <a:ext cx="299725" cy="37525"/>
            </a:xfrm>
            <a:custGeom>
              <a:avLst/>
              <a:gdLst/>
              <a:ahLst/>
              <a:cxnLst/>
              <a:rect l="l" t="t" r="r" b="b"/>
              <a:pathLst>
                <a:path w="11989" h="1501" extrusionOk="0">
                  <a:moveTo>
                    <a:pt x="1500" y="1"/>
                  </a:moveTo>
                  <a:cubicBezTo>
                    <a:pt x="672" y="1"/>
                    <a:pt x="0" y="675"/>
                    <a:pt x="0" y="1500"/>
                  </a:cubicBezTo>
                  <a:lnTo>
                    <a:pt x="11988" y="1500"/>
                  </a:lnTo>
                  <a:cubicBezTo>
                    <a:pt x="11988" y="675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646525" y="3718600"/>
              <a:ext cx="324725" cy="337200"/>
            </a:xfrm>
            <a:custGeom>
              <a:avLst/>
              <a:gdLst/>
              <a:ahLst/>
              <a:cxnLst/>
              <a:rect l="l" t="t" r="r" b="b"/>
              <a:pathLst>
                <a:path w="12989" h="13488" extrusionOk="0">
                  <a:moveTo>
                    <a:pt x="0" y="0"/>
                  </a:moveTo>
                  <a:lnTo>
                    <a:pt x="0" y="4496"/>
                  </a:lnTo>
                  <a:lnTo>
                    <a:pt x="6494" y="4496"/>
                  </a:lnTo>
                  <a:cubicBezTo>
                    <a:pt x="7872" y="4496"/>
                    <a:pt x="8992" y="5616"/>
                    <a:pt x="8992" y="6993"/>
                  </a:cubicBezTo>
                  <a:lnTo>
                    <a:pt x="8992" y="11988"/>
                  </a:lnTo>
                  <a:cubicBezTo>
                    <a:pt x="8992" y="12550"/>
                    <a:pt x="8806" y="13071"/>
                    <a:pt x="8490" y="13487"/>
                  </a:cubicBezTo>
                  <a:lnTo>
                    <a:pt x="12988" y="13487"/>
                  </a:lnTo>
                  <a:lnTo>
                    <a:pt x="12988" y="0"/>
                  </a:lnTo>
                  <a:lnTo>
                    <a:pt x="9989" y="0"/>
                  </a:lnTo>
                  <a:lnTo>
                    <a:pt x="9989" y="2083"/>
                  </a:lnTo>
                  <a:cubicBezTo>
                    <a:pt x="10573" y="2290"/>
                    <a:pt x="10990" y="2845"/>
                    <a:pt x="10990" y="3495"/>
                  </a:cubicBezTo>
                  <a:lnTo>
                    <a:pt x="9989" y="3495"/>
                  </a:lnTo>
                  <a:cubicBezTo>
                    <a:pt x="9989" y="3222"/>
                    <a:pt x="9767" y="2996"/>
                    <a:pt x="9491" y="2996"/>
                  </a:cubicBezTo>
                  <a:cubicBezTo>
                    <a:pt x="9214" y="2996"/>
                    <a:pt x="8992" y="3222"/>
                    <a:pt x="8992" y="3495"/>
                  </a:cubicBezTo>
                  <a:lnTo>
                    <a:pt x="7991" y="3495"/>
                  </a:lnTo>
                  <a:cubicBezTo>
                    <a:pt x="7991" y="2845"/>
                    <a:pt x="8410" y="2290"/>
                    <a:pt x="8992" y="2083"/>
                  </a:cubicBezTo>
                  <a:lnTo>
                    <a:pt x="8992" y="0"/>
                  </a:lnTo>
                  <a:lnTo>
                    <a:pt x="3994" y="0"/>
                  </a:lnTo>
                  <a:lnTo>
                    <a:pt x="3994" y="2083"/>
                  </a:lnTo>
                  <a:cubicBezTo>
                    <a:pt x="4578" y="2290"/>
                    <a:pt x="4995" y="2845"/>
                    <a:pt x="4995" y="3495"/>
                  </a:cubicBezTo>
                  <a:lnTo>
                    <a:pt x="3994" y="3495"/>
                  </a:lnTo>
                  <a:cubicBezTo>
                    <a:pt x="3994" y="3222"/>
                    <a:pt x="3771" y="2996"/>
                    <a:pt x="3495" y="2996"/>
                  </a:cubicBezTo>
                  <a:cubicBezTo>
                    <a:pt x="3222" y="2996"/>
                    <a:pt x="2996" y="3222"/>
                    <a:pt x="2996" y="3495"/>
                  </a:cubicBezTo>
                  <a:lnTo>
                    <a:pt x="1998" y="3495"/>
                  </a:lnTo>
                  <a:cubicBezTo>
                    <a:pt x="1998" y="2845"/>
                    <a:pt x="2415" y="2290"/>
                    <a:pt x="2996" y="2083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721425" y="3631150"/>
              <a:ext cx="174925" cy="87475"/>
            </a:xfrm>
            <a:custGeom>
              <a:avLst/>
              <a:gdLst/>
              <a:ahLst/>
              <a:cxnLst/>
              <a:rect l="l" t="t" r="r" b="b"/>
              <a:pathLst>
                <a:path w="6997" h="3499" extrusionOk="0">
                  <a:moveTo>
                    <a:pt x="1293" y="0"/>
                  </a:moveTo>
                  <a:lnTo>
                    <a:pt x="0" y="1293"/>
                  </a:lnTo>
                  <a:lnTo>
                    <a:pt x="0" y="3498"/>
                  </a:lnTo>
                  <a:lnTo>
                    <a:pt x="1001" y="3498"/>
                  </a:lnTo>
                  <a:lnTo>
                    <a:pt x="1001" y="1707"/>
                  </a:lnTo>
                  <a:lnTo>
                    <a:pt x="998" y="1707"/>
                  </a:lnTo>
                  <a:lnTo>
                    <a:pt x="1707" y="1001"/>
                  </a:lnTo>
                  <a:lnTo>
                    <a:pt x="5290" y="1001"/>
                  </a:lnTo>
                  <a:lnTo>
                    <a:pt x="5996" y="1707"/>
                  </a:lnTo>
                  <a:lnTo>
                    <a:pt x="5996" y="3498"/>
                  </a:lnTo>
                  <a:lnTo>
                    <a:pt x="6996" y="3498"/>
                  </a:lnTo>
                  <a:lnTo>
                    <a:pt x="6996" y="12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8A36C4-242D-AB32-3633-C89E547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83" y="104995"/>
            <a:ext cx="4351500" cy="5727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CF05933-55B3-A663-35DA-72E905F01E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80564" y="2224813"/>
            <a:ext cx="3705900" cy="7425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Reduce False positives </a:t>
            </a:r>
          </a:p>
          <a:p>
            <a:pPr algn="ctr"/>
            <a:r>
              <a:rPr lang="en-US" dirty="0"/>
              <a:t>(transactions incorrectly identified as fraud)</a:t>
            </a:r>
          </a:p>
          <a:p>
            <a:pPr algn="ctr"/>
            <a:r>
              <a:rPr lang="en-US" dirty="0"/>
              <a:t>to foster customer loyalty and trust</a:t>
            </a:r>
          </a:p>
        </p:txBody>
      </p:sp>
      <p:sp>
        <p:nvSpPr>
          <p:cNvPr id="355" name="Google Shape;355;p40"/>
          <p:cNvSpPr/>
          <p:nvPr/>
        </p:nvSpPr>
        <p:spPr>
          <a:xfrm>
            <a:off x="2271609" y="1111098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6" name="Google Shape;356;p40"/>
          <p:cNvGrpSpPr/>
          <p:nvPr/>
        </p:nvGrpSpPr>
        <p:grpSpPr>
          <a:xfrm>
            <a:off x="2471868" y="1266128"/>
            <a:ext cx="387621" cy="387255"/>
            <a:chOff x="1798600" y="3606200"/>
            <a:chExt cx="424650" cy="424250"/>
          </a:xfrm>
        </p:grpSpPr>
        <p:sp>
          <p:nvSpPr>
            <p:cNvPr id="357" name="Google Shape;357;p40"/>
            <p:cNvSpPr/>
            <p:nvPr/>
          </p:nvSpPr>
          <p:spPr>
            <a:xfrm>
              <a:off x="1861025" y="3606200"/>
              <a:ext cx="124900" cy="99550"/>
            </a:xfrm>
            <a:custGeom>
              <a:avLst/>
              <a:gdLst/>
              <a:ahLst/>
              <a:cxnLst/>
              <a:rect l="l" t="t" r="r" b="b"/>
              <a:pathLst>
                <a:path w="4996" h="3982" extrusionOk="0">
                  <a:moveTo>
                    <a:pt x="2498" y="0"/>
                  </a:moveTo>
                  <a:lnTo>
                    <a:pt x="1500" y="465"/>
                  </a:lnTo>
                  <a:lnTo>
                    <a:pt x="499" y="99"/>
                  </a:lnTo>
                  <a:lnTo>
                    <a:pt x="0" y="1964"/>
                  </a:lnTo>
                  <a:lnTo>
                    <a:pt x="1001" y="2962"/>
                  </a:lnTo>
                  <a:lnTo>
                    <a:pt x="1001" y="3981"/>
                  </a:lnTo>
                  <a:lnTo>
                    <a:pt x="3997" y="3981"/>
                  </a:lnTo>
                  <a:lnTo>
                    <a:pt x="3997" y="2962"/>
                  </a:lnTo>
                  <a:lnTo>
                    <a:pt x="4995" y="1964"/>
                  </a:lnTo>
                  <a:lnTo>
                    <a:pt x="4496" y="99"/>
                  </a:lnTo>
                  <a:lnTo>
                    <a:pt x="3498" y="465"/>
                  </a:lnTo>
                  <a:lnTo>
                    <a:pt x="2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1798600" y="3980475"/>
              <a:ext cx="249825" cy="49975"/>
            </a:xfrm>
            <a:custGeom>
              <a:avLst/>
              <a:gdLst/>
              <a:ahLst/>
              <a:cxnLst/>
              <a:rect l="l" t="t" r="r" b="b"/>
              <a:pathLst>
                <a:path w="9993" h="1999" extrusionOk="0">
                  <a:moveTo>
                    <a:pt x="0" y="0"/>
                  </a:moveTo>
                  <a:lnTo>
                    <a:pt x="0" y="1999"/>
                  </a:lnTo>
                  <a:lnTo>
                    <a:pt x="9992" y="1999"/>
                  </a:lnTo>
                  <a:lnTo>
                    <a:pt x="9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073325" y="3868075"/>
              <a:ext cx="149925" cy="37450"/>
            </a:xfrm>
            <a:custGeom>
              <a:avLst/>
              <a:gdLst/>
              <a:ahLst/>
              <a:cxnLst/>
              <a:rect l="l" t="t" r="r" b="b"/>
              <a:pathLst>
                <a:path w="5997" h="1498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073325" y="3805650"/>
              <a:ext cx="149925" cy="37425"/>
            </a:xfrm>
            <a:custGeom>
              <a:avLst/>
              <a:gdLst/>
              <a:ahLst/>
              <a:cxnLst/>
              <a:rect l="l" t="t" r="r" b="b"/>
              <a:pathLst>
                <a:path w="5997" h="1497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cubicBezTo>
                    <a:pt x="5996" y="672"/>
                    <a:pt x="5325" y="0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2073325" y="3930500"/>
              <a:ext cx="149925" cy="99950"/>
            </a:xfrm>
            <a:custGeom>
              <a:avLst/>
              <a:gdLst/>
              <a:ahLst/>
              <a:cxnLst/>
              <a:rect l="l" t="t" r="r" b="b"/>
              <a:pathLst>
                <a:path w="5997" h="3998" extrusionOk="0">
                  <a:moveTo>
                    <a:pt x="2498" y="1500"/>
                  </a:moveTo>
                  <a:lnTo>
                    <a:pt x="2498" y="2498"/>
                  </a:lnTo>
                  <a:lnTo>
                    <a:pt x="1500" y="2498"/>
                  </a:lnTo>
                  <a:lnTo>
                    <a:pt x="1500" y="1500"/>
                  </a:lnTo>
                  <a:close/>
                  <a:moveTo>
                    <a:pt x="4497" y="1500"/>
                  </a:moveTo>
                  <a:lnTo>
                    <a:pt x="4497" y="2498"/>
                  </a:lnTo>
                  <a:lnTo>
                    <a:pt x="3499" y="2498"/>
                  </a:lnTo>
                  <a:lnTo>
                    <a:pt x="3499" y="1500"/>
                  </a:lnTo>
                  <a:close/>
                  <a:moveTo>
                    <a:pt x="1" y="1"/>
                  </a:moveTo>
                  <a:lnTo>
                    <a:pt x="1" y="3998"/>
                  </a:lnTo>
                  <a:lnTo>
                    <a:pt x="4497" y="3998"/>
                  </a:lnTo>
                  <a:cubicBezTo>
                    <a:pt x="5325" y="3998"/>
                    <a:pt x="5996" y="3326"/>
                    <a:pt x="5996" y="2498"/>
                  </a:cubicBezTo>
                  <a:lnTo>
                    <a:pt x="5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798600" y="3730675"/>
              <a:ext cx="249825" cy="224800"/>
            </a:xfrm>
            <a:custGeom>
              <a:avLst/>
              <a:gdLst/>
              <a:ahLst/>
              <a:cxnLst/>
              <a:rect l="l" t="t" r="r" b="b"/>
              <a:pathLst>
                <a:path w="9993" h="8992" extrusionOk="0">
                  <a:moveTo>
                    <a:pt x="3498" y="0"/>
                  </a:moveTo>
                  <a:cubicBezTo>
                    <a:pt x="1428" y="592"/>
                    <a:pt x="0" y="2484"/>
                    <a:pt x="0" y="4637"/>
                  </a:cubicBezTo>
                  <a:lnTo>
                    <a:pt x="0" y="8992"/>
                  </a:lnTo>
                  <a:lnTo>
                    <a:pt x="4496" y="8992"/>
                  </a:lnTo>
                  <a:lnTo>
                    <a:pt x="4496" y="7994"/>
                  </a:lnTo>
                  <a:lnTo>
                    <a:pt x="3498" y="7994"/>
                  </a:lnTo>
                  <a:lnTo>
                    <a:pt x="3498" y="6993"/>
                  </a:lnTo>
                  <a:lnTo>
                    <a:pt x="4995" y="6993"/>
                  </a:lnTo>
                  <a:cubicBezTo>
                    <a:pt x="5271" y="6993"/>
                    <a:pt x="5496" y="6770"/>
                    <a:pt x="5496" y="6494"/>
                  </a:cubicBezTo>
                  <a:cubicBezTo>
                    <a:pt x="5496" y="6218"/>
                    <a:pt x="5271" y="5995"/>
                    <a:pt x="4995" y="5995"/>
                  </a:cubicBezTo>
                  <a:cubicBezTo>
                    <a:pt x="4169" y="5995"/>
                    <a:pt x="3498" y="5324"/>
                    <a:pt x="3498" y="4496"/>
                  </a:cubicBezTo>
                  <a:cubicBezTo>
                    <a:pt x="3498" y="3846"/>
                    <a:pt x="3915" y="3291"/>
                    <a:pt x="4496" y="3084"/>
                  </a:cubicBezTo>
                  <a:lnTo>
                    <a:pt x="4496" y="1999"/>
                  </a:lnTo>
                  <a:lnTo>
                    <a:pt x="5496" y="1999"/>
                  </a:lnTo>
                  <a:lnTo>
                    <a:pt x="5496" y="2996"/>
                  </a:lnTo>
                  <a:lnTo>
                    <a:pt x="6494" y="2996"/>
                  </a:lnTo>
                  <a:lnTo>
                    <a:pt x="6494" y="3997"/>
                  </a:lnTo>
                  <a:lnTo>
                    <a:pt x="4995" y="3997"/>
                  </a:lnTo>
                  <a:cubicBezTo>
                    <a:pt x="4721" y="3997"/>
                    <a:pt x="4496" y="4220"/>
                    <a:pt x="4496" y="4496"/>
                  </a:cubicBezTo>
                  <a:cubicBezTo>
                    <a:pt x="4496" y="4772"/>
                    <a:pt x="4719" y="4995"/>
                    <a:pt x="4995" y="4995"/>
                  </a:cubicBezTo>
                  <a:cubicBezTo>
                    <a:pt x="5823" y="4995"/>
                    <a:pt x="6494" y="5669"/>
                    <a:pt x="6494" y="6494"/>
                  </a:cubicBezTo>
                  <a:cubicBezTo>
                    <a:pt x="6494" y="7147"/>
                    <a:pt x="6077" y="7702"/>
                    <a:pt x="5496" y="7909"/>
                  </a:cubicBezTo>
                  <a:lnTo>
                    <a:pt x="5496" y="8992"/>
                  </a:lnTo>
                  <a:lnTo>
                    <a:pt x="9992" y="8992"/>
                  </a:lnTo>
                  <a:lnTo>
                    <a:pt x="9992" y="4637"/>
                  </a:lnTo>
                  <a:cubicBezTo>
                    <a:pt x="9992" y="2484"/>
                    <a:pt x="8564" y="592"/>
                    <a:pt x="6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310;p37">
            <a:extLst>
              <a:ext uri="{FF2B5EF4-FFF2-40B4-BE49-F238E27FC236}">
                <a16:creationId xmlns:a16="http://schemas.microsoft.com/office/drawing/2014/main" id="{C6C8138E-5207-FC91-1772-29959DFFD8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10517" y="1045293"/>
            <a:ext cx="3705900" cy="742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 to invest in Fraud Detection Technology: improve Random Forest model performance; explore other models</a:t>
            </a:r>
            <a:endParaRPr dirty="0"/>
          </a:p>
        </p:txBody>
      </p:sp>
      <p:sp>
        <p:nvSpPr>
          <p:cNvPr id="21" name="Google Shape;317;p37">
            <a:extLst>
              <a:ext uri="{FF2B5EF4-FFF2-40B4-BE49-F238E27FC236}">
                <a16:creationId xmlns:a16="http://schemas.microsoft.com/office/drawing/2014/main" id="{36F61E8A-1B13-2DFF-0A0D-5B3141FC6553}"/>
              </a:ext>
            </a:extLst>
          </p:cNvPr>
          <p:cNvSpPr txBox="1">
            <a:spLocks/>
          </p:cNvSpPr>
          <p:nvPr/>
        </p:nvSpPr>
        <p:spPr>
          <a:xfrm>
            <a:off x="3228897" y="3391252"/>
            <a:ext cx="3705899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CE72AA14-0B90-693A-565D-696C9C89ABB0}"/>
              </a:ext>
            </a:extLst>
          </p:cNvPr>
          <p:cNvSpPr txBox="1">
            <a:spLocks/>
          </p:cNvSpPr>
          <p:nvPr/>
        </p:nvSpPr>
        <p:spPr>
          <a:xfrm>
            <a:off x="3280564" y="3404333"/>
            <a:ext cx="3705900" cy="7425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US" dirty="0"/>
              <a:t>Monitor emerging fraud tactics to strengthen business vigilance and improve fraudulent detection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/>
              <a:t>Do you have any questions?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Slack-Lato"/>
                <a:hlinkClick r:id="rId3"/>
              </a:rPr>
              <a:t>ashekikyan@sandiego.edu</a:t>
            </a:r>
            <a:endParaRPr lang="en-US" b="0" i="0" u="none" strike="noStrike" dirty="0">
              <a:effectLst/>
              <a:latin typeface="Slack-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Slack-Lato"/>
                <a:hlinkClick r:id="rId4"/>
              </a:rPr>
              <a:t>jasontong@sandiego.edu</a:t>
            </a:r>
            <a:endParaRPr lang="en-US" dirty="0">
              <a:latin typeface="Slack-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sng" dirty="0">
                <a:effectLst/>
                <a:latin typeface="Slack-Lato"/>
                <a:hlinkClick r:id="rId5"/>
              </a:rPr>
              <a:t>minguito@sandiego.edu</a:t>
            </a:r>
            <a:endParaRPr sz="1000" dirty="0">
              <a:highlight>
                <a:srgbClr val="FFFF00"/>
              </a:highlight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11831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48"/>
          <p:cNvSpPr/>
          <p:nvPr/>
        </p:nvSpPr>
        <p:spPr>
          <a:xfrm>
            <a:off x="20799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48"/>
          <p:cNvSpPr/>
          <p:nvPr/>
        </p:nvSpPr>
        <p:spPr>
          <a:xfrm>
            <a:off x="29768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8"/>
          <p:cNvSpPr/>
          <p:nvPr/>
        </p:nvSpPr>
        <p:spPr>
          <a:xfrm>
            <a:off x="38736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48"/>
          <p:cNvSpPr/>
          <p:nvPr/>
        </p:nvSpPr>
        <p:spPr>
          <a:xfrm>
            <a:off x="2682186" y="45978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1" name="Google Shape;471;p48"/>
          <p:cNvGrpSpPr/>
          <p:nvPr/>
        </p:nvGrpSpPr>
        <p:grpSpPr>
          <a:xfrm>
            <a:off x="1360561" y="2865600"/>
            <a:ext cx="387681" cy="387661"/>
            <a:chOff x="266768" y="1721375"/>
            <a:chExt cx="397907" cy="397887"/>
          </a:xfrm>
        </p:grpSpPr>
        <p:sp>
          <p:nvSpPr>
            <p:cNvPr id="472" name="Google Shape;472;p4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4" name="Google Shape;474;p48"/>
          <p:cNvGrpSpPr/>
          <p:nvPr/>
        </p:nvGrpSpPr>
        <p:grpSpPr>
          <a:xfrm>
            <a:off x="3154270" y="2865600"/>
            <a:ext cx="387661" cy="387661"/>
            <a:chOff x="1379798" y="1723250"/>
            <a:chExt cx="397887" cy="397887"/>
          </a:xfrm>
        </p:grpSpPr>
        <p:sp>
          <p:nvSpPr>
            <p:cNvPr id="475" name="Google Shape;475;p4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9" name="Google Shape;479;p48"/>
          <p:cNvGrpSpPr/>
          <p:nvPr/>
        </p:nvGrpSpPr>
        <p:grpSpPr>
          <a:xfrm>
            <a:off x="2257430" y="2865600"/>
            <a:ext cx="387641" cy="387661"/>
            <a:chOff x="864491" y="1723250"/>
            <a:chExt cx="397866" cy="397887"/>
          </a:xfrm>
        </p:grpSpPr>
        <p:sp>
          <p:nvSpPr>
            <p:cNvPr id="480" name="Google Shape;480;p4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48"/>
          <p:cNvGrpSpPr/>
          <p:nvPr/>
        </p:nvGrpSpPr>
        <p:grpSpPr>
          <a:xfrm>
            <a:off x="4041845" y="2877222"/>
            <a:ext cx="388966" cy="388966"/>
            <a:chOff x="1190625" y="238125"/>
            <a:chExt cx="5235075" cy="5235075"/>
          </a:xfrm>
        </p:grpSpPr>
        <p:sp>
          <p:nvSpPr>
            <p:cNvPr id="484" name="Google Shape;484;p4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6" name="Google Shape;486;p48"/>
          <p:cNvSpPr/>
          <p:nvPr/>
        </p:nvSpPr>
        <p:spPr>
          <a:xfrm>
            <a:off x="4176111" y="-2562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45"/>
          <p:cNvSpPr/>
          <p:nvPr/>
        </p:nvSpPr>
        <p:spPr>
          <a:xfrm>
            <a:off x="5578252" y="1048063"/>
            <a:ext cx="2382600" cy="238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3" name="Google Shape;423;p45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22429" r="11014"/>
          <a:stretch/>
        </p:blipFill>
        <p:spPr>
          <a:xfrm>
            <a:off x="5798289" y="1268062"/>
            <a:ext cx="1942800" cy="1942800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xfrm>
            <a:off x="722375" y="539499"/>
            <a:ext cx="7699200" cy="386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References:</a:t>
            </a:r>
            <a:br>
              <a:rPr lang="en" dirty="0"/>
            </a:br>
            <a:br>
              <a:rPr lang="en" sz="1050" dirty="0"/>
            </a:br>
            <a:r>
              <a:rPr lang="en-US" sz="1600" b="0" dirty="0">
                <a:solidFill>
                  <a:srgbClr val="002060"/>
                </a:solidFill>
                <a:latin typeface="+mn-lt"/>
              </a:rPr>
              <a:t>Ferraro, A. (2024, May 13). </a:t>
            </a:r>
            <a:r>
              <a:rPr lang="en-US" sz="1600" b="0" i="1" dirty="0">
                <a:solidFill>
                  <a:srgbClr val="002060"/>
                </a:solidFill>
                <a:latin typeface="+mn-lt"/>
              </a:rPr>
              <a:t>Types of credit card fraud—Guidelines for recognizing and avoiding fraud.</a:t>
            </a:r>
            <a:r>
              <a:rPr lang="en-US" sz="1600" b="0" dirty="0">
                <a:solidFill>
                  <a:srgbClr val="002060"/>
                </a:solidFill>
                <a:latin typeface="+mn-lt"/>
              </a:rPr>
              <a:t> Privacy.com. </a:t>
            </a:r>
            <a:r>
              <a:rPr lang="en-US" sz="1600" b="0" dirty="0">
                <a:solidFill>
                  <a:srgbClr val="00206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https://privacy.com/blog/types-of-credit-card-fraud</a:t>
            </a:r>
            <a:br>
              <a:rPr lang="en-US" sz="1600" b="0" dirty="0">
                <a:solidFill>
                  <a:srgbClr val="002060"/>
                </a:solidFill>
              </a:rPr>
            </a:br>
            <a:br>
              <a:rPr lang="en-US" sz="1600" b="0" dirty="0">
                <a:solidFill>
                  <a:srgbClr val="002060"/>
                </a:solidFill>
              </a:rPr>
            </a:b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Nilson Report. (2022a, December 22). </a:t>
            </a:r>
            <a:r>
              <a:rPr lang="en-US" sz="1600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Payment card fraud losses reach $32.34 billion</a:t>
            </a: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GlobeNewswire News Room. </a:t>
            </a:r>
            <a:r>
              <a:rPr lang="en-US" sz="1600" b="0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https://www.globenewswire.com/news-release/2022/12/22/2578877/0/en/Payment-Card-Fraud-Losses-Reach-32-34-Billion.html </a:t>
            </a: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</a:rPr>
              <a:t>Shmueli, G., Bruce, P. C., Gedeck, P., &amp; Patel, N. R. (2020). Data mining for business analytics: Concepts, techniques and applications in Python. Wiley.</a:t>
            </a:r>
            <a:b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523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</vt:lpstr>
      <vt:lpstr>Montserrat SemiBold</vt:lpstr>
      <vt:lpstr>Arial</vt:lpstr>
      <vt:lpstr>Raleway</vt:lpstr>
      <vt:lpstr>Inter</vt:lpstr>
      <vt:lpstr>Slack-Lato</vt:lpstr>
      <vt:lpstr>Credit Card Project Proposal by Slidesgo</vt:lpstr>
      <vt:lpstr>CREDIT CARD  FRAUD DETECTION</vt:lpstr>
      <vt:lpstr>The Problem: Real-Time Detection of Credit Card Fraud</vt:lpstr>
      <vt:lpstr>Current Detection Systems: </vt:lpstr>
      <vt:lpstr>DATA ANALYSIS</vt:lpstr>
      <vt:lpstr>DATA ANALYSIS CONCLUSION</vt:lpstr>
      <vt:lpstr>Recommendations</vt:lpstr>
      <vt:lpstr>THANKS</vt:lpstr>
      <vt:lpstr>References:  Ferraro, A. (2024, May 13). Types of credit card fraud—Guidelines for recognizing and avoiding fraud. Privacy.com. https://privacy.com/blog/types-of-credit-card-fraud  The Nilson Report. (2022a, December 22). Payment card fraud losses reach $32.34 billion. GlobeNewswire News Room. https://www.globenewswire.com/news-release/2022/12/22/2578877/0/en/Payment-Card-Fraud-Losses-Reach-32-34-Billion.html   Shmueli, G., Bruce, P. C., Gedeck, P., &amp; Patel, N. R. (2020). Data mining for business analytics: Concepts, techniques and applications in Python. Wiley.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Marinela Inguito</dc:creator>
  <cp:lastModifiedBy>Marinela</cp:lastModifiedBy>
  <cp:revision>5</cp:revision>
  <dcterms:modified xsi:type="dcterms:W3CDTF">2024-10-12T23:00:10Z</dcterms:modified>
</cp:coreProperties>
</file>