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35" r:id="rId5"/>
    <p:sldId id="336" r:id="rId6"/>
    <p:sldId id="337" r:id="rId7"/>
    <p:sldId id="338" r:id="rId8"/>
    <p:sldId id="339" r:id="rId9"/>
    <p:sldId id="3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A9354-F592-4215-98C7-111650F371C0}" type="doc">
      <dgm:prSet loTypeId="urn:microsoft.com/office/officeart/2011/layout/RadialPictureList" loCatId="pictur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LID4096"/>
        </a:p>
      </dgm:t>
    </dgm:pt>
    <dgm:pt modelId="{D8843A73-4835-4955-ACEE-820F65440C71}">
      <dgm:prSet phldrT="[Text]"/>
      <dgm:spPr>
        <a:solidFill>
          <a:schemeClr val="accent6"/>
        </a:solidFill>
      </dgm:spPr>
      <dgm:t>
        <a:bodyPr/>
        <a:lstStyle/>
        <a:p>
          <a:r>
            <a:rPr lang="de-DE" dirty="0"/>
            <a:t>3 Topic </a:t>
          </a:r>
          <a:r>
            <a:rPr lang="en-US" noProof="0" dirty="0"/>
            <a:t>Ideas</a:t>
          </a:r>
          <a:r>
            <a:rPr lang="de-DE" dirty="0"/>
            <a:t>:</a:t>
          </a:r>
          <a:endParaRPr lang="LID4096" dirty="0"/>
        </a:p>
      </dgm:t>
    </dgm:pt>
    <dgm:pt modelId="{88DD5444-F8B4-4EF3-A76B-B3F7177111AA}" type="parTrans" cxnId="{ACE96BFD-95D3-4E1E-800C-00F194C0932F}">
      <dgm:prSet/>
      <dgm:spPr/>
      <dgm:t>
        <a:bodyPr/>
        <a:lstStyle/>
        <a:p>
          <a:endParaRPr lang="LID4096"/>
        </a:p>
      </dgm:t>
    </dgm:pt>
    <dgm:pt modelId="{8BB634FB-4476-44A8-AB4C-E96F439369E2}" type="sibTrans" cxnId="{ACE96BFD-95D3-4E1E-800C-00F194C0932F}">
      <dgm:prSet/>
      <dgm:spPr/>
      <dgm:t>
        <a:bodyPr/>
        <a:lstStyle/>
        <a:p>
          <a:endParaRPr lang="LID4096"/>
        </a:p>
      </dgm:t>
    </dgm:pt>
    <dgm:pt modelId="{DFC574C7-A1A9-49DD-8896-34B850720CA7}">
      <dgm:prSet phldrT="[Text]"/>
      <dgm:spPr/>
      <dgm:t>
        <a:bodyPr/>
        <a:lstStyle/>
        <a:p>
          <a:pPr algn="ctr"/>
          <a:r>
            <a:rPr lang="de-DE" dirty="0"/>
            <a:t>Short Videos Analysis</a:t>
          </a:r>
          <a:br>
            <a:rPr lang="de-DE" dirty="0"/>
          </a:br>
          <a:br>
            <a:rPr lang="de-DE" dirty="0"/>
          </a:br>
          <a:endParaRPr lang="LID4096" dirty="0"/>
        </a:p>
      </dgm:t>
    </dgm:pt>
    <dgm:pt modelId="{34970864-CB6F-4FA1-B143-E53BBF15E916}" type="parTrans" cxnId="{C4CAEFE0-C2AD-4BBC-8291-E07D01A57CC7}">
      <dgm:prSet/>
      <dgm:spPr/>
      <dgm:t>
        <a:bodyPr/>
        <a:lstStyle/>
        <a:p>
          <a:endParaRPr lang="LID4096"/>
        </a:p>
      </dgm:t>
    </dgm:pt>
    <dgm:pt modelId="{0C54C862-8053-467F-A01A-BB1E3A23FA50}" type="sibTrans" cxnId="{C4CAEFE0-C2AD-4BBC-8291-E07D01A57CC7}">
      <dgm:prSet/>
      <dgm:spPr/>
      <dgm:t>
        <a:bodyPr/>
        <a:lstStyle/>
        <a:p>
          <a:endParaRPr lang="LID4096"/>
        </a:p>
      </dgm:t>
    </dgm:pt>
    <dgm:pt modelId="{B1A0AA47-81C6-46F0-A2CB-2FE627D0083B}">
      <dgm:prSet phldrT="[Text]"/>
      <dgm:spPr/>
      <dgm:t>
        <a:bodyPr/>
        <a:lstStyle/>
        <a:p>
          <a:pPr algn="ctr"/>
          <a:r>
            <a:rPr lang="de-DE" dirty="0"/>
            <a:t>Spotify Analysis</a:t>
          </a:r>
          <a:br>
            <a:rPr lang="de-DE" dirty="0"/>
          </a:br>
          <a:br>
            <a:rPr lang="de-DE" dirty="0"/>
          </a:br>
          <a:endParaRPr lang="LID4096" dirty="0"/>
        </a:p>
      </dgm:t>
    </dgm:pt>
    <dgm:pt modelId="{2DA23695-BD20-45B2-804A-C24754865DBB}" type="parTrans" cxnId="{80CE92A1-6FF7-4368-9FF3-B28E78B7D91D}">
      <dgm:prSet/>
      <dgm:spPr/>
      <dgm:t>
        <a:bodyPr/>
        <a:lstStyle/>
        <a:p>
          <a:endParaRPr lang="LID4096"/>
        </a:p>
      </dgm:t>
    </dgm:pt>
    <dgm:pt modelId="{7FCA9A87-780B-4F66-856A-126A4F6A0594}" type="sibTrans" cxnId="{80CE92A1-6FF7-4368-9FF3-B28E78B7D91D}">
      <dgm:prSet/>
      <dgm:spPr/>
      <dgm:t>
        <a:bodyPr/>
        <a:lstStyle/>
        <a:p>
          <a:endParaRPr lang="LID4096"/>
        </a:p>
      </dgm:t>
    </dgm:pt>
    <dgm:pt modelId="{C47CA950-ABB6-453C-9166-8F404865ECA4}">
      <dgm:prSet phldrT="[Text]"/>
      <dgm:spPr/>
      <dgm:t>
        <a:bodyPr/>
        <a:lstStyle/>
        <a:p>
          <a:pPr algn="ctr"/>
          <a:r>
            <a:rPr lang="de-DE" dirty="0"/>
            <a:t>F1 Analysis</a:t>
          </a:r>
          <a:br>
            <a:rPr lang="de-DE" dirty="0"/>
          </a:br>
          <a:br>
            <a:rPr lang="de-DE" dirty="0"/>
          </a:br>
          <a:endParaRPr lang="LID4096" dirty="0"/>
        </a:p>
      </dgm:t>
    </dgm:pt>
    <dgm:pt modelId="{F715E364-A500-4E77-92E3-C6DE2A78827B}" type="parTrans" cxnId="{AD86759B-3529-456B-B808-851DDDA53493}">
      <dgm:prSet/>
      <dgm:spPr/>
      <dgm:t>
        <a:bodyPr/>
        <a:lstStyle/>
        <a:p>
          <a:endParaRPr lang="LID4096"/>
        </a:p>
      </dgm:t>
    </dgm:pt>
    <dgm:pt modelId="{34A72A9F-BC4E-4405-9F04-49DEC79FDB20}" type="sibTrans" cxnId="{AD86759B-3529-456B-B808-851DDDA53493}">
      <dgm:prSet/>
      <dgm:spPr/>
      <dgm:t>
        <a:bodyPr/>
        <a:lstStyle/>
        <a:p>
          <a:endParaRPr lang="LID4096"/>
        </a:p>
      </dgm:t>
    </dgm:pt>
    <dgm:pt modelId="{ECC1643A-41F8-4FA0-BA9D-700D04C900F8}" type="pres">
      <dgm:prSet presAssocID="{AE6A9354-F592-4215-98C7-111650F371C0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9DBBE45F-8F2B-4C04-8A58-C41D580A403F}" type="pres">
      <dgm:prSet presAssocID="{D8843A73-4835-4955-ACEE-820F65440C71}" presName="Parent" presStyleLbl="node1" presStyleIdx="0" presStyleCnt="2" custScaleX="167035" custScaleY="155934" custLinFactNeighborX="-44861" custLinFactNeighborY="1215">
        <dgm:presLayoutVars>
          <dgm:chMax val="4"/>
          <dgm:chPref val="3"/>
        </dgm:presLayoutVars>
      </dgm:prSet>
      <dgm:spPr/>
    </dgm:pt>
    <dgm:pt modelId="{D90A2C1E-7F55-4BC7-BB7E-0B0B9EC86FEE}" type="pres">
      <dgm:prSet presAssocID="{DFC574C7-A1A9-49DD-8896-34B850720CA7}" presName="Accent" presStyleLbl="node1" presStyleIdx="1" presStyleCnt="2" custScaleX="77474"/>
      <dgm:spPr/>
    </dgm:pt>
    <dgm:pt modelId="{BB0379C1-8076-4128-9C32-4C935F579388}" type="pres">
      <dgm:prSet presAssocID="{DFC574C7-A1A9-49DD-8896-34B850720CA7}" presName="Image1" presStyleLbl="fgImgPlace1" presStyleIdx="0" presStyleCnt="3" custScaleX="110261" custScaleY="104867" custLinFactNeighborX="-22038" custLinFactNeighborY="-165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line Network with solid fill"/>
        </a:ext>
      </dgm:extLst>
    </dgm:pt>
    <dgm:pt modelId="{DD430B9B-EDF6-490F-90D7-403C59C5AD54}" type="pres">
      <dgm:prSet presAssocID="{DFC574C7-A1A9-49DD-8896-34B850720CA7}" presName="Child1" presStyleLbl="revTx" presStyleIdx="0" presStyleCnt="3" custScaleY="55996" custLinFactNeighborX="-4423" custLinFactNeighborY="5691">
        <dgm:presLayoutVars>
          <dgm:chMax val="0"/>
          <dgm:chPref val="0"/>
          <dgm:bulletEnabled val="1"/>
        </dgm:presLayoutVars>
      </dgm:prSet>
      <dgm:spPr/>
    </dgm:pt>
    <dgm:pt modelId="{DCEC4148-AD20-459A-AB05-584431875230}" type="pres">
      <dgm:prSet presAssocID="{B1A0AA47-81C6-46F0-A2CB-2FE627D0083B}" presName="Image2" presStyleCnt="0"/>
      <dgm:spPr/>
    </dgm:pt>
    <dgm:pt modelId="{B5269766-6327-49C1-97EC-57CBABED0805}" type="pres">
      <dgm:prSet presAssocID="{B1A0AA47-81C6-46F0-A2CB-2FE627D0083B}" presName="Image" presStyleLbl="fgImgPlace1" presStyleIdx="1" presStyleCnt="3" custScaleX="123313" custScaleY="116378" custLinFactNeighborX="-33608" custLinFactNeighborY="-7161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 notes with solid fill"/>
        </a:ext>
      </dgm:extLst>
    </dgm:pt>
    <dgm:pt modelId="{3BA01933-F69E-44AB-88D4-910362CCCEB3}" type="pres">
      <dgm:prSet presAssocID="{B1A0AA47-81C6-46F0-A2CB-2FE627D0083B}" presName="Child2" presStyleLbl="revTx" presStyleIdx="1" presStyleCnt="3" custScaleY="49511" custLinFactNeighborX="-20168" custLinFactNeighborY="286">
        <dgm:presLayoutVars>
          <dgm:chMax val="0"/>
          <dgm:chPref val="0"/>
          <dgm:bulletEnabled val="1"/>
        </dgm:presLayoutVars>
      </dgm:prSet>
      <dgm:spPr/>
    </dgm:pt>
    <dgm:pt modelId="{60FEAEA4-1024-4A4C-BBB2-F02F6B5A725E}" type="pres">
      <dgm:prSet presAssocID="{C47CA950-ABB6-453C-9166-8F404865ECA4}" presName="Image3" presStyleCnt="0"/>
      <dgm:spPr/>
    </dgm:pt>
    <dgm:pt modelId="{BC1935F2-2AE3-4914-BCFC-613022449792}" type="pres">
      <dgm:prSet presAssocID="{C47CA950-ABB6-453C-9166-8F404865ECA4}" presName="Image" presStyleLbl="fgImgPlace1" presStyleIdx="2" presStyleCnt="3" custScaleX="113566" custScaleY="120265" custLinFactNeighborX="-20385" custLinFactNeighborY="-440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with solid fill"/>
        </a:ext>
      </dgm:extLst>
    </dgm:pt>
    <dgm:pt modelId="{B6C09902-7F90-442F-8F49-35606F2C14D0}" type="pres">
      <dgm:prSet presAssocID="{C47CA950-ABB6-453C-9166-8F404865ECA4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02EF432-99DA-4216-AD13-74F068F3CF6B}" type="presOf" srcId="{DFC574C7-A1A9-49DD-8896-34B850720CA7}" destId="{DD430B9B-EDF6-490F-90D7-403C59C5AD54}" srcOrd="0" destOrd="0" presId="urn:microsoft.com/office/officeart/2011/layout/RadialPictureList"/>
    <dgm:cxn modelId="{112B0E4B-48D7-4A79-9C47-72D993F20816}" type="presOf" srcId="{AE6A9354-F592-4215-98C7-111650F371C0}" destId="{ECC1643A-41F8-4FA0-BA9D-700D04C900F8}" srcOrd="0" destOrd="0" presId="urn:microsoft.com/office/officeart/2011/layout/RadialPictureList"/>
    <dgm:cxn modelId="{899D7551-18B4-40A2-8991-35F0F772E817}" type="presOf" srcId="{B1A0AA47-81C6-46F0-A2CB-2FE627D0083B}" destId="{3BA01933-F69E-44AB-88D4-910362CCCEB3}" srcOrd="0" destOrd="0" presId="urn:microsoft.com/office/officeart/2011/layout/RadialPictureList"/>
    <dgm:cxn modelId="{838FE255-9F5C-4C16-9FBB-FE113E4E68F9}" type="presOf" srcId="{D8843A73-4835-4955-ACEE-820F65440C71}" destId="{9DBBE45F-8F2B-4C04-8A58-C41D580A403F}" srcOrd="0" destOrd="0" presId="urn:microsoft.com/office/officeart/2011/layout/RadialPictureList"/>
    <dgm:cxn modelId="{4ECCCD95-BEF7-4F21-8F28-75063D19B7E3}" type="presOf" srcId="{C47CA950-ABB6-453C-9166-8F404865ECA4}" destId="{B6C09902-7F90-442F-8F49-35606F2C14D0}" srcOrd="0" destOrd="0" presId="urn:microsoft.com/office/officeart/2011/layout/RadialPictureList"/>
    <dgm:cxn modelId="{AD86759B-3529-456B-B808-851DDDA53493}" srcId="{D8843A73-4835-4955-ACEE-820F65440C71}" destId="{C47CA950-ABB6-453C-9166-8F404865ECA4}" srcOrd="2" destOrd="0" parTransId="{F715E364-A500-4E77-92E3-C6DE2A78827B}" sibTransId="{34A72A9F-BC4E-4405-9F04-49DEC79FDB20}"/>
    <dgm:cxn modelId="{80CE92A1-6FF7-4368-9FF3-B28E78B7D91D}" srcId="{D8843A73-4835-4955-ACEE-820F65440C71}" destId="{B1A0AA47-81C6-46F0-A2CB-2FE627D0083B}" srcOrd="1" destOrd="0" parTransId="{2DA23695-BD20-45B2-804A-C24754865DBB}" sibTransId="{7FCA9A87-780B-4F66-856A-126A4F6A0594}"/>
    <dgm:cxn modelId="{C4CAEFE0-C2AD-4BBC-8291-E07D01A57CC7}" srcId="{D8843A73-4835-4955-ACEE-820F65440C71}" destId="{DFC574C7-A1A9-49DD-8896-34B850720CA7}" srcOrd="0" destOrd="0" parTransId="{34970864-CB6F-4FA1-B143-E53BBF15E916}" sibTransId="{0C54C862-8053-467F-A01A-BB1E3A23FA50}"/>
    <dgm:cxn modelId="{ACE96BFD-95D3-4E1E-800C-00F194C0932F}" srcId="{AE6A9354-F592-4215-98C7-111650F371C0}" destId="{D8843A73-4835-4955-ACEE-820F65440C71}" srcOrd="0" destOrd="0" parTransId="{88DD5444-F8B4-4EF3-A76B-B3F7177111AA}" sibTransId="{8BB634FB-4476-44A8-AB4C-E96F439369E2}"/>
    <dgm:cxn modelId="{E4ACB2EF-3F59-40C7-828C-30CC9F6CFD5A}" type="presParOf" srcId="{ECC1643A-41F8-4FA0-BA9D-700D04C900F8}" destId="{9DBBE45F-8F2B-4C04-8A58-C41D580A403F}" srcOrd="0" destOrd="0" presId="urn:microsoft.com/office/officeart/2011/layout/RadialPictureList"/>
    <dgm:cxn modelId="{7253B61D-C77E-4550-A059-83B6E6FB478D}" type="presParOf" srcId="{ECC1643A-41F8-4FA0-BA9D-700D04C900F8}" destId="{D90A2C1E-7F55-4BC7-BB7E-0B0B9EC86FEE}" srcOrd="1" destOrd="0" presId="urn:microsoft.com/office/officeart/2011/layout/RadialPictureList"/>
    <dgm:cxn modelId="{98F32E26-A0A8-41F3-B804-08BDA42B1643}" type="presParOf" srcId="{ECC1643A-41F8-4FA0-BA9D-700D04C900F8}" destId="{BB0379C1-8076-4128-9C32-4C935F579388}" srcOrd="2" destOrd="0" presId="urn:microsoft.com/office/officeart/2011/layout/RadialPictureList"/>
    <dgm:cxn modelId="{08082288-F30E-4B03-9905-66459A68BF3A}" type="presParOf" srcId="{ECC1643A-41F8-4FA0-BA9D-700D04C900F8}" destId="{DD430B9B-EDF6-490F-90D7-403C59C5AD54}" srcOrd="3" destOrd="0" presId="urn:microsoft.com/office/officeart/2011/layout/RadialPictureList"/>
    <dgm:cxn modelId="{8E804CF8-6F08-44DA-BFD1-0E0483F7BEC0}" type="presParOf" srcId="{ECC1643A-41F8-4FA0-BA9D-700D04C900F8}" destId="{DCEC4148-AD20-459A-AB05-584431875230}" srcOrd="4" destOrd="0" presId="urn:microsoft.com/office/officeart/2011/layout/RadialPictureList"/>
    <dgm:cxn modelId="{8E11B905-963E-4BD6-AB54-0D51DEC6F6ED}" type="presParOf" srcId="{DCEC4148-AD20-459A-AB05-584431875230}" destId="{B5269766-6327-49C1-97EC-57CBABED0805}" srcOrd="0" destOrd="0" presId="urn:microsoft.com/office/officeart/2011/layout/RadialPictureList"/>
    <dgm:cxn modelId="{DCC5C662-14F9-43A4-AE7C-2420FB4E42E1}" type="presParOf" srcId="{ECC1643A-41F8-4FA0-BA9D-700D04C900F8}" destId="{3BA01933-F69E-44AB-88D4-910362CCCEB3}" srcOrd="5" destOrd="0" presId="urn:microsoft.com/office/officeart/2011/layout/RadialPictureList"/>
    <dgm:cxn modelId="{0B86EF64-23FD-4113-B169-1C36C466131F}" type="presParOf" srcId="{ECC1643A-41F8-4FA0-BA9D-700D04C900F8}" destId="{60FEAEA4-1024-4A4C-BBB2-F02F6B5A725E}" srcOrd="6" destOrd="0" presId="urn:microsoft.com/office/officeart/2011/layout/RadialPictureList"/>
    <dgm:cxn modelId="{526B30FD-7703-419C-BC6C-CB40AD43E935}" type="presParOf" srcId="{60FEAEA4-1024-4A4C-BBB2-F02F6B5A725E}" destId="{BC1935F2-2AE3-4914-BCFC-613022449792}" srcOrd="0" destOrd="0" presId="urn:microsoft.com/office/officeart/2011/layout/RadialPictureList"/>
    <dgm:cxn modelId="{C4EE2E40-E086-4B8B-923A-7797B37B00AF}" type="presParOf" srcId="{ECC1643A-41F8-4FA0-BA9D-700D04C900F8}" destId="{B6C09902-7F90-442F-8F49-35606F2C14D0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BE45F-8F2B-4C04-8A58-C41D580A403F}">
      <dsp:nvSpPr>
        <dsp:cNvPr id="0" name=""/>
        <dsp:cNvSpPr/>
      </dsp:nvSpPr>
      <dsp:spPr>
        <a:xfrm>
          <a:off x="106555" y="912053"/>
          <a:ext cx="5280704" cy="4929997"/>
        </a:xfrm>
        <a:prstGeom prst="ellipse">
          <a:avLst/>
        </a:prstGeom>
        <a:solidFill>
          <a:schemeClr val="accent6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400" kern="1200" dirty="0"/>
            <a:t>3 Topic </a:t>
          </a:r>
          <a:r>
            <a:rPr lang="en-US" sz="6400" kern="1200" noProof="0" dirty="0"/>
            <a:t>Ideas</a:t>
          </a:r>
          <a:r>
            <a:rPr lang="de-DE" sz="6400" kern="1200" dirty="0"/>
            <a:t>:</a:t>
          </a:r>
          <a:endParaRPr lang="LID4096" sz="6400" kern="1200" dirty="0"/>
        </a:p>
      </dsp:txBody>
      <dsp:txXfrm>
        <a:off x="879896" y="1634034"/>
        <a:ext cx="3734022" cy="3486035"/>
      </dsp:txXfrm>
    </dsp:sp>
    <dsp:sp modelId="{D90A2C1E-7F55-4BC7-BB7E-0B0B9EC86FEE}">
      <dsp:nvSpPr>
        <dsp:cNvPr id="0" name=""/>
        <dsp:cNvSpPr/>
      </dsp:nvSpPr>
      <dsp:spPr>
        <a:xfrm>
          <a:off x="1671917" y="0"/>
          <a:ext cx="4937366" cy="6643395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gradFill rotWithShape="0">
          <a:gsLst>
            <a:gs pos="0">
              <a:schemeClr val="accent5">
                <a:hueOff val="-7541480"/>
                <a:satOff val="0"/>
                <a:lumOff val="-9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541480"/>
                <a:satOff val="0"/>
                <a:lumOff val="-9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541480"/>
                <a:satOff val="0"/>
                <a:lumOff val="-9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0379C1-8076-4128-9C32-4C935F579388}">
      <dsp:nvSpPr>
        <dsp:cNvPr id="0" name=""/>
        <dsp:cNvSpPr/>
      </dsp:nvSpPr>
      <dsp:spPr>
        <a:xfrm>
          <a:off x="5186574" y="490827"/>
          <a:ext cx="1867372" cy="17765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D430B9B-EDF6-490F-90D7-403C59C5AD54}">
      <dsp:nvSpPr>
        <dsp:cNvPr id="0" name=""/>
        <dsp:cNvSpPr/>
      </dsp:nvSpPr>
      <dsp:spPr>
        <a:xfrm>
          <a:off x="7368484" y="1041327"/>
          <a:ext cx="2266939" cy="918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de-DE" sz="1600" kern="1200" dirty="0"/>
            <a:t>Short Videos Analysis</a:t>
          </a:r>
          <a:br>
            <a:rPr lang="de-DE" sz="1600" kern="1200" dirty="0"/>
          </a:br>
          <a:br>
            <a:rPr lang="de-DE" sz="1600" kern="1200" dirty="0"/>
          </a:br>
          <a:endParaRPr lang="LID4096" sz="1600" kern="1200" dirty="0"/>
        </a:p>
      </dsp:txBody>
      <dsp:txXfrm>
        <a:off x="7368484" y="1041327"/>
        <a:ext cx="2266939" cy="918104"/>
      </dsp:txXfrm>
    </dsp:sp>
    <dsp:sp modelId="{B5269766-6327-49C1-97EC-57CBABED0805}">
      <dsp:nvSpPr>
        <dsp:cNvPr id="0" name=""/>
        <dsp:cNvSpPr/>
      </dsp:nvSpPr>
      <dsp:spPr>
        <a:xfrm>
          <a:off x="5534681" y="2227248"/>
          <a:ext cx="2088419" cy="197152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BA01933-F69E-44AB-88D4-910362CCCEB3}">
      <dsp:nvSpPr>
        <dsp:cNvPr id="0" name=""/>
        <dsp:cNvSpPr/>
      </dsp:nvSpPr>
      <dsp:spPr>
        <a:xfrm>
          <a:off x="7675579" y="2929799"/>
          <a:ext cx="2266939" cy="81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de-DE" sz="1600" kern="1200" dirty="0"/>
            <a:t>Spotify Analysis</a:t>
          </a:r>
          <a:br>
            <a:rPr lang="de-DE" sz="1600" kern="1200" dirty="0"/>
          </a:br>
          <a:br>
            <a:rPr lang="de-DE" sz="1600" kern="1200" dirty="0"/>
          </a:br>
          <a:endParaRPr lang="LID4096" sz="1600" kern="1200" dirty="0"/>
        </a:p>
      </dsp:txBody>
      <dsp:txXfrm>
        <a:off x="7675579" y="2929799"/>
        <a:ext cx="2266939" cy="811777"/>
      </dsp:txXfrm>
    </dsp:sp>
    <dsp:sp modelId="{BC1935F2-2AE3-4914-BCFC-613022449792}">
      <dsp:nvSpPr>
        <dsp:cNvPr id="0" name=""/>
        <dsp:cNvSpPr/>
      </dsp:nvSpPr>
      <dsp:spPr>
        <a:xfrm>
          <a:off x="5186583" y="4195482"/>
          <a:ext cx="1923345" cy="203736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6C09902-7F90-442F-8F49-35606F2C14D0}">
      <dsp:nvSpPr>
        <dsp:cNvPr id="0" name=""/>
        <dsp:cNvSpPr/>
      </dsp:nvSpPr>
      <dsp:spPr>
        <a:xfrm>
          <a:off x="7468751" y="4476320"/>
          <a:ext cx="2266939" cy="1639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de-DE" sz="1600" kern="1200" dirty="0"/>
            <a:t>F1 Analysis</a:t>
          </a:r>
          <a:br>
            <a:rPr lang="de-DE" sz="1600" kern="1200" dirty="0"/>
          </a:br>
          <a:br>
            <a:rPr lang="de-DE" sz="1600" kern="1200" dirty="0"/>
          </a:br>
          <a:endParaRPr lang="LID4096" sz="1600" kern="1200" dirty="0"/>
        </a:p>
      </dsp:txBody>
      <dsp:txXfrm>
        <a:off x="7468751" y="4476320"/>
        <a:ext cx="2266939" cy="1639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12" Type="http://schemas.openxmlformats.org/officeDocument/2006/relationships/image" Target="../media/image10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slide" Target="slide4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10.png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0.png"/><Relationship Id="rId1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moxeemarketing.com/social-media-marketing-101/logo-of-social-media-icons-marketing-network-facebook-instagram-youtube-twitter-and-whatsapp-on-the-internet/" TargetMode="External"/><Relationship Id="rId5" Type="http://schemas.openxmlformats.org/officeDocument/2006/relationships/image" Target="../media/image13.jpg"/><Relationship Id="rId4" Type="http://schemas.openxmlformats.org/officeDocument/2006/relationships/hyperlink" Target="https://0fajarpurnama0.github.io/academic/2020/12/29/experience-writing-research-pla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mikaio.it/blog/artisti-gruppi-album-e-brani-assenti-da-spotify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vgsilh.com/image/1956799.html" TargetMode="Externa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it/raceway-sprint-car-racing-png-image-hd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freesvg.org/green-racing-flag" TargetMode="Externa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B83F1D-0E68-671B-85FE-E5EEDCC0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94" y="941601"/>
            <a:ext cx="9024946" cy="2368033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Kira Schwarz (stu239918)</a:t>
            </a:r>
            <a:br>
              <a:rPr lang="en-US" sz="2800" dirty="0"/>
            </a:br>
            <a:r>
              <a:rPr lang="en-US" sz="2800" dirty="0"/>
              <a:t>Sahand hamed (stu242021)</a:t>
            </a:r>
            <a:br>
              <a:rPr lang="en-US" sz="2800" dirty="0"/>
            </a:br>
            <a:r>
              <a:rPr lang="en-US" sz="2800" dirty="0"/>
              <a:t>Armando Criscuolo (stu231434)</a:t>
            </a:r>
            <a:br>
              <a:rPr lang="en-US" sz="2800" dirty="0"/>
            </a:br>
            <a:r>
              <a:rPr lang="en-US" sz="2800" dirty="0"/>
              <a:t>Anahita mesgarzadeh tehrani (stu239550)</a:t>
            </a:r>
          </a:p>
        </p:txBody>
      </p:sp>
      <p:pic>
        <p:nvPicPr>
          <p:cNvPr id="6" name="Graphic 5" descr="Atom outline">
            <a:extLst>
              <a:ext uri="{FF2B5EF4-FFF2-40B4-BE49-F238E27FC236}">
                <a16:creationId xmlns:a16="http://schemas.microsoft.com/office/drawing/2014/main" id="{01FCE3C6-EEAA-3D9A-F105-0E01A025A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2416" y="3462475"/>
            <a:ext cx="2453924" cy="2453924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ECB251-BAF9-1F4A-832C-A47005F8FCD9}"/>
              </a:ext>
            </a:extLst>
          </p:cNvPr>
          <p:cNvSpPr txBox="1"/>
          <p:nvPr/>
        </p:nvSpPr>
        <p:spPr>
          <a:xfrm>
            <a:off x="539069" y="5500901"/>
            <a:ext cx="6167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1" dirty="0"/>
              <a:t>Data Science Project WS24/25</a:t>
            </a:r>
            <a:br>
              <a:rPr lang="de-DE" sz="2400" b="1" i="1" dirty="0"/>
            </a:br>
            <a:r>
              <a:rPr lang="de-DE" sz="2400" b="1" i="1" dirty="0"/>
              <a:t>Week 1</a:t>
            </a:r>
            <a:endParaRPr lang="LID4096" sz="2400" b="1" i="1" dirty="0"/>
          </a:p>
        </p:txBody>
      </p:sp>
    </p:spTree>
    <p:extLst>
      <p:ext uri="{BB962C8B-B14F-4D97-AF65-F5344CB8AC3E}">
        <p14:creationId xmlns:p14="http://schemas.microsoft.com/office/powerpoint/2010/main" val="415775996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687AFD6-F4A6-B89E-07D2-7F8AC9547B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115425"/>
              </p:ext>
            </p:extLst>
          </p:nvPr>
        </p:nvGraphicFramePr>
        <p:xfrm>
          <a:off x="167951" y="93306"/>
          <a:ext cx="11924522" cy="6643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A2468E0B-3B7F-31E9-F34C-ED62E95FD8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2319977"/>
                  </p:ext>
                </p:extLst>
              </p:nvPr>
            </p:nvGraphicFramePr>
            <p:xfrm>
              <a:off x="9924661" y="905650"/>
              <a:ext cx="1343608" cy="755780"/>
            </p:xfrm>
            <a:graphic>
              <a:graphicData uri="http://schemas.microsoft.com/office/powerpoint/2016/slidezoom">
                <pslz:sldZm>
                  <pslz:sldZmObj sldId="337" cId="1191354985">
                    <pslz:zmPr id="{BEBC0335-4F5B-4905-86F2-93D78A2AF321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43608" cy="7557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2468E0B-3B7F-31E9-F34C-ED62E95FD8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24661" y="905650"/>
                <a:ext cx="1343608" cy="75578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013E59D4-D4F5-8601-5721-52EF7E10FBE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6080803"/>
                  </p:ext>
                </p:extLst>
              </p:nvPr>
            </p:nvGraphicFramePr>
            <p:xfrm>
              <a:off x="9924660" y="2814345"/>
              <a:ext cx="1343609" cy="755780"/>
            </p:xfrm>
            <a:graphic>
              <a:graphicData uri="http://schemas.microsoft.com/office/powerpoint/2016/slidezoom">
                <pslz:sldZm>
                  <pslz:sldZmObj sldId="338" cId="3880035131">
                    <pslz:zmPr id="{19B735CC-0A89-413B-AF83-DBA39A30BBEB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43609" cy="7557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013E59D4-D4F5-8601-5721-52EF7E10FB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24660" y="2814345"/>
                <a:ext cx="1343609" cy="75578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65CC7983-FCA2-C7E1-31C9-4240FEA65B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8286240"/>
                  </p:ext>
                </p:extLst>
              </p:nvPr>
            </p:nvGraphicFramePr>
            <p:xfrm>
              <a:off x="9924661" y="4723040"/>
              <a:ext cx="1343609" cy="755780"/>
            </p:xfrm>
            <a:graphic>
              <a:graphicData uri="http://schemas.microsoft.com/office/powerpoint/2016/slidezoom">
                <pslz:sldZm>
                  <pslz:sldZmObj sldId="339" cId="3617288305">
                    <pslz:zmPr id="{9CB0B74E-248A-4941-AD2D-CCD7E728A483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43609" cy="7557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65CC7983-FCA2-C7E1-31C9-4240FEA65B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24661" y="4723040"/>
                <a:ext cx="1343609" cy="75578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8277F30B-F573-7B7C-7471-EAE3679725C4}"/>
              </a:ext>
            </a:extLst>
          </p:cNvPr>
          <p:cNvSpPr txBox="1">
            <a:spLocks/>
          </p:cNvSpPr>
          <p:nvPr/>
        </p:nvSpPr>
        <p:spPr>
          <a:xfrm>
            <a:off x="11503058" y="6247315"/>
            <a:ext cx="520991" cy="51737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1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E66E-1972-2D19-0065-716E6ED32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465" y="238864"/>
            <a:ext cx="10302240" cy="1897846"/>
          </a:xfrm>
        </p:spPr>
        <p:txBody>
          <a:bodyPr/>
          <a:lstStyle/>
          <a:p>
            <a:pPr algn="ctr"/>
            <a:r>
              <a:rPr lang="en-GB" sz="3600" dirty="0"/>
              <a:t>analysis of short videos across different platforms and age groups </a:t>
            </a:r>
            <a:endParaRPr lang="LID4096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BC659-F507-E316-B3EE-ADBEBE560EAF}"/>
              </a:ext>
            </a:extLst>
          </p:cNvPr>
          <p:cNvSpPr txBox="1"/>
          <p:nvPr/>
        </p:nvSpPr>
        <p:spPr>
          <a:xfrm>
            <a:off x="1139890" y="3013131"/>
            <a:ext cx="1009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1. </a:t>
            </a:r>
            <a:r>
              <a:rPr lang="en-GB" sz="1600" dirty="0"/>
              <a:t>Why do the success factors of short video platforms differ?</a:t>
            </a:r>
            <a:endParaRPr lang="de-DE" sz="1600" dirty="0"/>
          </a:p>
          <a:p>
            <a:r>
              <a:rPr lang="de-DE" sz="1600" dirty="0"/>
              <a:t>2. </a:t>
            </a:r>
            <a:r>
              <a:rPr lang="en-GB" sz="1600" dirty="0"/>
              <a:t>Do Trends and hashtags spread equally across platforms, or are there different user preferences?</a:t>
            </a:r>
            <a:endParaRPr lang="de-DE" sz="1600" dirty="0"/>
          </a:p>
          <a:p>
            <a:r>
              <a:rPr lang="de-DE" sz="1600" dirty="0"/>
              <a:t>3. </a:t>
            </a:r>
            <a:r>
              <a:rPr lang="en-GB" sz="1600" dirty="0"/>
              <a:t>How do the strategies of short video platforms differ, and what measurable impact do these differences have on video success metrics?</a:t>
            </a:r>
            <a:endParaRPr lang="de-DE" sz="1600" dirty="0"/>
          </a:p>
          <a:p>
            <a:r>
              <a:rPr lang="de-DE" sz="1600" dirty="0"/>
              <a:t>4. </a:t>
            </a:r>
            <a:r>
              <a:rPr lang="en-GB" sz="1600" dirty="0"/>
              <a:t>How strongly do short videos influence our daily lives, and how might this influence change in the future?</a:t>
            </a:r>
            <a:endParaRPr lang="de-DE" sz="1600" dirty="0"/>
          </a:p>
          <a:p>
            <a:r>
              <a:rPr lang="de-DE" sz="1600" dirty="0"/>
              <a:t>5. </a:t>
            </a:r>
            <a:r>
              <a:rPr lang="en-GB" sz="1600" dirty="0"/>
              <a:t>Does the consumption behavior of different age groups vary, when is comes to short videos?</a:t>
            </a:r>
            <a:endParaRPr lang="de-DE" sz="1600" dirty="0"/>
          </a:p>
          <a:p>
            <a:r>
              <a:rPr lang="de-DE" sz="1600" dirty="0"/>
              <a:t>6. </a:t>
            </a:r>
            <a:r>
              <a:rPr lang="en-GB" sz="1600" dirty="0"/>
              <a:t>Does the</a:t>
            </a:r>
            <a:r>
              <a:rPr lang="en-GB" sz="1600" dirty="0">
                <a:effectLst/>
              </a:rPr>
              <a:t> optimal time window for high interaction rates on short </a:t>
            </a:r>
            <a:r>
              <a:rPr lang="en-GB" sz="1600" dirty="0"/>
              <a:t>videos across various age groups vary?</a:t>
            </a:r>
            <a:endParaRPr lang="de-DE" sz="1600" dirty="0"/>
          </a:p>
          <a:p>
            <a:r>
              <a:rPr lang="de-DE" sz="1600" dirty="0"/>
              <a:t>7. </a:t>
            </a:r>
            <a:r>
              <a:rPr lang="en-GB" sz="1600" dirty="0"/>
              <a:t>Does habitual scrolling behavior differ between age groups and impact the best posting times?</a:t>
            </a:r>
            <a:endParaRPr lang="de-DE" sz="1600" dirty="0"/>
          </a:p>
          <a:p>
            <a:r>
              <a:rPr lang="de-DE" sz="1600" dirty="0"/>
              <a:t>8. </a:t>
            </a:r>
            <a:r>
              <a:rPr lang="en-GB" sz="1600" dirty="0"/>
              <a:t>Can short videos influence all age groups equally in the same areas of life, or are there age-dependent differences in their impact?</a:t>
            </a:r>
            <a:endParaRPr lang="de-DE" sz="1600" dirty="0"/>
          </a:p>
          <a:p>
            <a:r>
              <a:rPr lang="de-DE" sz="1600" dirty="0"/>
              <a:t>9. </a:t>
            </a:r>
            <a:r>
              <a:rPr lang="en-GB" sz="1600" dirty="0"/>
              <a:t>Which age groups consume short videos the most, and for what purpose?</a:t>
            </a:r>
            <a:endParaRPr lang="de-DE" sz="1600" dirty="0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50953B74-5DF4-2AA6-382E-E025B24F0C26}"/>
              </a:ext>
            </a:extLst>
          </p:cNvPr>
          <p:cNvSpPr txBox="1">
            <a:spLocks/>
          </p:cNvSpPr>
          <p:nvPr/>
        </p:nvSpPr>
        <p:spPr>
          <a:xfrm>
            <a:off x="11503058" y="6247315"/>
            <a:ext cx="520991" cy="51737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A red play button with white arrow">
            <a:extLst>
              <a:ext uri="{FF2B5EF4-FFF2-40B4-BE49-F238E27FC236}">
                <a16:creationId xmlns:a16="http://schemas.microsoft.com/office/drawing/2014/main" id="{AAACCE54-DD82-D2D8-2FFB-6E6B48B10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518683" y="1887926"/>
            <a:ext cx="1244870" cy="1244870"/>
          </a:xfrm>
          <a:prstGeom prst="rect">
            <a:avLst/>
          </a:prstGeom>
        </p:spPr>
      </p:pic>
      <p:pic>
        <p:nvPicPr>
          <p:cNvPr id="8" name="Picture 7" descr="A group of icons on a screen">
            <a:extLst>
              <a:ext uri="{FF2B5EF4-FFF2-40B4-BE49-F238E27FC236}">
                <a16:creationId xmlns:a16="http://schemas.microsoft.com/office/drawing/2014/main" id="{1FFB0ECC-C0FB-3315-1874-C452B0BC44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73465" y="2053683"/>
            <a:ext cx="1244871" cy="83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5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A216E-6E48-BA86-1F6C-2C05D84FC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35F4-2809-4688-10F1-6333DE91C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465" y="238864"/>
            <a:ext cx="10302240" cy="1852046"/>
          </a:xfrm>
        </p:spPr>
        <p:txBody>
          <a:bodyPr/>
          <a:lstStyle/>
          <a:p>
            <a:pPr algn="ctr"/>
            <a:r>
              <a:rPr lang="en-US" sz="3600" b="1" dirty="0">
                <a:effectLst/>
                <a:latin typeface="Univers (Headings)"/>
                <a:ea typeface="Aptos" panose="020B0004020202020204" pitchFamily="34" charset="0"/>
              </a:rPr>
              <a:t>Spotify’s Global User Base: Trends, Growth &amp; Engagement:</a:t>
            </a:r>
            <a:endParaRPr lang="LID4096" sz="3600" dirty="0">
              <a:latin typeface="Univers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3B2F7-1665-3BB7-1428-97270A7C71FB}"/>
              </a:ext>
            </a:extLst>
          </p:cNvPr>
          <p:cNvSpPr txBox="1"/>
          <p:nvPr/>
        </p:nvSpPr>
        <p:spPr>
          <a:xfrm>
            <a:off x="1119673" y="2884012"/>
            <a:ext cx="1009883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1. </a:t>
            </a:r>
            <a:r>
              <a:rPr lang="en-GB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How many users worldwide use Spotify monthly, and how has this number changed over time?</a:t>
            </a:r>
            <a:endParaRPr lang="de-DE" sz="1600" dirty="0">
              <a:latin typeface="+mj-lt"/>
            </a:endParaRPr>
          </a:p>
          <a:p>
            <a:r>
              <a:rPr lang="de-DE" sz="1600" dirty="0">
                <a:latin typeface="+mj-lt"/>
              </a:rPr>
              <a:t>2. </a:t>
            </a:r>
            <a:r>
              <a:rPr lang="en-GB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How do your Spotify listening habits change throughout the day (e.g. morning, afternoon, evening, night), and what factors influence these patterns?</a:t>
            </a:r>
            <a:endParaRPr lang="de-DE" sz="1600" dirty="0">
              <a:latin typeface="+mj-lt"/>
            </a:endParaRPr>
          </a:p>
          <a:p>
            <a:r>
              <a:rPr lang="de-DE" sz="1600" dirty="0">
                <a:latin typeface="+mj-lt"/>
              </a:rPr>
              <a:t>3. </a:t>
            </a:r>
            <a:r>
              <a:rPr lang="en-GB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How do your listening preferences on Spotify (e.g. genre, mood, playlist type) vary based on different</a:t>
            </a:r>
            <a:r>
              <a:rPr lang="en-GB" sz="16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contexts such as location, activity, or weather conditions?</a:t>
            </a:r>
            <a:endParaRPr lang="de-DE" sz="1600" dirty="0">
              <a:latin typeface="+mj-lt"/>
            </a:endParaRPr>
          </a:p>
          <a:p>
            <a:r>
              <a:rPr lang="de-DE" sz="1600" dirty="0">
                <a:latin typeface="+mj-lt"/>
              </a:rPr>
              <a:t>4. </a:t>
            </a:r>
            <a:r>
              <a:rPr lang="en-GB" sz="1600" dirty="0">
                <a:latin typeface="+mj-lt"/>
              </a:rPr>
              <a:t>What demographic factors (e.g., age, income, location) influence Spotify’s user base and subscription trends?</a:t>
            </a:r>
            <a:endParaRPr lang="de-DE" sz="1600" dirty="0">
              <a:latin typeface="+mj-lt"/>
            </a:endParaRPr>
          </a:p>
          <a:p>
            <a:r>
              <a:rPr lang="de-DE" sz="1600" dirty="0">
                <a:latin typeface="+mj-lt"/>
              </a:rPr>
              <a:t>5. </a:t>
            </a:r>
            <a:r>
              <a:rPr lang="en-GB" sz="1600" dirty="0">
                <a:latin typeface="+mj-lt"/>
              </a:rPr>
              <a:t>In which global regions (Europe, Africa, Asia, North America, South America, Oceania) is Spotify most widely used, and how does user engagement vary across these regions?</a:t>
            </a:r>
            <a:endParaRPr lang="de-DE" sz="1600" dirty="0">
              <a:latin typeface="+mj-lt"/>
            </a:endParaRPr>
          </a:p>
          <a:p>
            <a:r>
              <a:rPr lang="de-DE" sz="1600" dirty="0">
                <a:latin typeface="+mj-lt"/>
              </a:rPr>
              <a:t>6. </a:t>
            </a:r>
            <a:r>
              <a:rPr lang="en-GB" sz="1600" dirty="0">
                <a:latin typeface="+mj-lt"/>
              </a:rPr>
              <a:t>What role do partnerships (e.g., with telecom providers, universities, or other companies) play in attracting new Spotify users?</a:t>
            </a:r>
            <a:endParaRPr lang="de-DE" sz="1600" dirty="0">
              <a:latin typeface="+mj-lt"/>
            </a:endParaRPr>
          </a:p>
          <a:p>
            <a:r>
              <a:rPr lang="de-DE" sz="1600" dirty="0">
                <a:latin typeface="+mj-lt"/>
              </a:rPr>
              <a:t>7. </a:t>
            </a:r>
            <a:r>
              <a:rPr lang="en-GB" sz="1600" dirty="0">
                <a:latin typeface="+mj-lt"/>
              </a:rPr>
              <a:t>How does competition from other streaming services (e.g., Apple Music, Amazon Music, YouTube Music) affect Spotify’s global user base?</a:t>
            </a:r>
            <a:endParaRPr lang="de-DE" sz="1600" dirty="0">
              <a:latin typeface="+mj-lt"/>
            </a:endParaRPr>
          </a:p>
          <a:p>
            <a:r>
              <a:rPr lang="de-DE" sz="1600" dirty="0">
                <a:latin typeface="+mj-lt"/>
              </a:rPr>
              <a:t>8. </a:t>
            </a:r>
            <a:r>
              <a:rPr lang="en-GB" sz="1600" dirty="0">
                <a:latin typeface="+mj-lt"/>
              </a:rPr>
              <a:t>How do global trends, such as the rise of podcasts and exclusive content, influence Spotify’s user engagement and retention?</a:t>
            </a:r>
            <a:endParaRPr lang="de-DE" sz="1600" dirty="0">
              <a:latin typeface="+mj-lt"/>
            </a:endParaRP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07F44CF6-71B8-E44A-85E7-934911A6C735}"/>
              </a:ext>
            </a:extLst>
          </p:cNvPr>
          <p:cNvSpPr txBox="1">
            <a:spLocks/>
          </p:cNvSpPr>
          <p:nvPr/>
        </p:nvSpPr>
        <p:spPr>
          <a:xfrm>
            <a:off x="11503058" y="6247315"/>
            <a:ext cx="520991" cy="51737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green and white logo">
            <a:extLst>
              <a:ext uri="{FF2B5EF4-FFF2-40B4-BE49-F238E27FC236}">
                <a16:creationId xmlns:a16="http://schemas.microsoft.com/office/drawing/2014/main" id="{3EE3C85F-CDCD-6DCD-04D7-BFFA1A89F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42432" y="1699797"/>
            <a:ext cx="1352206" cy="71126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2C704E7-24F5-D7AC-8DD1-3D19D2647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035851" y="2172752"/>
            <a:ext cx="1565367" cy="7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3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906E2-FCFF-1815-4204-CB32F6F43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B6AD-E060-64A8-C3D0-AC60E2B7A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946" y="238864"/>
            <a:ext cx="10590245" cy="1720566"/>
          </a:xfrm>
        </p:spPr>
        <p:txBody>
          <a:bodyPr/>
          <a:lstStyle/>
          <a:p>
            <a:pPr algn="ctr"/>
            <a:r>
              <a:rPr lang="en-GB" sz="3600" dirty="0"/>
              <a:t>Driver Performance Evolution and Analysis in F1</a:t>
            </a:r>
            <a:endParaRPr lang="LID4096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EAFC9-F1DD-2A1E-D68F-241A7C9E3B42}"/>
              </a:ext>
            </a:extLst>
          </p:cNvPr>
          <p:cNvSpPr txBox="1"/>
          <p:nvPr/>
        </p:nvSpPr>
        <p:spPr>
          <a:xfrm>
            <a:off x="1138335" y="2905018"/>
            <a:ext cx="100988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1. </a:t>
            </a:r>
            <a:r>
              <a:rPr lang="en-GB" sz="1600" dirty="0"/>
              <a:t>How does a driver's performance evolve throughout their F1 career and what patterns &amp; factors characterize successful versus unsuccessful career trajectories?</a:t>
            </a:r>
            <a:endParaRPr lang="de-DE" sz="1600" dirty="0"/>
          </a:p>
          <a:p>
            <a:r>
              <a:rPr lang="de-DE" sz="1600" dirty="0"/>
              <a:t>2. </a:t>
            </a:r>
            <a:r>
              <a:rPr lang="en-GB" sz="1600" dirty="0"/>
              <a:t>What quantifiable impact does changing teams have on driver performance metrics, and how does this vary based on career stage?</a:t>
            </a:r>
            <a:endParaRPr lang="de-DE" sz="1600" dirty="0"/>
          </a:p>
          <a:p>
            <a:r>
              <a:rPr lang="de-DE" sz="1600" dirty="0"/>
              <a:t>3. </a:t>
            </a:r>
            <a:r>
              <a:rPr lang="en-GB" sz="1600" dirty="0"/>
              <a:t>How do different race conditions (wet/dry, track types, starting positions) reveal driver skill development patterns throughout their career?</a:t>
            </a:r>
            <a:endParaRPr lang="de-DE" sz="1600" dirty="0"/>
          </a:p>
          <a:p>
            <a:r>
              <a:rPr lang="de-DE" sz="1600" dirty="0"/>
              <a:t>4. </a:t>
            </a:r>
            <a:r>
              <a:rPr lang="en-GB" sz="1600" dirty="0"/>
              <a:t>What statistical relationships exist between a driver's first-season performance metrics and their long-term career outcomes?</a:t>
            </a:r>
            <a:endParaRPr lang="de-DE" sz="1600" dirty="0"/>
          </a:p>
          <a:p>
            <a:r>
              <a:rPr lang="de-DE" sz="1600" dirty="0"/>
              <a:t>5. </a:t>
            </a:r>
            <a:r>
              <a:rPr lang="en-GB" sz="1600" dirty="0"/>
              <a:t>What patterns emerge when analyzing drivers who moved between top, midfield, and backmarker teams during their careers?</a:t>
            </a:r>
            <a:endParaRPr lang="de-DE" sz="1600" dirty="0"/>
          </a:p>
          <a:p>
            <a:r>
              <a:rPr lang="de-DE" sz="1600" dirty="0"/>
              <a:t>6. </a:t>
            </a:r>
            <a:r>
              <a:rPr lang="en-GB" sz="1600" dirty="0"/>
              <a:t>How has the typical performance development curve for F1 drivers changed across different eras of the sport?</a:t>
            </a:r>
            <a:endParaRPr lang="de-DE" sz="1600" dirty="0"/>
          </a:p>
          <a:p>
            <a:r>
              <a:rPr lang="de-DE" sz="1600" dirty="0"/>
              <a:t>7. </a:t>
            </a:r>
            <a:r>
              <a:rPr lang="en-GB" sz="1600" dirty="0"/>
              <a:t>What measurable factors best predict which drivers will successfully adapt to major regulation changes?</a:t>
            </a:r>
            <a:endParaRPr lang="de-DE" sz="1600" dirty="0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2D58BF94-EB29-6A7C-F023-7859FF3325A4}"/>
              </a:ext>
            </a:extLst>
          </p:cNvPr>
          <p:cNvSpPr txBox="1">
            <a:spLocks/>
          </p:cNvSpPr>
          <p:nvPr/>
        </p:nvSpPr>
        <p:spPr>
          <a:xfrm>
            <a:off x="11503058" y="6247315"/>
            <a:ext cx="520991" cy="51737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A red and black race car&#10;&#10;AI-generated content may be incorrect.">
            <a:extLst>
              <a:ext uri="{FF2B5EF4-FFF2-40B4-BE49-F238E27FC236}">
                <a16:creationId xmlns:a16="http://schemas.microsoft.com/office/drawing/2014/main" id="{F49F697F-5C58-56CF-5065-8683422CA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08884" y="1590993"/>
            <a:ext cx="1494174" cy="736873"/>
          </a:xfrm>
          <a:prstGeom prst="rect">
            <a:avLst/>
          </a:prstGeom>
        </p:spPr>
      </p:pic>
      <p:pic>
        <p:nvPicPr>
          <p:cNvPr id="9" name="Picture 8" descr="A black background with white dots&#10;&#10;AI-generated content may be incorrect.">
            <a:extLst>
              <a:ext uri="{FF2B5EF4-FFF2-40B4-BE49-F238E27FC236}">
                <a16:creationId xmlns:a16="http://schemas.microsoft.com/office/drawing/2014/main" id="{AAAB8CD5-2F07-3E49-E998-810E1B640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3028264">
            <a:off x="10864431" y="1325009"/>
            <a:ext cx="531966" cy="5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8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70EA-C801-6F5F-7BF0-C8E55140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anchor="t">
            <a:normAutofit/>
          </a:bodyPr>
          <a:lstStyle/>
          <a:p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for listening!</a:t>
            </a:r>
          </a:p>
        </p:txBody>
      </p:sp>
      <p:pic>
        <p:nvPicPr>
          <p:cNvPr id="5" name="Graphic 4" descr="Sunglasses face outline with solid fill">
            <a:extLst>
              <a:ext uri="{FF2B5EF4-FFF2-40B4-BE49-F238E27FC236}">
                <a16:creationId xmlns:a16="http://schemas.microsoft.com/office/drawing/2014/main" id="{706EED54-DF00-462E-99AF-B53A0859D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7587" y="411834"/>
            <a:ext cx="3521337" cy="3521337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</p:pic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707AF1AA-387C-76FE-E30B-D911A6641B2B}"/>
              </a:ext>
            </a:extLst>
          </p:cNvPr>
          <p:cNvSpPr txBox="1">
            <a:spLocks/>
          </p:cNvSpPr>
          <p:nvPr/>
        </p:nvSpPr>
        <p:spPr>
          <a:xfrm>
            <a:off x="11503058" y="6247315"/>
            <a:ext cx="520991" cy="51737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5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0</TotalTime>
  <Words>644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Univers</vt:lpstr>
      <vt:lpstr>Univers (Headings)</vt:lpstr>
      <vt:lpstr>GradientVTI</vt:lpstr>
      <vt:lpstr>Kira Schwarz (stu239918) Sahand hamed (stu242021) Armando Criscuolo (stu231434) Anahita mesgarzadeh tehrani (stu239550)</vt:lpstr>
      <vt:lpstr>PowerPoint Presentation</vt:lpstr>
      <vt:lpstr>analysis of short videos across different platforms and age groups </vt:lpstr>
      <vt:lpstr>Spotify’s Global User Base: Trends, Growth &amp; Engagement:</vt:lpstr>
      <vt:lpstr>Driver Performance Evolution and Analysis in F1</vt:lpstr>
      <vt:lpstr>Thank you 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Anahita Tehrani</dc:creator>
  <cp:lastModifiedBy>Anahita Tehrani</cp:lastModifiedBy>
  <cp:revision>50</cp:revision>
  <dcterms:created xsi:type="dcterms:W3CDTF">2025-03-06T15:32:06Z</dcterms:created>
  <dcterms:modified xsi:type="dcterms:W3CDTF">2025-03-06T19:32:05Z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