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3BC73B-841D-4B00-9F7F-0F64D40BCBA6}">
  <a:tblStyle styleId="{EE3BC73B-841D-4B00-9F7F-0F64D40BCB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eca74512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eca74512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eca74512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eca74512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eca74512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eca74512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eca7451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eca7451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eca74512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eca74512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eca7451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eca7451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eca7451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eca7451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eca7451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eca7451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eca7451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eca7451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eca74512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eca74512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eca74512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eca74512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akusyo1.moj.go.jp/jp/66/nfm/n66_2_4_8_1_0.html" TargetMode="External"/><Relationship Id="rId4" Type="http://schemas.openxmlformats.org/officeDocument/2006/relationships/hyperlink" Target="https://cde.ucr.cjis.gov/LATEST/webapp/#/pages/explorer/crime/crime-tren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newsweekjapan.jp/stories/world/2022/11/post-100223.php" TargetMode="External"/><Relationship Id="rId4" Type="http://schemas.openxmlformats.org/officeDocument/2006/relationships/hyperlink" Target="https://www.a-living.jp/contents/1226/" TargetMode="External"/><Relationship Id="rId5" Type="http://schemas.openxmlformats.org/officeDocument/2006/relationships/hyperlink" Target="https://www.a-living.jp/contents/1226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DS</a:t>
            </a:r>
            <a:r>
              <a:rPr lang="ja"/>
              <a:t>プログラミング最終課題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2322073 </a:t>
            </a:r>
            <a:r>
              <a:rPr lang="ja"/>
              <a:t>穴井克和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アメリカの凶悪犯罪で使用した武器（おまけ）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50" y="1152475"/>
            <a:ext cx="5863825" cy="3832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2"/>
          <p:cNvGraphicFramePr/>
          <p:nvPr/>
        </p:nvGraphicFramePr>
        <p:xfrm>
          <a:off x="6003275" y="108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{EE3BC73B-841D-4B00-9F7F-0F64D40BCBA6}</a:tableStyleId>
              </a:tblPr>
              <a:tblGrid>
                <a:gridCol w="3054650"/>
              </a:tblGrid>
              <a:tr h="35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000"/>
                        <a:t>使用した武器の上位に</a:t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000"/>
                        <a:t>”ハンドガン”が</a:t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000"/>
                        <a:t>ランクインするのは、</a:t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000"/>
                        <a:t>銃社会のアメリカを反映している。</a:t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000"/>
                        <a:t>当然ではあるが、その国の法制度などによっても犯罪の形態は変わってくる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データ詳細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平成元年と30年の日本の刑法犯罪に関するデータ(当該データはエクセル形式でしかダウンロードできなかっため、スクレイピングしたデータではない) </a:t>
            </a:r>
            <a:r>
              <a:rPr b="1" lang="ja"/>
              <a:t>, </a:t>
            </a:r>
            <a:r>
              <a:rPr lang="ja"/>
              <a:t>取得方法 : ダウンロード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対象URL : </a:t>
            </a:r>
            <a:r>
              <a:rPr lang="ja" u="sng">
                <a:solidFill>
                  <a:schemeClr val="hlink"/>
                </a:solidFill>
                <a:hlinkClick r:id="rId3"/>
              </a:rPr>
              <a:t>https://hakusyo1.moj.go.jp/jp/66/nfm/n66_2_4_8_1_0.html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アメリカの刑法犯罪データ, 取得方法 : スクレイピング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 </a:t>
            </a:r>
            <a:r>
              <a:rPr lang="ja"/>
              <a:t>対象URL : </a:t>
            </a:r>
            <a:r>
              <a:rPr lang="ja" u="sng">
                <a:solidFill>
                  <a:schemeClr val="hlink"/>
                </a:solidFill>
                <a:hlinkClick r:id="rId4"/>
              </a:rPr>
              <a:t>https://cde.ucr.cjis.gov/LATEST/webapp/#/pages/explorer/crime/crime-trend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高齢者の心理的な変化（ローカルデータ）, 取得方法 : インタビュー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年末年始に地元に帰った際に60歳以上の方を対象に高齢になってからの心理的な変化を尋ねた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参考資料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500"/>
              <a:t>日本人が知らない少年非行が激減しているという事実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1500" u="sng">
                <a:solidFill>
                  <a:schemeClr val="hlink"/>
                </a:solidFill>
                <a:hlinkClick r:id="rId3"/>
              </a:rPr>
              <a:t>https://www.newsweekjapan.jp/stories/world/2022/11/post-100223.php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221E1C"/>
                </a:solidFill>
                <a:highlight>
                  <a:srgbClr val="FFFFFF"/>
                </a:highlight>
                <a:uFill>
                  <a:noFill/>
                </a:uFill>
                <a:latin typeface="Meiryo"/>
                <a:ea typeface="Meiryo"/>
                <a:cs typeface="Meiryo"/>
                <a:sym typeface="Meiry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高齢者による犯罪……経済的困窮だけでなく、孤独感や孤立感も原因だった！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500" u="sng">
                <a:solidFill>
                  <a:schemeClr val="hlink"/>
                </a:solidFill>
                <a:hlinkClick r:id="rId5"/>
              </a:rPr>
              <a:t>https://www.a-living.jp/contents/1226/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020"/>
              <a:t>扱ったテーマ</a:t>
            </a:r>
            <a:endParaRPr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4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2300"/>
              <a:t>日本とアメリカの刑法犯罪に関するデータ</a:t>
            </a:r>
            <a:endParaRPr sz="2300"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2287050"/>
            <a:ext cx="563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chemeClr val="dk2"/>
                </a:solidFill>
              </a:rPr>
              <a:t>目的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44400" y="3089150"/>
            <a:ext cx="8057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>
                <a:solidFill>
                  <a:schemeClr val="dk2"/>
                </a:solidFill>
              </a:rPr>
              <a:t>日本では高齢者の犯罪率が増加しており, 日本以外の国と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>
                <a:solidFill>
                  <a:schemeClr val="dk2"/>
                </a:solidFill>
              </a:rPr>
              <a:t>比較することで, より現状の把握ができるのではないか.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7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刑法犯罪とは...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939675"/>
            <a:ext cx="8520600" cy="17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>
                <a:solidFill>
                  <a:schemeClr val="dk1"/>
                </a:solidFill>
              </a:rPr>
              <a:t>原則として「刑法」という法律に基づいて処罰される犯罪を意味する。 例えば、他人に財産的な損害を与える</a:t>
            </a:r>
            <a:r>
              <a:rPr b="1" lang="ja" sz="2100">
                <a:solidFill>
                  <a:schemeClr val="dk1"/>
                </a:solidFill>
              </a:rPr>
              <a:t>窃盗・詐欺・横領</a:t>
            </a:r>
            <a:r>
              <a:rPr lang="ja" sz="2100">
                <a:solidFill>
                  <a:schemeClr val="dk1"/>
                </a:solidFill>
              </a:rPr>
              <a:t>などや、他人の生命・身体を害する</a:t>
            </a:r>
            <a:r>
              <a:rPr b="1" lang="ja" sz="2100">
                <a:solidFill>
                  <a:schemeClr val="dk1"/>
                </a:solidFill>
              </a:rPr>
              <a:t>殺人・傷害</a:t>
            </a:r>
            <a:r>
              <a:rPr lang="ja" sz="2100">
                <a:solidFill>
                  <a:schemeClr val="dk1"/>
                </a:solidFill>
              </a:rPr>
              <a:t>などが、刑法犯の代表例である。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2714775"/>
            <a:ext cx="563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>
                <a:solidFill>
                  <a:schemeClr val="dk2"/>
                </a:solidFill>
              </a:rPr>
              <a:t>凶悪犯罪とは...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33855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solidFill>
                  <a:schemeClr val="dk2"/>
                </a:solidFill>
              </a:rPr>
              <a:t>刑法犯罪の中で、</a:t>
            </a:r>
            <a:r>
              <a:rPr b="1" lang="ja" sz="2100">
                <a:solidFill>
                  <a:srgbClr val="262626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殺人・強盗・放火・強制性交等</a:t>
            </a:r>
            <a:r>
              <a:rPr lang="ja" sz="2100">
                <a:solidFill>
                  <a:srgbClr val="262626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の各罪が、凶悪犯に分類される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刑法犯罪では、凶悪犯罪を含め細かく分類されている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2200">
                <a:solidFill>
                  <a:srgbClr val="262626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粗暴犯</a:t>
            </a:r>
            <a:endParaRPr b="1" sz="2200">
              <a:solidFill>
                <a:srgbClr val="262626"/>
              </a:solidFill>
              <a:highlight>
                <a:srgbClr val="FFFFFF"/>
              </a:highlight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rgbClr val="262626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暴行・傷害・脅迫・恐喝・凶器準備集合</a:t>
            </a:r>
            <a:endParaRPr sz="2000">
              <a:solidFill>
                <a:srgbClr val="262626"/>
              </a:solidFill>
              <a:highlight>
                <a:srgbClr val="FFFFFF"/>
              </a:highlight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2200">
                <a:solidFill>
                  <a:srgbClr val="262626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窃盗犯</a:t>
            </a:r>
            <a:endParaRPr b="1" sz="2200">
              <a:solidFill>
                <a:srgbClr val="262626"/>
              </a:solidFill>
              <a:highlight>
                <a:srgbClr val="FFFFFF"/>
              </a:highlight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000">
                <a:solidFill>
                  <a:srgbClr val="262626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窃盗</a:t>
            </a:r>
            <a:endParaRPr sz="2000">
              <a:solidFill>
                <a:srgbClr val="262626"/>
              </a:solidFill>
              <a:highlight>
                <a:srgbClr val="FFFFFF"/>
              </a:highlight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2200">
                <a:solidFill>
                  <a:srgbClr val="262626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知能犯</a:t>
            </a:r>
            <a:endParaRPr b="1" sz="2200">
              <a:solidFill>
                <a:srgbClr val="262626"/>
              </a:solidFill>
              <a:highlight>
                <a:srgbClr val="FFFFFF"/>
              </a:highlight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rgbClr val="262626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詐欺・横領（占有離脱物横領を除く）・偽造・涜職（汚職）・背任</a:t>
            </a:r>
            <a:endParaRPr sz="2000">
              <a:solidFill>
                <a:srgbClr val="262626"/>
              </a:solidFill>
              <a:highlight>
                <a:srgbClr val="FFFFFF"/>
              </a:highlight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2200">
                <a:solidFill>
                  <a:srgbClr val="262626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風俗犯</a:t>
            </a:r>
            <a:endParaRPr b="1" sz="2200">
              <a:solidFill>
                <a:srgbClr val="262626"/>
              </a:solidFill>
              <a:highlight>
                <a:srgbClr val="FFFFFF"/>
              </a:highlight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2000">
                <a:solidFill>
                  <a:srgbClr val="262626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賭博・わいせつ</a:t>
            </a:r>
            <a:endParaRPr sz="2000">
              <a:solidFill>
                <a:srgbClr val="262626"/>
              </a:solidFill>
              <a:highlight>
                <a:srgbClr val="FFFFFF"/>
              </a:highlight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11900" y="-88125"/>
            <a:ext cx="100377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平成元年の刑法犯罪データ（日本）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134588" y="457850"/>
            <a:ext cx="2601000" cy="5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/>
              <a:t>刑法犯罪全般</a:t>
            </a:r>
            <a:endParaRPr sz="17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75" y="1266662"/>
            <a:ext cx="4165650" cy="377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275" y="1159175"/>
            <a:ext cx="4165650" cy="376577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5593500" y="457850"/>
            <a:ext cx="2601000" cy="5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/>
              <a:t>凶悪犯罪</a:t>
            </a:r>
            <a:endParaRPr sz="1700"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321600" y="111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{EE3BC73B-841D-4B00-9F7F-0F64D40BCBA6}</a:tableStyleId>
              </a:tblPr>
              <a:tblGrid>
                <a:gridCol w="4226975"/>
              </a:tblGrid>
              <a:tr h="396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7"/>
          <p:cNvGraphicFramePr/>
          <p:nvPr/>
        </p:nvGraphicFramePr>
        <p:xfrm>
          <a:off x="4780513" y="1112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{EE3BC73B-841D-4B00-9F7F-0F64D40BCBA6}</a:tableStyleId>
              </a:tblPr>
              <a:tblGrid>
                <a:gridCol w="4226975"/>
              </a:tblGrid>
              <a:tr h="396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11900" y="-88125"/>
            <a:ext cx="100377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平成30年の刑法犯罪データ（日本）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104200" y="437600"/>
            <a:ext cx="2601000" cy="5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/>
              <a:t>刑法犯罪全般</a:t>
            </a:r>
            <a:endParaRPr sz="1700"/>
          </a:p>
        </p:txBody>
      </p:sp>
      <p:sp>
        <p:nvSpPr>
          <p:cNvPr id="95" name="Google Shape;95;p18"/>
          <p:cNvSpPr/>
          <p:nvPr/>
        </p:nvSpPr>
        <p:spPr>
          <a:xfrm>
            <a:off x="5721675" y="437600"/>
            <a:ext cx="2601000" cy="5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/>
              <a:t>凶悪犯罪</a:t>
            </a:r>
            <a:endParaRPr sz="1700"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291213" y="112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{EE3BC73B-841D-4B00-9F7F-0F64D40BCBA6}</a:tableStyleId>
              </a:tblPr>
              <a:tblGrid>
                <a:gridCol w="4226975"/>
              </a:tblGrid>
              <a:tr h="396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88" y="1225688"/>
            <a:ext cx="4063024" cy="35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700" y="1225700"/>
            <a:ext cx="4063026" cy="36471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8"/>
          <p:cNvGraphicFramePr/>
          <p:nvPr/>
        </p:nvGraphicFramePr>
        <p:xfrm>
          <a:off x="4908700" y="112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{EE3BC73B-841D-4B00-9F7F-0F64D40BCBA6}</a:tableStyleId>
              </a:tblPr>
              <a:tblGrid>
                <a:gridCol w="4226975"/>
              </a:tblGrid>
              <a:tr h="396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620"/>
              <a:t>2022</a:t>
            </a:r>
            <a:r>
              <a:rPr lang="ja" sz="2620"/>
              <a:t>年の刑法犯罪データ（アメリカ）</a:t>
            </a:r>
            <a:endParaRPr sz="26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2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1261425"/>
            <a:ext cx="4570100" cy="377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432075" y="618475"/>
            <a:ext cx="2601000" cy="5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/>
              <a:t>凶悪犯罪</a:t>
            </a:r>
            <a:endParaRPr sz="1700"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519100" y="126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{EE3BC73B-841D-4B00-9F7F-0F64D40BCBA6}</a:tableStyleId>
              </a:tblPr>
              <a:tblGrid>
                <a:gridCol w="4570100"/>
              </a:tblGrid>
              <a:tr h="377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Google Shape;108;p19"/>
          <p:cNvGraphicFramePr/>
          <p:nvPr/>
        </p:nvGraphicFramePr>
        <p:xfrm>
          <a:off x="5460000" y="182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{EE3BC73B-841D-4B00-9F7F-0F64D40BCBA6}</a:tableStyleId>
              </a:tblPr>
              <a:tblGrid>
                <a:gridCol w="3158975"/>
              </a:tblGrid>
              <a:tr h="2642250"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ja" sz="2300"/>
                        <a:t>20代~30代 : 69%</a:t>
                      </a:r>
                      <a:endParaRPr sz="2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ja" sz="2300"/>
                        <a:t>20代~50代 : 95.4%</a:t>
                      </a:r>
                      <a:endParaRPr sz="2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ja" sz="2300"/>
                        <a:t>60代以上~ : 4.6%</a:t>
                      </a:r>
                      <a:endParaRPr sz="2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高齢者の心理的な変化（ローカルデータ）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25" y="1407550"/>
            <a:ext cx="4661176" cy="32425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5197175" y="151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{EE3BC73B-841D-4B00-9F7F-0F64D40BCBA6}</a:tableStyleId>
              </a:tblPr>
              <a:tblGrid>
                <a:gridCol w="4007075"/>
              </a:tblGrid>
              <a:tr h="2924375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ja" sz="1800"/>
                        <a:t>ローカルデータとして, 60歳以上の年齢層を対象にデータ取得を試みた.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ja" sz="1800"/>
                        <a:t>私の周りでは心理的な変化(イライラ増加など）は, 少し見受けられた.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ja" sz="1800"/>
                        <a:t>60歳以上の知り合いが皆無に等しくデータ数が少ないのは申し訳ありません.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24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320"/>
              <a:t>考察</a:t>
            </a:r>
            <a:endParaRPr sz="3320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130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罪を犯してしまった高齢者は単身世帯が多く、その多くが低収入、 無収入だと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いうデータも出ており、社会から隔離（疎外感）されていることによって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罪を犯しやすい環境にあるのかもしれない。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ja"/>
            </a:br>
            <a:r>
              <a:rPr lang="ja"/>
              <a:t>他方で、若者の犯罪件数が激減しており、少子高齢化による若者人口の減少や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教育水準の向上が寄与しているのではないか。それが、結果として全体に占める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高齢者の犯罪率の上昇に繋がっていると思われる。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