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96" y="-66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rot="10800000" flipH="1">
            <a:off x="0" y="2984999"/>
            <a:ext cx="9144000" cy="21585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a:off x="0" y="2393175"/>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11" name="Shape 11"/>
          <p:cNvSpPr/>
          <p:nvPr/>
        </p:nvSpPr>
        <p:spPr>
          <a:xfrm rot="10800000" flipH="1">
            <a:off x="0" y="2983958"/>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12" name="Shape 12"/>
          <p:cNvSpPr txBox="1">
            <a:spLocks noGrp="1"/>
          </p:cNvSpPr>
          <p:nvPr>
            <p:ph type="ctrTitle"/>
          </p:nvPr>
        </p:nvSpPr>
        <p:spPr>
          <a:xfrm>
            <a:off x="685800" y="1746892"/>
            <a:ext cx="7772400" cy="1238099"/>
          </a:xfrm>
          <a:prstGeom prst="rect">
            <a:avLst/>
          </a:prstGeom>
        </p:spPr>
        <p:txBody>
          <a:bodyPr lIns="91425" tIns="91425" rIns="91425" b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13" name="Shape 13"/>
          <p:cNvSpPr txBox="1">
            <a:spLocks noGrp="1"/>
          </p:cNvSpPr>
          <p:nvPr>
            <p:ph type="subTitle" idx="1"/>
          </p:nvPr>
        </p:nvSpPr>
        <p:spPr>
          <a:xfrm>
            <a:off x="685800" y="3093357"/>
            <a:ext cx="7772400" cy="666600"/>
          </a:xfrm>
          <a:prstGeom prst="rect">
            <a:avLst/>
          </a:prstGeom>
        </p:spPr>
        <p:txBody>
          <a:bodyPr lIns="91425" tIns="91425" rIns="91425" b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a:endParaRPr/>
          </a:p>
        </p:txBody>
      </p:sp>
      <p:sp>
        <p:nvSpPr>
          <p:cNvPr id="14" name="Shape 1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fr"/>
              <a:pPr>
                <a:spcBef>
                  <a:spcPts val="0"/>
                </a:spcBef>
                <a:buNone/>
              </a:pPr>
              <a:t>‹N°›</a:t>
            </a:fld>
            <a:endParaRPr lang="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p:nvPr/>
        </p:nvSpPr>
        <p:spPr>
          <a:xfrm rot="10800000" flipH="1">
            <a:off x="0" y="1163100"/>
            <a:ext cx="9144000" cy="39803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17" name="Shape 17"/>
          <p:cNvSpPr/>
          <p:nvPr/>
        </p:nvSpPr>
        <p:spPr>
          <a:xfrm flipH="1">
            <a:off x="4526627" y="571349"/>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18" name="Shape 18"/>
          <p:cNvSpPr/>
          <p:nvPr/>
        </p:nvSpPr>
        <p:spPr>
          <a:xfrm rot="10800000">
            <a:off x="4526627" y="1162132"/>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19" name="Shape 19"/>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fr"/>
              <a:pPr>
                <a:spcBef>
                  <a:spcPts val="0"/>
                </a:spcBef>
                <a:buNone/>
              </a:pPr>
              <a:t>‹N°›</a:t>
            </a:fld>
            <a:endParaRPr lang="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p:nvPr/>
        </p:nvSpPr>
        <p:spPr>
          <a:xfrm rot="10800000" flipH="1">
            <a:off x="0" y="1163100"/>
            <a:ext cx="9144000" cy="39803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24" name="Shape 24"/>
          <p:cNvSpPr/>
          <p:nvPr/>
        </p:nvSpPr>
        <p:spPr>
          <a:xfrm rot="10800000">
            <a:off x="4526627" y="1162132"/>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25" name="Shape 25"/>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p:nvPr/>
        </p:nvSpPr>
        <p:spPr>
          <a:xfrm flipH="1">
            <a:off x="4526627" y="571349"/>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28" name="Shape 28"/>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fr"/>
              <a:pPr>
                <a:spcBef>
                  <a:spcPts val="0"/>
                </a:spcBef>
                <a:buNone/>
              </a:pPr>
              <a:t>‹N°›</a:t>
            </a:fld>
            <a:endParaRPr lang="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1163100"/>
            <a:ext cx="9144000" cy="39803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32" name="Shape 32"/>
          <p:cNvSpPr/>
          <p:nvPr/>
        </p:nvSpPr>
        <p:spPr>
          <a:xfrm flipH="1">
            <a:off x="4526627" y="571349"/>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33" name="Shape 33"/>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4" name="Shape 34"/>
          <p:cNvSpPr/>
          <p:nvPr/>
        </p:nvSpPr>
        <p:spPr>
          <a:xfrm rot="10800000">
            <a:off x="4526627" y="1162132"/>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35" name="Shape 3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fr"/>
              <a:pPr>
                <a:spcBef>
                  <a:spcPts val="0"/>
                </a:spcBef>
                <a:buNone/>
              </a:pPr>
              <a:t>‹N°›</a:t>
            </a:fld>
            <a:endParaRPr lang="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6"/>
        <p:cNvGrpSpPr/>
        <p:nvPr/>
      </p:nvGrpSpPr>
      <p:grpSpPr>
        <a:xfrm>
          <a:off x="0" y="0"/>
          <a:ext cx="0" cy="0"/>
          <a:chOff x="0" y="0"/>
          <a:chExt cx="0" cy="0"/>
        </a:xfrm>
      </p:grpSpPr>
      <p:sp>
        <p:nvSpPr>
          <p:cNvPr id="37" name="Shape 37"/>
          <p:cNvSpPr/>
          <p:nvPr/>
        </p:nvSpPr>
        <p:spPr>
          <a:xfrm rot="10800000" flipH="1">
            <a:off x="0" y="4412699"/>
            <a:ext cx="9144000" cy="7307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38" name="Shape 38"/>
          <p:cNvSpPr/>
          <p:nvPr/>
        </p:nvSpPr>
        <p:spPr>
          <a:xfrm flipH="1">
            <a:off x="4526627" y="3820834"/>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39" name="Shape 39"/>
          <p:cNvSpPr/>
          <p:nvPr/>
        </p:nvSpPr>
        <p:spPr>
          <a:xfrm rot="10800000">
            <a:off x="4526627" y="4411617"/>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40" name="Shape 40"/>
          <p:cNvSpPr txBox="1">
            <a:spLocks noGrp="1"/>
          </p:cNvSpPr>
          <p:nvPr>
            <p:ph type="body" idx="1"/>
          </p:nvPr>
        </p:nvSpPr>
        <p:spPr>
          <a:xfrm>
            <a:off x="457200" y="4421726"/>
            <a:ext cx="8229600" cy="505200"/>
          </a:xfrm>
          <a:prstGeom prst="rect">
            <a:avLst/>
          </a:prstGeom>
        </p:spPr>
        <p:txBody>
          <a:bodyPr lIns="91425" tIns="91425" rIns="91425" bIns="91425" anchor="ctr" anchorCtr="0"/>
          <a:lstStyle>
            <a:lvl1pPr>
              <a:spcBef>
                <a:spcPts val="0"/>
              </a:spcBef>
              <a:buClr>
                <a:schemeClr val="dk2"/>
              </a:buClr>
              <a:buSzPct val="100000"/>
              <a:buNone/>
              <a:defRPr sz="2400" i="1">
                <a:solidFill>
                  <a:schemeClr val="dk2"/>
                </a:solidFill>
              </a:defRPr>
            </a:lvl1pPr>
          </a:lstStyle>
          <a:p>
            <a:endParaRPr/>
          </a:p>
        </p:txBody>
      </p:sp>
      <p:sp>
        <p:nvSpPr>
          <p:cNvPr id="41" name="Shape 4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fr"/>
              <a:pPr>
                <a:spcBef>
                  <a:spcPts val="0"/>
                </a:spcBef>
                <a:buNone/>
              </a:pPr>
              <a:t>‹N°›</a:t>
            </a:fld>
            <a:endParaRPr lang="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2"/>
        <p:cNvGrpSpPr/>
        <p:nvPr/>
      </p:nvGrpSpPr>
      <p:grpSpPr>
        <a:xfrm>
          <a:off x="0" y="0"/>
          <a:ext cx="0" cy="0"/>
          <a:chOff x="0" y="0"/>
          <a:chExt cx="0" cy="0"/>
        </a:xfrm>
      </p:grpSpPr>
      <p:sp>
        <p:nvSpPr>
          <p:cNvPr id="43" name="Shape 43"/>
          <p:cNvSpPr/>
          <p:nvPr/>
        </p:nvSpPr>
        <p:spPr>
          <a:xfrm>
            <a:off x="6676" y="76256"/>
            <a:ext cx="9134130" cy="5054792"/>
          </a:xfrm>
          <a:custGeom>
            <a:avLst/>
            <a:gdLst/>
            <a:ahLst/>
            <a:cxnLst/>
            <a:rect l="0" t="0" r="0" b="0"/>
            <a:pathLst>
              <a:path w="9157023" h="6739723" extrusionOk="0">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44" name="Shape 4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fr"/>
              <a:pPr>
                <a:spcBef>
                  <a:spcPts val="0"/>
                </a:spcBef>
                <a:buNone/>
              </a:pPr>
              <a:t>‹N°›</a:t>
            </a:fld>
            <a:endParaRPr lang="f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dk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lt2"/>
                </a:solidFill>
                <a:latin typeface="Georgia"/>
                <a:ea typeface="Georgia"/>
                <a:cs typeface="Georgia"/>
                <a:sym typeface="Georgia"/>
              </a:defRPr>
            </a:lvl1pPr>
          </a:lstStyle>
          <a:p>
            <a:pPr>
              <a:spcBef>
                <a:spcPts val="0"/>
              </a:spcBef>
              <a:buNone/>
            </a:pPr>
            <a:fld id="{00000000-1234-1234-1234-123412341234}" type="slidenum">
              <a:rPr lang="fr"/>
              <a:pPr>
                <a:spcBef>
                  <a:spcPts val="0"/>
                </a:spcBef>
                <a:buNone/>
              </a:pPr>
              <a:t>‹N°›</a:t>
            </a:fld>
            <a:endParaRPr lang="f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ctrTitle"/>
          </p:nvPr>
        </p:nvSpPr>
        <p:spPr>
          <a:xfrm>
            <a:off x="685800" y="1746892"/>
            <a:ext cx="7772400" cy="1238099"/>
          </a:xfrm>
          <a:prstGeom prst="rect">
            <a:avLst/>
          </a:prstGeom>
        </p:spPr>
        <p:txBody>
          <a:bodyPr lIns="91425" tIns="91425" rIns="91425" bIns="91425" anchor="b" anchorCtr="0">
            <a:noAutofit/>
          </a:bodyPr>
          <a:lstStyle/>
          <a:p>
            <a:pPr>
              <a:spcBef>
                <a:spcPts val="0"/>
              </a:spcBef>
              <a:buNone/>
            </a:pPr>
            <a:r>
              <a:rPr lang="fr"/>
              <a:t>Conduite d’expertise d’un SE d’ordre 0+</a:t>
            </a:r>
          </a:p>
        </p:txBody>
      </p:sp>
      <p:sp>
        <p:nvSpPr>
          <p:cNvPr id="47" name="Shape 47"/>
          <p:cNvSpPr txBox="1">
            <a:spLocks noGrp="1"/>
          </p:cNvSpPr>
          <p:nvPr>
            <p:ph type="subTitle" idx="1"/>
          </p:nvPr>
        </p:nvSpPr>
        <p:spPr>
          <a:xfrm>
            <a:off x="685800" y="3093357"/>
            <a:ext cx="7772400" cy="666600"/>
          </a:xfrm>
          <a:prstGeom prst="rect">
            <a:avLst/>
          </a:prstGeom>
        </p:spPr>
        <p:txBody>
          <a:bodyPr lIns="91425" tIns="91425" rIns="91425" bIns="91425" anchor="t" anchorCtr="0">
            <a:noAutofit/>
          </a:bodyPr>
          <a:lstStyle/>
          <a:p>
            <a:pPr>
              <a:spcBef>
                <a:spcPts val="0"/>
              </a:spcBef>
              <a:buNone/>
            </a:pPr>
            <a:r>
              <a:rPr lang="fr"/>
              <a:t>IA01 TP03</a:t>
            </a:r>
          </a:p>
        </p:txBody>
      </p:sp>
      <p:sp>
        <p:nvSpPr>
          <p:cNvPr id="48" name="Shape 48"/>
          <p:cNvSpPr txBox="1"/>
          <p:nvPr/>
        </p:nvSpPr>
        <p:spPr>
          <a:xfrm>
            <a:off x="170475" y="4618500"/>
            <a:ext cx="8678999" cy="418500"/>
          </a:xfrm>
          <a:prstGeom prst="rect">
            <a:avLst/>
          </a:prstGeom>
          <a:noFill/>
          <a:ln>
            <a:noFill/>
          </a:ln>
        </p:spPr>
        <p:txBody>
          <a:bodyPr lIns="91425" tIns="91425" rIns="91425" bIns="91425" anchor="t" anchorCtr="0">
            <a:noAutofit/>
          </a:bodyPr>
          <a:lstStyle/>
          <a:p>
            <a:pPr marL="0" indent="0" algn="ctr">
              <a:spcBef>
                <a:spcPts val="0"/>
              </a:spcBef>
              <a:buNone/>
            </a:pPr>
            <a:r>
              <a:rPr lang="fr"/>
              <a:t>Anaig Marechal - Morgane Pinault	</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fr"/>
              <a:t>Demonstration</a:t>
            </a:r>
          </a:p>
        </p:txBody>
      </p:sp>
      <p:sp>
        <p:nvSpPr>
          <p:cNvPr id="110" name="Shape 11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fr" dirty="0"/>
              <a:t>1</a:t>
            </a:r>
            <a:r>
              <a:rPr lang="fr" baseline="30000" dirty="0"/>
              <a:t>er</a:t>
            </a:r>
            <a:r>
              <a:rPr lang="fr" dirty="0"/>
              <a:t> Utilisateur :</a:t>
            </a:r>
          </a:p>
          <a:p>
            <a:pPr rtl="0">
              <a:spcBef>
                <a:spcPts val="0"/>
              </a:spcBef>
              <a:buNone/>
            </a:pPr>
            <a:r>
              <a:rPr lang="fr" dirty="0"/>
              <a:t>“Je m’appelle Mireille, j’ai 56 ans et suite à un récent licenciement je dois passer des entretiens d’embauche. Mais n’ayant pas </a:t>
            </a:r>
            <a:r>
              <a:rPr lang="fr" dirty="0" smtClean="0"/>
              <a:t>pratiqué </a:t>
            </a:r>
            <a:r>
              <a:rPr lang="fr" dirty="0"/>
              <a:t>cet exercice depuis plusieurs années, je ne sais pas comment m’habiller… Pouvez-vous m’aider ?”  </a:t>
            </a:r>
          </a:p>
          <a:p>
            <a:pPr>
              <a:spcBef>
                <a:spcPts val="0"/>
              </a:spcBef>
              <a:buNone/>
            </a:pPr>
            <a:endParaRPr dirty="0"/>
          </a:p>
        </p:txBody>
      </p:sp>
      <p:sp>
        <p:nvSpPr>
          <p:cNvPr id="111" name="Shape 1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fr"/>
              <a:pPr>
                <a:spcBef>
                  <a:spcPts val="0"/>
                </a:spcBef>
                <a:buNone/>
              </a:pPr>
              <a:t>10</a:t>
            </a:fld>
            <a:endParaRPr lang="f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fr"/>
              <a:t>Demonstration</a:t>
            </a:r>
          </a:p>
        </p:txBody>
      </p:sp>
      <p:sp>
        <p:nvSpPr>
          <p:cNvPr id="117" name="Shape 11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fr"/>
              <a:t>2</a:t>
            </a:r>
            <a:r>
              <a:rPr lang="fr" baseline="30000"/>
              <a:t>ème</a:t>
            </a:r>
            <a:r>
              <a:rPr lang="fr"/>
              <a:t> Utilisateur :</a:t>
            </a:r>
          </a:p>
          <a:p>
            <a:pPr rtl="0">
              <a:spcBef>
                <a:spcPts val="0"/>
              </a:spcBef>
              <a:buNone/>
            </a:pPr>
            <a:r>
              <a:rPr lang="fr"/>
              <a:t>“Je m’appelle Patrick, jeune diplômé en ingénierie aéronautique je viens de trouver un emploi dans une grande entreprise. Malheureusement je ne sais pas comment m’habiller car je n’ai pas un physique très avantageux…</a:t>
            </a:r>
          </a:p>
          <a:p>
            <a:pPr>
              <a:spcBef>
                <a:spcPts val="0"/>
              </a:spcBef>
              <a:buNone/>
            </a:pPr>
            <a:r>
              <a:rPr lang="fr"/>
              <a:t>Que me conseillez-vous ?”</a:t>
            </a:r>
          </a:p>
        </p:txBody>
      </p:sp>
      <p:sp>
        <p:nvSpPr>
          <p:cNvPr id="118" name="Shape 11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fr"/>
              <a:pPr>
                <a:spcBef>
                  <a:spcPts val="0"/>
                </a:spcBef>
                <a:buNone/>
              </a:pPr>
              <a:t>11</a:t>
            </a:fld>
            <a:endParaRPr lang="f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fr"/>
              <a:t>Conclusion</a:t>
            </a:r>
          </a:p>
        </p:txBody>
      </p:sp>
      <p:sp>
        <p:nvSpPr>
          <p:cNvPr id="124" name="Shape 12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Georgia"/>
              <a:buChar char="-"/>
            </a:pPr>
            <a:r>
              <a:rPr lang="fr"/>
              <a:t>Difficultés rencontrées</a:t>
            </a:r>
          </a:p>
          <a:p>
            <a:pPr marL="457200" lvl="0" indent="-419100" rtl="0">
              <a:spcBef>
                <a:spcPts val="0"/>
              </a:spcBef>
              <a:buClr>
                <a:schemeClr val="dk1"/>
              </a:buClr>
              <a:buSzPct val="100000"/>
              <a:buFont typeface="Georgia"/>
              <a:buChar char="-"/>
            </a:pPr>
            <a:r>
              <a:rPr lang="fr"/>
              <a:t>améliorations possibles</a:t>
            </a:r>
          </a:p>
          <a:p>
            <a:pPr marL="914400" lvl="1" indent="-381000" rtl="0">
              <a:spcBef>
                <a:spcPts val="0"/>
              </a:spcBef>
              <a:buClr>
                <a:schemeClr val="dk1"/>
              </a:buClr>
              <a:buSzPct val="80000"/>
              <a:buFont typeface="Georgia"/>
              <a:buChar char="-"/>
            </a:pPr>
            <a:r>
              <a:rPr lang="fr"/>
              <a:t>interface utilisateur (dynamique et affichage résultats)</a:t>
            </a:r>
          </a:p>
          <a:p>
            <a:pPr marL="914400" lvl="1" indent="-381000" rtl="0">
              <a:spcBef>
                <a:spcPts val="0"/>
              </a:spcBef>
              <a:buClr>
                <a:schemeClr val="dk1"/>
              </a:buClr>
              <a:buSzPct val="80000"/>
              <a:buFont typeface="Georgia"/>
              <a:buChar char="-"/>
            </a:pPr>
            <a:r>
              <a:rPr lang="fr"/>
              <a:t>étendre l’application de notre SE</a:t>
            </a:r>
          </a:p>
          <a:p>
            <a:pPr marL="914400" lvl="1" indent="-381000" rtl="0">
              <a:spcBef>
                <a:spcPts val="0"/>
              </a:spcBef>
              <a:buClr>
                <a:schemeClr val="dk1"/>
              </a:buClr>
              <a:buSzPct val="80000"/>
              <a:buFont typeface="Georgia"/>
              <a:buChar char="-"/>
            </a:pPr>
            <a:r>
              <a:rPr lang="fr"/>
              <a:t>inclure outil de notation d’une tenue (chainage arrière)</a:t>
            </a:r>
          </a:p>
          <a:p>
            <a:pPr marL="0" lvl="0" indent="0">
              <a:spcBef>
                <a:spcPts val="0"/>
              </a:spcBef>
              <a:buNone/>
            </a:pPr>
            <a:r>
              <a:rPr lang="fr"/>
              <a:t>- Meilleure compréhension de ce que représente la conception d’un SE</a:t>
            </a:r>
          </a:p>
        </p:txBody>
      </p:sp>
      <p:sp>
        <p:nvSpPr>
          <p:cNvPr id="125" name="Shape 12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fr"/>
              <a:pPr>
                <a:spcBef>
                  <a:spcPts val="0"/>
                </a:spcBef>
                <a:buNone/>
              </a:pPr>
              <a:t>12</a:t>
            </a:fld>
            <a:endParaRPr lang="f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fr"/>
              <a:t>Sommaire</a:t>
            </a:r>
          </a:p>
        </p:txBody>
      </p:sp>
      <p:sp>
        <p:nvSpPr>
          <p:cNvPr id="54" name="Shape 54"/>
          <p:cNvSpPr txBox="1">
            <a:spLocks noGrp="1"/>
          </p:cNvSpPr>
          <p:nvPr>
            <p:ph type="body" idx="1"/>
          </p:nvPr>
        </p:nvSpPr>
        <p:spPr>
          <a:xfrm>
            <a:off x="457200" y="1123950"/>
            <a:ext cx="8229600" cy="3725699"/>
          </a:xfrm>
          <a:prstGeom prst="rect">
            <a:avLst/>
          </a:prstGeom>
        </p:spPr>
        <p:txBody>
          <a:bodyPr lIns="91425" tIns="91425" rIns="91425" bIns="91425" anchor="t" anchorCtr="0">
            <a:noAutofit/>
          </a:bodyPr>
          <a:lstStyle/>
          <a:p>
            <a:pPr lvl="0" rtl="0">
              <a:lnSpc>
                <a:spcPct val="100000"/>
              </a:lnSpc>
              <a:spcBef>
                <a:spcPts val="1000"/>
              </a:spcBef>
              <a:buNone/>
            </a:pPr>
            <a:r>
              <a:rPr lang="fr" sz="2800"/>
              <a:t>Introduction : Présentation du système</a:t>
            </a:r>
          </a:p>
          <a:p>
            <a:pPr rtl="0">
              <a:lnSpc>
                <a:spcPct val="100000"/>
              </a:lnSpc>
              <a:spcBef>
                <a:spcPts val="1000"/>
              </a:spcBef>
              <a:buNone/>
            </a:pPr>
            <a:r>
              <a:rPr lang="fr" sz="2800"/>
              <a:t>I. L’expertise</a:t>
            </a:r>
          </a:p>
          <a:p>
            <a:pPr rtl="0">
              <a:lnSpc>
                <a:spcPct val="100000"/>
              </a:lnSpc>
              <a:spcBef>
                <a:spcPts val="1000"/>
              </a:spcBef>
              <a:buNone/>
            </a:pPr>
            <a:r>
              <a:rPr lang="fr" sz="2800"/>
              <a:t>II. Les règles</a:t>
            </a:r>
          </a:p>
          <a:p>
            <a:pPr rtl="0">
              <a:lnSpc>
                <a:spcPct val="100000"/>
              </a:lnSpc>
              <a:spcBef>
                <a:spcPts val="1000"/>
              </a:spcBef>
              <a:buNone/>
            </a:pPr>
            <a:r>
              <a:rPr lang="fr" sz="2800"/>
              <a:t>III. Moteur d’inférence</a:t>
            </a:r>
          </a:p>
          <a:p>
            <a:pPr rtl="0">
              <a:lnSpc>
                <a:spcPct val="100000"/>
              </a:lnSpc>
              <a:spcBef>
                <a:spcPts val="1000"/>
              </a:spcBef>
              <a:buNone/>
            </a:pPr>
            <a:r>
              <a:rPr lang="fr" sz="2800"/>
              <a:t>IV. Démonstration</a:t>
            </a:r>
          </a:p>
          <a:p>
            <a:pPr marL="0" indent="0">
              <a:lnSpc>
                <a:spcPct val="100000"/>
              </a:lnSpc>
              <a:spcBef>
                <a:spcPts val="1000"/>
              </a:spcBef>
              <a:buNone/>
            </a:pPr>
            <a:r>
              <a:rPr lang="fr" sz="2800"/>
              <a:t>Conclusion</a:t>
            </a:r>
          </a:p>
        </p:txBody>
      </p:sp>
      <p:sp>
        <p:nvSpPr>
          <p:cNvPr id="55" name="Shape 5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fr"/>
              <a:pPr>
                <a:spcBef>
                  <a:spcPts val="0"/>
                </a:spcBef>
                <a:buNone/>
              </a:pPr>
              <a:t>2</a:t>
            </a:fld>
            <a:endParaRPr lang="f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fr"/>
              <a:t>Présentation du système</a:t>
            </a:r>
          </a:p>
        </p:txBody>
      </p:sp>
      <p:sp>
        <p:nvSpPr>
          <p:cNvPr id="61" name="Shape 6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spcAft>
                <a:spcPts val="1200"/>
              </a:spcAft>
              <a:buNone/>
            </a:pPr>
            <a:r>
              <a:rPr lang="fr" dirty="0"/>
              <a:t>Conseil en habillement selon :</a:t>
            </a:r>
          </a:p>
          <a:p>
            <a:pPr marL="457200" lvl="0" indent="-419100" rtl="0">
              <a:spcBef>
                <a:spcPts val="0"/>
              </a:spcBef>
              <a:buClr>
                <a:schemeClr val="dk1"/>
              </a:buClr>
              <a:buSzPct val="100000"/>
              <a:buFont typeface="Georgia"/>
              <a:buChar char="-"/>
            </a:pPr>
            <a:r>
              <a:rPr lang="fr" dirty="0"/>
              <a:t>l’occasion (très formelle, formelle ou décontractée)</a:t>
            </a:r>
          </a:p>
          <a:p>
            <a:pPr marL="457200" lvl="0" indent="-419100" rtl="0">
              <a:spcBef>
                <a:spcPts val="0"/>
              </a:spcBef>
              <a:buClr>
                <a:schemeClr val="dk1"/>
              </a:buClr>
              <a:buSzPct val="100000"/>
              <a:buFont typeface="Georgia"/>
              <a:buChar char="-"/>
            </a:pPr>
            <a:r>
              <a:rPr lang="fr" dirty="0"/>
              <a:t>les caractéristiques physiques (sexe, morphologie, couleur des yeux,...)</a:t>
            </a:r>
          </a:p>
          <a:p>
            <a:pPr marL="457200" lvl="0" indent="-419100">
              <a:spcBef>
                <a:spcPts val="0"/>
              </a:spcBef>
              <a:buClr>
                <a:schemeClr val="dk1"/>
              </a:buClr>
              <a:buSzPct val="100000"/>
              <a:buFont typeface="Georgia"/>
              <a:buChar char="-"/>
            </a:pPr>
            <a:r>
              <a:rPr lang="fr" dirty="0"/>
              <a:t>préférences de l’utilisateur (jupe, pantalon)</a:t>
            </a:r>
          </a:p>
        </p:txBody>
      </p:sp>
      <p:sp>
        <p:nvSpPr>
          <p:cNvPr id="62" name="Shape 6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fr"/>
              <a:pPr>
                <a:spcBef>
                  <a:spcPts val="0"/>
                </a:spcBef>
                <a:buNone/>
              </a:pPr>
              <a:t>3</a:t>
            </a:fld>
            <a:endParaRPr lang="f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fr"/>
              <a:t>Présentation du système</a:t>
            </a:r>
          </a:p>
        </p:txBody>
      </p:sp>
      <p:sp>
        <p:nvSpPr>
          <p:cNvPr id="68" name="Shape 6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fr" b="1" dirty="0"/>
              <a:t>Idée de départ : </a:t>
            </a:r>
            <a:endParaRPr lang="fr" b="1" dirty="0" smtClean="0"/>
          </a:p>
          <a:p>
            <a:pPr rtl="0">
              <a:spcBef>
                <a:spcPts val="0"/>
              </a:spcBef>
              <a:buNone/>
            </a:pPr>
            <a:endParaRPr lang="fr" dirty="0"/>
          </a:p>
          <a:p>
            <a:pPr rtl="0">
              <a:spcBef>
                <a:spcPts val="0"/>
              </a:spcBef>
              <a:buNone/>
            </a:pPr>
            <a:r>
              <a:rPr lang="fr" dirty="0"/>
              <a:t>	noter et valider/refuser une tenue</a:t>
            </a:r>
          </a:p>
          <a:p>
            <a:pPr rtl="0">
              <a:spcBef>
                <a:spcPts val="0"/>
              </a:spcBef>
              <a:buNone/>
            </a:pPr>
            <a:r>
              <a:rPr lang="fr" dirty="0"/>
              <a:t>	-&gt; peu de profondeur et difficultés de juger des </a:t>
            </a:r>
            <a:r>
              <a:rPr lang="fr" dirty="0" smtClean="0"/>
              <a:t>combinaisons</a:t>
            </a:r>
          </a:p>
          <a:p>
            <a:pPr rtl="0">
              <a:spcBef>
                <a:spcPts val="0"/>
              </a:spcBef>
              <a:buNone/>
            </a:pPr>
            <a:endParaRPr lang="fr" dirty="0"/>
          </a:p>
          <a:p>
            <a:pPr>
              <a:spcBef>
                <a:spcPts val="0"/>
              </a:spcBef>
              <a:buNone/>
            </a:pPr>
            <a:r>
              <a:rPr lang="fr" dirty="0"/>
              <a:t>Finalement : proposition d’une tenue classique </a:t>
            </a:r>
          </a:p>
        </p:txBody>
      </p:sp>
      <p:sp>
        <p:nvSpPr>
          <p:cNvPr id="69" name="Shape 6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fr"/>
              <a:pPr>
                <a:spcBef>
                  <a:spcPts val="0"/>
                </a:spcBef>
                <a:buNone/>
              </a:pPr>
              <a:t>4</a:t>
            </a:fld>
            <a:endParaRPr lang="f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fr"/>
              <a:t>Présentation du système</a:t>
            </a:r>
          </a:p>
        </p:txBody>
      </p:sp>
      <p:sp>
        <p:nvSpPr>
          <p:cNvPr id="75" name="Shape 7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fr" dirty="0"/>
              <a:t>Pourquoi </a:t>
            </a:r>
            <a:r>
              <a:rPr lang="fr" dirty="0" smtClean="0"/>
              <a:t>le choix du milieu professionnel?</a:t>
            </a:r>
            <a:endParaRPr lang="fr" dirty="0"/>
          </a:p>
          <a:p>
            <a:pPr rtl="0">
              <a:spcBef>
                <a:spcPts val="0"/>
              </a:spcBef>
              <a:buNone/>
            </a:pPr>
            <a:r>
              <a:rPr lang="fr" sz="2900" dirty="0"/>
              <a:t>-Importance de la tenue vestimentaire au travail</a:t>
            </a:r>
          </a:p>
          <a:p>
            <a:pPr rtl="0">
              <a:spcBef>
                <a:spcPts val="0"/>
              </a:spcBef>
              <a:buNone/>
            </a:pPr>
            <a:endParaRPr sz="2900" dirty="0"/>
          </a:p>
          <a:p>
            <a:pPr algn="ctr" rtl="0">
              <a:spcBef>
                <a:spcPts val="0"/>
              </a:spcBef>
              <a:buNone/>
            </a:pPr>
            <a:r>
              <a:rPr lang="fr" sz="2900" dirty="0"/>
              <a:t>Première impression que l’on donne:</a:t>
            </a:r>
          </a:p>
          <a:p>
            <a:pPr algn="ctr" rtl="0">
              <a:spcBef>
                <a:spcPts val="0"/>
              </a:spcBef>
              <a:buNone/>
            </a:pPr>
            <a:r>
              <a:rPr lang="fr" sz="2900" dirty="0"/>
              <a:t>Allure = 50%</a:t>
            </a:r>
          </a:p>
          <a:p>
            <a:pPr algn="ctr" rtl="0">
              <a:spcBef>
                <a:spcPts val="0"/>
              </a:spcBef>
              <a:buNone/>
            </a:pPr>
            <a:r>
              <a:rPr lang="fr" sz="2900" dirty="0"/>
              <a:t>Discours = 7</a:t>
            </a:r>
            <a:r>
              <a:rPr lang="fr" sz="2900" dirty="0" smtClean="0"/>
              <a:t>%</a:t>
            </a:r>
          </a:p>
          <a:p>
            <a:pPr algn="ctr" rtl="0">
              <a:spcBef>
                <a:spcPts val="0"/>
              </a:spcBef>
              <a:buNone/>
            </a:pPr>
            <a:endParaRPr lang="fr" sz="2900" dirty="0" smtClean="0"/>
          </a:p>
          <a:p>
            <a:pPr algn="ctr" rtl="0">
              <a:spcBef>
                <a:spcPts val="0"/>
              </a:spcBef>
              <a:buNone/>
            </a:pPr>
            <a:endParaRPr lang="fr" sz="2900" dirty="0" smtClean="0"/>
          </a:p>
          <a:p>
            <a:r>
              <a:rPr lang="fr-FR" sz="1050" i="1" dirty="0" smtClean="0"/>
              <a:t>S</a:t>
            </a:r>
            <a:r>
              <a:rPr lang="fr" sz="1050" i="1" dirty="0" smtClean="0"/>
              <a:t>ource: </a:t>
            </a:r>
            <a:r>
              <a:rPr lang="fr-FR" sz="1050" i="1" dirty="0" smtClean="0"/>
              <a:t>http://www.en-aparte.com/2009/02/08/limportancedelimagedanslemondeprofessionnel</a:t>
            </a:r>
            <a:r>
              <a:rPr lang="fr-FR" sz="1050" i="1" dirty="0" smtClean="0"/>
              <a:t>/</a:t>
            </a:r>
            <a:endParaRPr lang="fr" sz="1050" i="1" dirty="0"/>
          </a:p>
        </p:txBody>
      </p:sp>
      <p:sp>
        <p:nvSpPr>
          <p:cNvPr id="76" name="Shape 7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fr"/>
              <a:pPr>
                <a:spcBef>
                  <a:spcPts val="0"/>
                </a:spcBef>
                <a:buNone/>
              </a:pPr>
              <a:t>5</a:t>
            </a:fld>
            <a:endParaRPr lang="f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fr"/>
              <a:t>L’expertise</a:t>
            </a:r>
          </a:p>
        </p:txBody>
      </p:sp>
      <p:sp>
        <p:nvSpPr>
          <p:cNvPr id="82" name="Shape 8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fr" dirty="0"/>
              <a:t>Basée sur des conseils de :</a:t>
            </a:r>
          </a:p>
          <a:p>
            <a:pPr marL="457200" lvl="0" indent="-419100" rtl="0">
              <a:spcBef>
                <a:spcPts val="0"/>
              </a:spcBef>
              <a:buClr>
                <a:schemeClr val="dk1"/>
              </a:buClr>
              <a:buSzPct val="100000"/>
              <a:buFont typeface="Georgia"/>
              <a:buChar char="-"/>
            </a:pPr>
            <a:r>
              <a:rPr lang="fr" dirty="0"/>
              <a:t>stylistes (ex : </a:t>
            </a:r>
            <a:r>
              <a:rPr lang="fr" dirty="0" smtClean="0"/>
              <a:t>Cristina </a:t>
            </a:r>
            <a:r>
              <a:rPr lang="fr" dirty="0"/>
              <a:t>Cordula)</a:t>
            </a:r>
          </a:p>
          <a:p>
            <a:pPr marL="457200" lvl="0" indent="-419100" rtl="0">
              <a:spcBef>
                <a:spcPts val="0"/>
              </a:spcBef>
              <a:buClr>
                <a:schemeClr val="dk1"/>
              </a:buClr>
              <a:buSzPct val="100000"/>
              <a:buFont typeface="Georgia"/>
              <a:buChar char="-"/>
            </a:pPr>
            <a:r>
              <a:rPr lang="fr" dirty="0"/>
              <a:t>magazines de mode (ex: Cosmopolitan)</a:t>
            </a:r>
          </a:p>
          <a:p>
            <a:pPr marL="457200" lvl="0" indent="-419100" rtl="0">
              <a:spcBef>
                <a:spcPts val="0"/>
              </a:spcBef>
              <a:buClr>
                <a:schemeClr val="dk1"/>
              </a:buClr>
              <a:buSzPct val="100000"/>
              <a:buFont typeface="Georgia"/>
              <a:buChar char="-"/>
            </a:pPr>
            <a:r>
              <a:rPr lang="fr" dirty="0"/>
              <a:t>sites spécialisés (ex: </a:t>
            </a:r>
            <a:r>
              <a:rPr lang="fr" dirty="0" smtClean="0"/>
              <a:t>Jamaissansmacravate</a:t>
            </a:r>
            <a:r>
              <a:rPr lang="fr" dirty="0" smtClean="0"/>
              <a:t>)</a:t>
            </a:r>
            <a:endParaRPr lang="fr" dirty="0"/>
          </a:p>
          <a:p>
            <a:pPr lvl="0" rtl="0">
              <a:spcBef>
                <a:spcPts val="0"/>
              </a:spcBef>
              <a:buNone/>
            </a:pPr>
            <a:r>
              <a:rPr lang="fr" dirty="0"/>
              <a:t>Sujet très vaste donc restriction à 3 catégories de formalité et à une tenue classique, adaptable par l’utilisateur</a:t>
            </a:r>
          </a:p>
        </p:txBody>
      </p:sp>
      <p:sp>
        <p:nvSpPr>
          <p:cNvPr id="83" name="Shape 8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fr"/>
              <a:pPr>
                <a:spcBef>
                  <a:spcPts val="0"/>
                </a:spcBef>
                <a:buNone/>
              </a:pPr>
              <a:t>6</a:t>
            </a:fld>
            <a:endParaRPr lang="f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fr"/>
              <a:t>Les règles</a:t>
            </a:r>
          </a:p>
        </p:txBody>
      </p:sp>
      <p:sp>
        <p:nvSpPr>
          <p:cNvPr id="89" name="Shape 8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fr"/>
              <a:t>Base de règles : liste de règles représentées par “R” et leur numéro</a:t>
            </a:r>
          </a:p>
          <a:p>
            <a:pPr rtl="0">
              <a:spcBef>
                <a:spcPts val="0"/>
              </a:spcBef>
              <a:buNone/>
            </a:pPr>
            <a:r>
              <a:rPr lang="fr"/>
              <a:t>	Ex : (R1 R2 R2… Rn)</a:t>
            </a:r>
          </a:p>
          <a:p>
            <a:pPr rtl="0">
              <a:spcBef>
                <a:spcPts val="0"/>
              </a:spcBef>
              <a:buNone/>
            </a:pPr>
            <a:r>
              <a:rPr lang="fr"/>
              <a:t>Chaque règle affectée à une variable et représentée sous forme d’une liste comportant:</a:t>
            </a:r>
          </a:p>
          <a:p>
            <a:pPr marL="457200" lvl="0" indent="-419100" rtl="0">
              <a:spcBef>
                <a:spcPts val="0"/>
              </a:spcBef>
              <a:buClr>
                <a:schemeClr val="dk1"/>
              </a:buClr>
              <a:buSzPct val="100000"/>
              <a:buFont typeface="Georgia"/>
              <a:buChar char="-"/>
            </a:pPr>
            <a:r>
              <a:rPr lang="fr"/>
              <a:t>une liste de conditions</a:t>
            </a:r>
          </a:p>
          <a:p>
            <a:pPr marL="457200" lvl="0" indent="-419100" rtl="0">
              <a:spcBef>
                <a:spcPts val="0"/>
              </a:spcBef>
              <a:buClr>
                <a:schemeClr val="dk1"/>
              </a:buClr>
              <a:buSzPct val="100000"/>
              <a:buFont typeface="Georgia"/>
              <a:buChar char="-"/>
            </a:pPr>
            <a:r>
              <a:rPr lang="fr"/>
              <a:t>une liste de déductions</a:t>
            </a:r>
          </a:p>
          <a:p>
            <a:pPr rtl="0">
              <a:spcBef>
                <a:spcPts val="0"/>
              </a:spcBef>
              <a:buNone/>
            </a:pPr>
            <a:endParaRPr/>
          </a:p>
          <a:p>
            <a:pPr lvl="0">
              <a:spcBef>
                <a:spcPts val="0"/>
              </a:spcBef>
              <a:buNone/>
            </a:pPr>
            <a:endParaRPr/>
          </a:p>
        </p:txBody>
      </p:sp>
      <p:sp>
        <p:nvSpPr>
          <p:cNvPr id="90" name="Shape 9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fr"/>
              <a:pPr>
                <a:spcBef>
                  <a:spcPts val="0"/>
                </a:spcBef>
                <a:buNone/>
              </a:pPr>
              <a:t>7</a:t>
            </a:fld>
            <a:endParaRPr lang="f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fr"/>
              <a:t>Les règles</a:t>
            </a:r>
          </a:p>
        </p:txBody>
      </p:sp>
      <p:sp>
        <p:nvSpPr>
          <p:cNvPr id="96" name="Shape 9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fr"/>
              <a:t>Représentation des conditions et  déductions :</a:t>
            </a:r>
          </a:p>
          <a:p>
            <a:pPr lvl="0" rtl="0">
              <a:spcBef>
                <a:spcPts val="0"/>
              </a:spcBef>
              <a:buNone/>
            </a:pPr>
            <a:r>
              <a:rPr lang="fr"/>
              <a:t>- couples &lt;objet valeur&gt;</a:t>
            </a:r>
          </a:p>
          <a:p>
            <a:pPr lvl="0" rtl="0">
              <a:spcBef>
                <a:spcPts val="0"/>
              </a:spcBef>
              <a:buNone/>
            </a:pPr>
            <a:r>
              <a:rPr lang="fr"/>
              <a:t>	Ex : (haut chemise)</a:t>
            </a:r>
          </a:p>
          <a:p>
            <a:pPr lvl="0" rtl="0">
              <a:spcBef>
                <a:spcPts val="0"/>
              </a:spcBef>
              <a:buNone/>
            </a:pPr>
            <a:r>
              <a:rPr lang="fr"/>
              <a:t>- triplets &lt;objet attribut valeur&gt; pour spécifier une caractéristique particulière d’un objet</a:t>
            </a:r>
          </a:p>
          <a:p>
            <a:pPr>
              <a:spcBef>
                <a:spcPts val="0"/>
              </a:spcBef>
              <a:buNone/>
            </a:pPr>
            <a:r>
              <a:rPr lang="fr"/>
              <a:t>	Ex : (chemise forme droite)</a:t>
            </a:r>
          </a:p>
        </p:txBody>
      </p:sp>
      <p:sp>
        <p:nvSpPr>
          <p:cNvPr id="97" name="Shape 9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fr"/>
              <a:pPr>
                <a:spcBef>
                  <a:spcPts val="0"/>
                </a:spcBef>
                <a:buNone/>
              </a:pPr>
              <a:t>8</a:t>
            </a:fld>
            <a:endParaRPr lang="f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fr"/>
              <a:t>Moteur d’inférence</a:t>
            </a:r>
          </a:p>
        </p:txBody>
      </p:sp>
      <p:sp>
        <p:nvSpPr>
          <p:cNvPr id="103" name="Shape 10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fr" sz="2800" dirty="0"/>
              <a:t>2 variables globales *bdf* et *parcouru*</a:t>
            </a:r>
          </a:p>
          <a:p>
            <a:pPr marL="457200" lvl="0" indent="-406400" rtl="0">
              <a:spcBef>
                <a:spcPts val="0"/>
              </a:spcBef>
              <a:buClr>
                <a:schemeClr val="dk1"/>
              </a:buClr>
              <a:buSzPct val="100000"/>
              <a:buFont typeface="Arial"/>
              <a:buChar char="●"/>
            </a:pPr>
            <a:r>
              <a:rPr lang="fr" sz="2800" dirty="0"/>
              <a:t>Chaînage avant en profondeur d’abord:</a:t>
            </a:r>
          </a:p>
          <a:p>
            <a:pPr rtl="0">
              <a:spcBef>
                <a:spcPts val="0"/>
              </a:spcBef>
              <a:buNone/>
            </a:pPr>
            <a:r>
              <a:rPr lang="fr" sz="2400" dirty="0"/>
              <a:t> -Première règle candidate rencontrée → Ajout *bdf*</a:t>
            </a:r>
          </a:p>
          <a:p>
            <a:pPr rtl="0">
              <a:spcBef>
                <a:spcPts val="0"/>
              </a:spcBef>
              <a:spcAft>
                <a:spcPts val="600"/>
              </a:spcAft>
              <a:buNone/>
            </a:pPr>
            <a:r>
              <a:rPr lang="fr" sz="2400" dirty="0"/>
              <a:t>-On retourne au début de la liste de règles</a:t>
            </a:r>
          </a:p>
          <a:p>
            <a:pPr marL="457200" lvl="0" indent="-406400" rtl="0">
              <a:spcBef>
                <a:spcPts val="0"/>
              </a:spcBef>
              <a:buClr>
                <a:schemeClr val="dk1"/>
              </a:buClr>
              <a:buSzPct val="100000"/>
              <a:buFont typeface="Arial"/>
              <a:buChar char="●"/>
            </a:pPr>
            <a:r>
              <a:rPr lang="fr" sz="2800" dirty="0"/>
              <a:t>Chaînage avant en largeur d’abord:</a:t>
            </a:r>
          </a:p>
          <a:p>
            <a:pPr rtl="0">
              <a:spcBef>
                <a:spcPts val="0"/>
              </a:spcBef>
              <a:buNone/>
            </a:pPr>
            <a:r>
              <a:rPr lang="fr" sz="2400" dirty="0"/>
              <a:t>-On repère toutes les règles-candidates → Ajout *bdf*</a:t>
            </a:r>
          </a:p>
          <a:p>
            <a:pPr lvl="0" rtl="0">
              <a:spcBef>
                <a:spcPts val="0"/>
              </a:spcBef>
              <a:buNone/>
            </a:pPr>
            <a:r>
              <a:rPr lang="fr" sz="2400" dirty="0"/>
              <a:t>-On parcourt la liste de règles une profondeur en dessous</a:t>
            </a:r>
          </a:p>
        </p:txBody>
      </p:sp>
      <p:sp>
        <p:nvSpPr>
          <p:cNvPr id="104" name="Shape 10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fr"/>
              <a:pPr>
                <a:spcBef>
                  <a:spcPts val="0"/>
                </a:spcBef>
                <a:buNone/>
              </a:pPr>
              <a:t>9</a:t>
            </a:fld>
            <a:endParaRPr lang="f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404</Words>
  <Application>Microsoft Office PowerPoint</Application>
  <PresentationFormat>Affichage à l'écran (16:9)</PresentationFormat>
  <Paragraphs>83</Paragraphs>
  <Slides>12</Slides>
  <Notes>12</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paper-plane</vt:lpstr>
      <vt:lpstr>Conduite d’expertise d’un SE d’ordre 0+</vt:lpstr>
      <vt:lpstr>Sommaire</vt:lpstr>
      <vt:lpstr>Présentation du système</vt:lpstr>
      <vt:lpstr>Présentation du système</vt:lpstr>
      <vt:lpstr>Présentation du système</vt:lpstr>
      <vt:lpstr>L’expertise</vt:lpstr>
      <vt:lpstr>Les règles</vt:lpstr>
      <vt:lpstr>Les règles</vt:lpstr>
      <vt:lpstr>Moteur d’inférence</vt:lpstr>
      <vt:lpstr>Demonstration</vt:lpstr>
      <vt:lpstr>Demonstration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Conduite d’expertise d’un SE d’ordre 0+</dc:title>
  <dc:creator>Anaig</dc:creator>
  <cp:lastModifiedBy>Anaig</cp:lastModifiedBy>
  <cp:revision>14</cp:revision>
  <dcterms:modified xsi:type="dcterms:W3CDTF">2015-01-07T12:50:52Z</dcterms:modified>
</cp:coreProperties>
</file>