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564402-7876-43FB-866B-C0D5FB42393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37685BB-AFEF-4CFC-8ECB-1B3F2092DFD8}">
      <dgm:prSet phldrT="[Texte]" custT="1"/>
      <dgm:spPr/>
      <dgm:t>
        <a:bodyPr/>
        <a:lstStyle/>
        <a:p>
          <a:r>
            <a:rPr lang="fr-FR" sz="2400" b="1" dirty="0">
              <a:latin typeface="+mj-lt"/>
              <a:ea typeface="Adobe Heiti Std R" panose="020B0400000000000000" pitchFamily="34" charset="-128"/>
            </a:rPr>
            <a:t>Couche Conceptuelle (</a:t>
          </a:r>
          <a:r>
            <a:rPr lang="en-US" sz="2400" b="1" dirty="0" err="1">
              <a:latin typeface="+mj-lt"/>
              <a:ea typeface="Adobe Heiti Std R" panose="020B0400000000000000" pitchFamily="34" charset="-128"/>
            </a:rPr>
            <a:t>compréhension</a:t>
          </a:r>
          <a:r>
            <a:rPr lang="en-US" sz="2400" b="1" dirty="0">
              <a:latin typeface="+mj-lt"/>
              <a:ea typeface="Adobe Heiti Std R" panose="020B0400000000000000" pitchFamily="34" charset="-128"/>
            </a:rPr>
            <a:t> des </a:t>
          </a:r>
          <a:r>
            <a:rPr lang="en-US" sz="2400" b="1" dirty="0" err="1">
              <a:latin typeface="+mj-lt"/>
              <a:ea typeface="Adobe Heiti Std R" panose="020B0400000000000000" pitchFamily="34" charset="-128"/>
            </a:rPr>
            <a:t>données</a:t>
          </a:r>
          <a:r>
            <a:rPr lang="en-US" sz="2400" b="1" dirty="0">
              <a:latin typeface="+mj-lt"/>
              <a:ea typeface="Adobe Heiti Std R" panose="020B0400000000000000" pitchFamily="34" charset="-128"/>
            </a:rPr>
            <a:t>)</a:t>
          </a:r>
        </a:p>
      </dgm:t>
    </dgm:pt>
    <dgm:pt modelId="{E0BEB2D5-3AEB-466A-9B5C-2DBD1AFE2ECF}" type="parTrans" cxnId="{33238C49-CE90-4B18-B9E2-06A97D5EC5C4}">
      <dgm:prSet/>
      <dgm:spPr/>
      <dgm:t>
        <a:bodyPr/>
        <a:lstStyle/>
        <a:p>
          <a:endParaRPr lang="en-US"/>
        </a:p>
      </dgm:t>
    </dgm:pt>
    <dgm:pt modelId="{326BA4D7-3328-42C8-9879-A74B3A15D130}" type="sibTrans" cxnId="{33238C49-CE90-4B18-B9E2-06A97D5EC5C4}">
      <dgm:prSet/>
      <dgm:spPr/>
      <dgm:t>
        <a:bodyPr/>
        <a:lstStyle/>
        <a:p>
          <a:endParaRPr lang="en-US"/>
        </a:p>
      </dgm:t>
    </dgm:pt>
    <dgm:pt modelId="{7BE2F586-A287-45B8-92E1-68934F52B0CD}">
      <dgm:prSet phldrT="[Texte]" custT="1"/>
      <dgm:spPr/>
      <dgm:t>
        <a:bodyPr/>
        <a:lstStyle/>
        <a:p>
          <a:r>
            <a:rPr lang="fr-FR" sz="2400" b="1" dirty="0">
              <a:latin typeface="+mj-lt"/>
            </a:rPr>
            <a:t>Couche Logique (</a:t>
          </a:r>
          <a:r>
            <a:rPr lang="en-US" sz="2400" b="1" dirty="0" err="1">
              <a:latin typeface="+mj-lt"/>
            </a:rPr>
            <a:t>organisation</a:t>
          </a:r>
          <a:r>
            <a:rPr lang="en-US" sz="2400" b="1" dirty="0">
              <a:latin typeface="+mj-lt"/>
            </a:rPr>
            <a:t> </a:t>
          </a:r>
          <a:r>
            <a:rPr lang="en-US" sz="2400" b="1" dirty="0" err="1">
              <a:latin typeface="+mj-lt"/>
            </a:rPr>
            <a:t>logique</a:t>
          </a:r>
          <a:r>
            <a:rPr lang="en-US" sz="2400" b="1" dirty="0">
              <a:latin typeface="+mj-lt"/>
            </a:rPr>
            <a:t> des </a:t>
          </a:r>
          <a:r>
            <a:rPr lang="en-US" sz="2400" b="1" dirty="0" err="1">
              <a:latin typeface="+mj-lt"/>
            </a:rPr>
            <a:t>données</a:t>
          </a:r>
          <a:r>
            <a:rPr lang="en-US" sz="2400" b="1" dirty="0">
              <a:latin typeface="+mj-lt"/>
            </a:rPr>
            <a:t>)</a:t>
          </a:r>
        </a:p>
      </dgm:t>
    </dgm:pt>
    <dgm:pt modelId="{F02350A1-C327-435E-94BF-ABDECA82BD83}" type="parTrans" cxnId="{77B06330-EE94-4603-9C86-5D7A401C16E8}">
      <dgm:prSet/>
      <dgm:spPr/>
      <dgm:t>
        <a:bodyPr/>
        <a:lstStyle/>
        <a:p>
          <a:endParaRPr lang="en-US"/>
        </a:p>
      </dgm:t>
    </dgm:pt>
    <dgm:pt modelId="{C9792E1C-1A1D-4317-AE6F-DE8C2002D28A}" type="sibTrans" cxnId="{77B06330-EE94-4603-9C86-5D7A401C16E8}">
      <dgm:prSet/>
      <dgm:spPr/>
      <dgm:t>
        <a:bodyPr/>
        <a:lstStyle/>
        <a:p>
          <a:endParaRPr lang="en-US"/>
        </a:p>
      </dgm:t>
    </dgm:pt>
    <dgm:pt modelId="{BF7D8C70-EE5C-4FD0-9B2E-3FCC45B42AE4}">
      <dgm:prSet phldrT="[Texte]" custT="1"/>
      <dgm:spPr/>
      <dgm:t>
        <a:bodyPr/>
        <a:lstStyle/>
        <a:p>
          <a:r>
            <a:rPr lang="fr-FR" sz="2400" b="1" dirty="0">
              <a:latin typeface="+mj-lt"/>
            </a:rPr>
            <a:t>Couche Physique (</a:t>
          </a:r>
          <a:r>
            <a:rPr lang="en-US" sz="2400" b="1" dirty="0" err="1">
              <a:latin typeface="+mj-lt"/>
            </a:rPr>
            <a:t>organisation</a:t>
          </a:r>
          <a:r>
            <a:rPr lang="en-US" sz="2400" b="1" dirty="0">
              <a:latin typeface="+mj-lt"/>
            </a:rPr>
            <a:t> du stockage </a:t>
          </a:r>
          <a:r>
            <a:rPr lang="en-US" sz="2400" b="1" dirty="0" err="1">
              <a:latin typeface="+mj-lt"/>
            </a:rPr>
            <a:t>disque</a:t>
          </a:r>
          <a:r>
            <a:rPr lang="en-US" sz="2400" b="1" dirty="0">
              <a:latin typeface="+mj-lt"/>
            </a:rPr>
            <a:t>)</a:t>
          </a:r>
        </a:p>
      </dgm:t>
    </dgm:pt>
    <dgm:pt modelId="{F87981F8-18BA-41B1-81AD-67EC565CC804}" type="parTrans" cxnId="{19A16829-E417-448F-A650-8EDDA48DC335}">
      <dgm:prSet/>
      <dgm:spPr/>
      <dgm:t>
        <a:bodyPr/>
        <a:lstStyle/>
        <a:p>
          <a:endParaRPr lang="en-US"/>
        </a:p>
      </dgm:t>
    </dgm:pt>
    <dgm:pt modelId="{D5478886-AE71-4234-914F-1CF8A829A2A8}" type="sibTrans" cxnId="{19A16829-E417-448F-A650-8EDDA48DC335}">
      <dgm:prSet/>
      <dgm:spPr/>
      <dgm:t>
        <a:bodyPr/>
        <a:lstStyle/>
        <a:p>
          <a:endParaRPr lang="en-US"/>
        </a:p>
      </dgm:t>
    </dgm:pt>
    <dgm:pt modelId="{1D7D921E-4E48-4DBD-9F18-20351971ADDC}" type="pres">
      <dgm:prSet presAssocID="{BB564402-7876-43FB-866B-C0D5FB4239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D8874E6-B032-4A8C-9E51-D9FEEAAA1015}" type="pres">
      <dgm:prSet presAssocID="{D37685BB-AFEF-4CFC-8ECB-1B3F2092DFD8}" presName="hierRoot1" presStyleCnt="0"/>
      <dgm:spPr/>
    </dgm:pt>
    <dgm:pt modelId="{DA7AAFFE-5F05-4EA1-B26B-77FC6A677EB2}" type="pres">
      <dgm:prSet presAssocID="{D37685BB-AFEF-4CFC-8ECB-1B3F2092DFD8}" presName="composite" presStyleCnt="0"/>
      <dgm:spPr/>
    </dgm:pt>
    <dgm:pt modelId="{F82E2FD2-271B-4B44-AB8A-1236828834D1}" type="pres">
      <dgm:prSet presAssocID="{D37685BB-AFEF-4CFC-8ECB-1B3F2092DFD8}" presName="background" presStyleLbl="node0" presStyleIdx="0" presStyleCnt="3"/>
      <dgm:spPr/>
    </dgm:pt>
    <dgm:pt modelId="{7B3D618A-C49D-47F5-885D-81B41EE4EEE0}" type="pres">
      <dgm:prSet presAssocID="{D37685BB-AFEF-4CFC-8ECB-1B3F2092DFD8}" presName="text" presStyleLbl="fgAcc0" presStyleIdx="0" presStyleCnt="3">
        <dgm:presLayoutVars>
          <dgm:chPref val="3"/>
        </dgm:presLayoutVars>
      </dgm:prSet>
      <dgm:spPr/>
    </dgm:pt>
    <dgm:pt modelId="{89BEDEEF-312B-428A-9826-D6E6779A441E}" type="pres">
      <dgm:prSet presAssocID="{D37685BB-AFEF-4CFC-8ECB-1B3F2092DFD8}" presName="hierChild2" presStyleCnt="0"/>
      <dgm:spPr/>
    </dgm:pt>
    <dgm:pt modelId="{0A00C7DF-611A-4D56-8D9E-6A2C93C062D3}" type="pres">
      <dgm:prSet presAssocID="{7BE2F586-A287-45B8-92E1-68934F52B0CD}" presName="hierRoot1" presStyleCnt="0"/>
      <dgm:spPr/>
    </dgm:pt>
    <dgm:pt modelId="{61DC28BE-2F19-4DBA-804E-71C3043E1364}" type="pres">
      <dgm:prSet presAssocID="{7BE2F586-A287-45B8-92E1-68934F52B0CD}" presName="composite" presStyleCnt="0"/>
      <dgm:spPr/>
    </dgm:pt>
    <dgm:pt modelId="{DF507842-BCE4-4EEE-8D28-04C9B1E90F55}" type="pres">
      <dgm:prSet presAssocID="{7BE2F586-A287-45B8-92E1-68934F52B0CD}" presName="background" presStyleLbl="node0" presStyleIdx="1" presStyleCnt="3"/>
      <dgm:spPr/>
    </dgm:pt>
    <dgm:pt modelId="{4FCD103E-FFA9-44EE-B099-1FCAA2C9FB52}" type="pres">
      <dgm:prSet presAssocID="{7BE2F586-A287-45B8-92E1-68934F52B0CD}" presName="text" presStyleLbl="fgAcc0" presStyleIdx="1" presStyleCnt="3">
        <dgm:presLayoutVars>
          <dgm:chPref val="3"/>
        </dgm:presLayoutVars>
      </dgm:prSet>
      <dgm:spPr/>
    </dgm:pt>
    <dgm:pt modelId="{94108443-F9A9-47A5-A7E6-AFE6CEFD00FF}" type="pres">
      <dgm:prSet presAssocID="{7BE2F586-A287-45B8-92E1-68934F52B0CD}" presName="hierChild2" presStyleCnt="0"/>
      <dgm:spPr/>
    </dgm:pt>
    <dgm:pt modelId="{720DC000-5686-4C46-BED4-89542A2B81F8}" type="pres">
      <dgm:prSet presAssocID="{BF7D8C70-EE5C-4FD0-9B2E-3FCC45B42AE4}" presName="hierRoot1" presStyleCnt="0"/>
      <dgm:spPr/>
    </dgm:pt>
    <dgm:pt modelId="{39604417-ACE3-43AE-B6A9-7C252323D04B}" type="pres">
      <dgm:prSet presAssocID="{BF7D8C70-EE5C-4FD0-9B2E-3FCC45B42AE4}" presName="composite" presStyleCnt="0"/>
      <dgm:spPr/>
    </dgm:pt>
    <dgm:pt modelId="{B4CE4511-A043-4F2C-9205-E9A15C86B165}" type="pres">
      <dgm:prSet presAssocID="{BF7D8C70-EE5C-4FD0-9B2E-3FCC45B42AE4}" presName="background" presStyleLbl="node0" presStyleIdx="2" presStyleCnt="3"/>
      <dgm:spPr/>
    </dgm:pt>
    <dgm:pt modelId="{A037E74B-BFF6-4F63-A4C6-126D3A7F4846}" type="pres">
      <dgm:prSet presAssocID="{BF7D8C70-EE5C-4FD0-9B2E-3FCC45B42AE4}" presName="text" presStyleLbl="fgAcc0" presStyleIdx="2" presStyleCnt="3">
        <dgm:presLayoutVars>
          <dgm:chPref val="3"/>
        </dgm:presLayoutVars>
      </dgm:prSet>
      <dgm:spPr/>
    </dgm:pt>
    <dgm:pt modelId="{CD0E0CE6-393D-470B-BCE2-6FF2238D8597}" type="pres">
      <dgm:prSet presAssocID="{BF7D8C70-EE5C-4FD0-9B2E-3FCC45B42AE4}" presName="hierChild2" presStyleCnt="0"/>
      <dgm:spPr/>
    </dgm:pt>
  </dgm:ptLst>
  <dgm:cxnLst>
    <dgm:cxn modelId="{19A16829-E417-448F-A650-8EDDA48DC335}" srcId="{BB564402-7876-43FB-866B-C0D5FB42393D}" destId="{BF7D8C70-EE5C-4FD0-9B2E-3FCC45B42AE4}" srcOrd="2" destOrd="0" parTransId="{F87981F8-18BA-41B1-81AD-67EC565CC804}" sibTransId="{D5478886-AE71-4234-914F-1CF8A829A2A8}"/>
    <dgm:cxn modelId="{77B06330-EE94-4603-9C86-5D7A401C16E8}" srcId="{BB564402-7876-43FB-866B-C0D5FB42393D}" destId="{7BE2F586-A287-45B8-92E1-68934F52B0CD}" srcOrd="1" destOrd="0" parTransId="{F02350A1-C327-435E-94BF-ABDECA82BD83}" sibTransId="{C9792E1C-1A1D-4317-AE6F-DE8C2002D28A}"/>
    <dgm:cxn modelId="{627E5D48-BB8A-497A-B805-0CD9A00296A3}" type="presOf" srcId="{BF7D8C70-EE5C-4FD0-9B2E-3FCC45B42AE4}" destId="{A037E74B-BFF6-4F63-A4C6-126D3A7F4846}" srcOrd="0" destOrd="0" presId="urn:microsoft.com/office/officeart/2005/8/layout/hierarchy1"/>
    <dgm:cxn modelId="{33238C49-CE90-4B18-B9E2-06A97D5EC5C4}" srcId="{BB564402-7876-43FB-866B-C0D5FB42393D}" destId="{D37685BB-AFEF-4CFC-8ECB-1B3F2092DFD8}" srcOrd="0" destOrd="0" parTransId="{E0BEB2D5-3AEB-466A-9B5C-2DBD1AFE2ECF}" sibTransId="{326BA4D7-3328-42C8-9879-A74B3A15D130}"/>
    <dgm:cxn modelId="{BF3B85A7-166B-4794-ABC6-ADA47CA537B8}" type="presOf" srcId="{BB564402-7876-43FB-866B-C0D5FB42393D}" destId="{1D7D921E-4E48-4DBD-9F18-20351971ADDC}" srcOrd="0" destOrd="0" presId="urn:microsoft.com/office/officeart/2005/8/layout/hierarchy1"/>
    <dgm:cxn modelId="{8CE30DAC-FABA-400F-B809-85975D668BBD}" type="presOf" srcId="{D37685BB-AFEF-4CFC-8ECB-1B3F2092DFD8}" destId="{7B3D618A-C49D-47F5-885D-81B41EE4EEE0}" srcOrd="0" destOrd="0" presId="urn:microsoft.com/office/officeart/2005/8/layout/hierarchy1"/>
    <dgm:cxn modelId="{B00071D6-896C-4EC8-B7F4-E4F15128E252}" type="presOf" srcId="{7BE2F586-A287-45B8-92E1-68934F52B0CD}" destId="{4FCD103E-FFA9-44EE-B099-1FCAA2C9FB52}" srcOrd="0" destOrd="0" presId="urn:microsoft.com/office/officeart/2005/8/layout/hierarchy1"/>
    <dgm:cxn modelId="{C5DB1982-8A99-4955-B831-9589323F2308}" type="presParOf" srcId="{1D7D921E-4E48-4DBD-9F18-20351971ADDC}" destId="{DD8874E6-B032-4A8C-9E51-D9FEEAAA1015}" srcOrd="0" destOrd="0" presId="urn:microsoft.com/office/officeart/2005/8/layout/hierarchy1"/>
    <dgm:cxn modelId="{1DA89BCD-6658-4BC5-BE40-DB5353B35D8C}" type="presParOf" srcId="{DD8874E6-B032-4A8C-9E51-D9FEEAAA1015}" destId="{DA7AAFFE-5F05-4EA1-B26B-77FC6A677EB2}" srcOrd="0" destOrd="0" presId="urn:microsoft.com/office/officeart/2005/8/layout/hierarchy1"/>
    <dgm:cxn modelId="{F0B30E10-B4C4-4FE5-821B-E4F513247791}" type="presParOf" srcId="{DA7AAFFE-5F05-4EA1-B26B-77FC6A677EB2}" destId="{F82E2FD2-271B-4B44-AB8A-1236828834D1}" srcOrd="0" destOrd="0" presId="urn:microsoft.com/office/officeart/2005/8/layout/hierarchy1"/>
    <dgm:cxn modelId="{EDD197E8-132A-46E3-8302-760A91A6D5B4}" type="presParOf" srcId="{DA7AAFFE-5F05-4EA1-B26B-77FC6A677EB2}" destId="{7B3D618A-C49D-47F5-885D-81B41EE4EEE0}" srcOrd="1" destOrd="0" presId="urn:microsoft.com/office/officeart/2005/8/layout/hierarchy1"/>
    <dgm:cxn modelId="{EB7A94BB-9DD2-4523-9453-4DC3C2868DFC}" type="presParOf" srcId="{DD8874E6-B032-4A8C-9E51-D9FEEAAA1015}" destId="{89BEDEEF-312B-428A-9826-D6E6779A441E}" srcOrd="1" destOrd="0" presId="urn:microsoft.com/office/officeart/2005/8/layout/hierarchy1"/>
    <dgm:cxn modelId="{BA333B92-D331-4F14-BAD8-8ACB6C4BE8B0}" type="presParOf" srcId="{1D7D921E-4E48-4DBD-9F18-20351971ADDC}" destId="{0A00C7DF-611A-4D56-8D9E-6A2C93C062D3}" srcOrd="1" destOrd="0" presId="urn:microsoft.com/office/officeart/2005/8/layout/hierarchy1"/>
    <dgm:cxn modelId="{68F060AA-6F9C-4F07-92DD-2BA20581C1ED}" type="presParOf" srcId="{0A00C7DF-611A-4D56-8D9E-6A2C93C062D3}" destId="{61DC28BE-2F19-4DBA-804E-71C3043E1364}" srcOrd="0" destOrd="0" presId="urn:microsoft.com/office/officeart/2005/8/layout/hierarchy1"/>
    <dgm:cxn modelId="{AD9FB0D1-D6DE-4A63-8F2B-09108C6B98F3}" type="presParOf" srcId="{61DC28BE-2F19-4DBA-804E-71C3043E1364}" destId="{DF507842-BCE4-4EEE-8D28-04C9B1E90F55}" srcOrd="0" destOrd="0" presId="urn:microsoft.com/office/officeart/2005/8/layout/hierarchy1"/>
    <dgm:cxn modelId="{23BCFC7E-A58A-4647-AEE4-FF84D68DF2AC}" type="presParOf" srcId="{61DC28BE-2F19-4DBA-804E-71C3043E1364}" destId="{4FCD103E-FFA9-44EE-B099-1FCAA2C9FB52}" srcOrd="1" destOrd="0" presId="urn:microsoft.com/office/officeart/2005/8/layout/hierarchy1"/>
    <dgm:cxn modelId="{DB741398-FF4C-4C23-B024-AA52F8758249}" type="presParOf" srcId="{0A00C7DF-611A-4D56-8D9E-6A2C93C062D3}" destId="{94108443-F9A9-47A5-A7E6-AFE6CEFD00FF}" srcOrd="1" destOrd="0" presId="urn:microsoft.com/office/officeart/2005/8/layout/hierarchy1"/>
    <dgm:cxn modelId="{EAE22F60-F6E8-4262-A879-4EE78F52FE32}" type="presParOf" srcId="{1D7D921E-4E48-4DBD-9F18-20351971ADDC}" destId="{720DC000-5686-4C46-BED4-89542A2B81F8}" srcOrd="2" destOrd="0" presId="urn:microsoft.com/office/officeart/2005/8/layout/hierarchy1"/>
    <dgm:cxn modelId="{3ED855EC-AB59-49D3-A436-4019EC837F68}" type="presParOf" srcId="{720DC000-5686-4C46-BED4-89542A2B81F8}" destId="{39604417-ACE3-43AE-B6A9-7C252323D04B}" srcOrd="0" destOrd="0" presId="urn:microsoft.com/office/officeart/2005/8/layout/hierarchy1"/>
    <dgm:cxn modelId="{FE2987AF-4533-44C7-B7D0-5381E23878DB}" type="presParOf" srcId="{39604417-ACE3-43AE-B6A9-7C252323D04B}" destId="{B4CE4511-A043-4F2C-9205-E9A15C86B165}" srcOrd="0" destOrd="0" presId="urn:microsoft.com/office/officeart/2005/8/layout/hierarchy1"/>
    <dgm:cxn modelId="{E7F7ED85-14DE-46EB-873F-FC01CF80B42B}" type="presParOf" srcId="{39604417-ACE3-43AE-B6A9-7C252323D04B}" destId="{A037E74B-BFF6-4F63-A4C6-126D3A7F4846}" srcOrd="1" destOrd="0" presId="urn:microsoft.com/office/officeart/2005/8/layout/hierarchy1"/>
    <dgm:cxn modelId="{55007AEF-B182-47E3-8F7C-0EDADC4CC390}" type="presParOf" srcId="{720DC000-5686-4C46-BED4-89542A2B81F8}" destId="{CD0E0CE6-393D-470B-BCE2-6FF2238D85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E2FD2-271B-4B44-AB8A-1236828834D1}">
      <dsp:nvSpPr>
        <dsp:cNvPr id="0" name=""/>
        <dsp:cNvSpPr/>
      </dsp:nvSpPr>
      <dsp:spPr>
        <a:xfrm>
          <a:off x="0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D618A-C49D-47F5-885D-81B41EE4EEE0}">
      <dsp:nvSpPr>
        <dsp:cNvPr id="0" name=""/>
        <dsp:cNvSpPr/>
      </dsp:nvSpPr>
      <dsp:spPr>
        <a:xfrm>
          <a:off x="331192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latin typeface="+mj-lt"/>
              <a:ea typeface="Adobe Heiti Std R" panose="020B0400000000000000" pitchFamily="34" charset="-128"/>
            </a:rPr>
            <a:t>Couche Conceptuelle (</a:t>
          </a:r>
          <a:r>
            <a:rPr lang="en-US" sz="2400" b="1" kern="1200" dirty="0" err="1">
              <a:latin typeface="+mj-lt"/>
              <a:ea typeface="Adobe Heiti Std R" panose="020B0400000000000000" pitchFamily="34" charset="-128"/>
            </a:rPr>
            <a:t>compréhension</a:t>
          </a:r>
          <a:r>
            <a:rPr lang="en-US" sz="2400" b="1" kern="1200" dirty="0">
              <a:latin typeface="+mj-lt"/>
              <a:ea typeface="Adobe Heiti Std R" panose="020B0400000000000000" pitchFamily="34" charset="-128"/>
            </a:rPr>
            <a:t> des </a:t>
          </a:r>
          <a:r>
            <a:rPr lang="en-US" sz="2400" b="1" kern="1200" dirty="0" err="1">
              <a:latin typeface="+mj-lt"/>
              <a:ea typeface="Adobe Heiti Std R" panose="020B0400000000000000" pitchFamily="34" charset="-128"/>
            </a:rPr>
            <a:t>données</a:t>
          </a:r>
          <a:r>
            <a:rPr lang="en-US" sz="2400" b="1" kern="1200" dirty="0">
              <a:latin typeface="+mj-lt"/>
              <a:ea typeface="Adobe Heiti Std R" panose="020B0400000000000000" pitchFamily="34" charset="-128"/>
            </a:rPr>
            <a:t>)</a:t>
          </a:r>
        </a:p>
      </dsp:txBody>
      <dsp:txXfrm>
        <a:off x="386629" y="907846"/>
        <a:ext cx="2869855" cy="1781889"/>
      </dsp:txXfrm>
    </dsp:sp>
    <dsp:sp modelId="{DF507842-BCE4-4EEE-8D28-04C9B1E90F55}">
      <dsp:nvSpPr>
        <dsp:cNvPr id="0" name=""/>
        <dsp:cNvSpPr/>
      </dsp:nvSpPr>
      <dsp:spPr>
        <a:xfrm>
          <a:off x="3643114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D103E-FFA9-44EE-B099-1FCAA2C9FB52}">
      <dsp:nvSpPr>
        <dsp:cNvPr id="0" name=""/>
        <dsp:cNvSpPr/>
      </dsp:nvSpPr>
      <dsp:spPr>
        <a:xfrm>
          <a:off x="3974306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latin typeface="+mj-lt"/>
            </a:rPr>
            <a:t>Couche Logique (</a:t>
          </a:r>
          <a:r>
            <a:rPr lang="en-US" sz="2400" b="1" kern="1200" dirty="0" err="1">
              <a:latin typeface="+mj-lt"/>
            </a:rPr>
            <a:t>organisation</a:t>
          </a:r>
          <a:r>
            <a:rPr lang="en-US" sz="2400" b="1" kern="1200" dirty="0">
              <a:latin typeface="+mj-lt"/>
            </a:rPr>
            <a:t> </a:t>
          </a:r>
          <a:r>
            <a:rPr lang="en-US" sz="2400" b="1" kern="1200" dirty="0" err="1">
              <a:latin typeface="+mj-lt"/>
            </a:rPr>
            <a:t>logique</a:t>
          </a:r>
          <a:r>
            <a:rPr lang="en-US" sz="2400" b="1" kern="1200" dirty="0">
              <a:latin typeface="+mj-lt"/>
            </a:rPr>
            <a:t> des </a:t>
          </a:r>
          <a:r>
            <a:rPr lang="en-US" sz="2400" b="1" kern="1200" dirty="0" err="1">
              <a:latin typeface="+mj-lt"/>
            </a:rPr>
            <a:t>données</a:t>
          </a:r>
          <a:r>
            <a:rPr lang="en-US" sz="2400" b="1" kern="1200" dirty="0">
              <a:latin typeface="+mj-lt"/>
            </a:rPr>
            <a:t>)</a:t>
          </a:r>
        </a:p>
      </dsp:txBody>
      <dsp:txXfrm>
        <a:off x="4029743" y="907846"/>
        <a:ext cx="2869855" cy="1781889"/>
      </dsp:txXfrm>
    </dsp:sp>
    <dsp:sp modelId="{B4CE4511-A043-4F2C-9205-E9A15C86B165}">
      <dsp:nvSpPr>
        <dsp:cNvPr id="0" name=""/>
        <dsp:cNvSpPr/>
      </dsp:nvSpPr>
      <dsp:spPr>
        <a:xfrm>
          <a:off x="7286228" y="537777"/>
          <a:ext cx="2980729" cy="1892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7E74B-BFF6-4F63-A4C6-126D3A7F4846}">
      <dsp:nvSpPr>
        <dsp:cNvPr id="0" name=""/>
        <dsp:cNvSpPr/>
      </dsp:nvSpPr>
      <dsp:spPr>
        <a:xfrm>
          <a:off x="7617420" y="852409"/>
          <a:ext cx="2980729" cy="1892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latin typeface="+mj-lt"/>
            </a:rPr>
            <a:t>Couche Physique (</a:t>
          </a:r>
          <a:r>
            <a:rPr lang="en-US" sz="2400" b="1" kern="1200" dirty="0" err="1">
              <a:latin typeface="+mj-lt"/>
            </a:rPr>
            <a:t>organisation</a:t>
          </a:r>
          <a:r>
            <a:rPr lang="en-US" sz="2400" b="1" kern="1200" dirty="0">
              <a:latin typeface="+mj-lt"/>
            </a:rPr>
            <a:t> du stockage </a:t>
          </a:r>
          <a:r>
            <a:rPr lang="en-US" sz="2400" b="1" kern="1200" dirty="0" err="1">
              <a:latin typeface="+mj-lt"/>
            </a:rPr>
            <a:t>disque</a:t>
          </a:r>
          <a:r>
            <a:rPr lang="en-US" sz="2400" b="1" kern="1200" dirty="0">
              <a:latin typeface="+mj-lt"/>
            </a:rPr>
            <a:t>)</a:t>
          </a:r>
        </a:p>
      </dsp:txBody>
      <dsp:txXfrm>
        <a:off x="7672857" y="907846"/>
        <a:ext cx="2869855" cy="1781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48FC8-7043-43EA-A14F-1BFA6C146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FBDF19-EBA3-4B31-83D4-6D9D3DEFE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D31882-7F13-49E6-8BF5-90911C9F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0B6591-5756-492F-BE24-668628640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79FEE-5D9E-4A89-84ED-64F734E6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5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3154B-83E1-4B24-B208-8E6E7917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D9EE98B-28E4-46E8-B25C-E4F81FACB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C98C86-B0C3-499C-8AC4-5908EE09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000629-F3C6-4D7C-A1F1-9E017C5B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D67CE-F0A3-4E8E-A65F-C7EECE57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5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E0F480-1AC9-405D-A07E-2D1DEED96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8098D2-9A96-47D0-957E-09D6B58F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84760B-B276-48EA-8794-6FC7E1A4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02BEF2-E28C-4AF6-BA4B-19B5800E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60F90-0A18-47FE-9DA5-E988AFA28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2C2C4-5D99-47B1-B79B-280E5842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E78EF-58EB-48FF-AACA-9BF99CE81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A5E5BA-7612-4DBD-8595-B0EC7E4B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0E1ADD-A6A3-4BE8-BEFF-CAAB141C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E858A5-9275-4E5B-8B66-CBFEDE93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67C75-8386-4A92-A2F4-E2238458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4DA1E3-69EE-46BE-A2D4-3A353F0F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A0A290-4E55-47AA-A9F5-2CE7CA3C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C610A2-D0FD-4C5D-9B91-44D3AE0EC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DBBBE3-F71B-434F-B902-650D4826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9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4EBEC8-2756-469C-9B05-83C14D51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BA8A9-198B-4E0C-9183-E690C6F47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6612A4-A5A6-4A3C-A48B-63E8F978D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273D43-96F9-4643-9F7A-F92629BE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78E539-6216-4831-8365-D92C081C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9D90EA-FB05-4878-8C2E-750845E4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3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0C18A-7885-454C-877D-5C2FDC7E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27EA5F-B7EA-4B30-8786-CDF37468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54E10D-5D9B-454D-B5CD-E1DA366C7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7312F5-D767-4C28-8850-97AF01245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A6FA52-6E0B-4C13-8001-4754960CE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839982-8C97-4B81-98BD-732C2EDD9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920C1F-63C4-4CF5-AF18-8D944A80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B3CCFF-B298-4DDD-8E30-08D7D3BA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6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FFC27-EA74-4C59-8B89-3D7A3DA5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35DEE4-088C-45AA-A7D9-AE88892C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53E383-EBF5-4F18-A6D3-6B7FB08C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D12357-120F-4F3B-A971-4FDCCFD2D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7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63985BA-E1C1-47B9-A89A-5007DAE2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6F9D22-E356-47DA-A8F1-A0A0CB97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43479C-2E93-4880-8E5D-ECF068E6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05366-8D1E-445D-A0C6-E839FF1A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6C3076-D3D8-480A-BD3A-A5F8F56D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36A61A-8722-40FC-8222-1394B22A4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963DEC-A873-42CC-9975-205A718C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F93D43-1A45-436F-A46B-69C69661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29B470-28F0-4C21-8D66-518B5353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2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06B96-6CEB-46F5-A80F-1BFB2820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3D7FDD-A040-4D9C-8B87-EED65F9FB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156212-A77B-4766-81B4-A7E58C7F0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36F4E-D723-4E90-BC0C-D99716B1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FCC986-7478-460C-B760-F83AC222A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DD6399-C675-40B4-9F7B-06A33B81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0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ED7947-FED8-4F1F-871C-FD8C21F18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019B07-096E-4C53-9FD6-E66A85DF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AFA39E-4138-4294-BBF2-1E7CCBDA1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3EFE1-6E4E-4B15-BDAE-18FF7A9D6686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074B93-D88D-411B-BC6B-CA3E83EA5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64485-AD63-43AE-860E-539D1B7B0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1095-07B1-488F-B696-7BC919D2490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84B353-DE55-455F-A354-46A8E0492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fr-FR" sz="8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Challenge </a:t>
            </a:r>
            <a:r>
              <a:rPr lang="fr-FR" sz="8000" dirty="0" err="1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SoyHuce</a:t>
            </a:r>
            <a:endParaRPr lang="en-US" sz="8000" dirty="0">
              <a:solidFill>
                <a:srgbClr val="FFFFFF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B8F94A4-F4B5-4625-BA9E-4196BC82F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fr-FR" sz="3200" dirty="0">
                <a:solidFill>
                  <a:srgbClr val="FE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Taxi Driver</a:t>
            </a:r>
            <a:endParaRPr lang="en-US" sz="3200" dirty="0">
              <a:solidFill>
                <a:srgbClr val="FEFFFF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1E9408E-8B95-474B-8C7D-B8746C24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1</a:t>
            </a:r>
            <a:r>
              <a:rPr lang="fr-FR" sz="4000" baseline="30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er</a:t>
            </a:r>
            <a: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objectif</a:t>
            </a:r>
            <a:endParaRPr lang="en-US" sz="4000" dirty="0">
              <a:solidFill>
                <a:srgbClr val="FFFFFF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99896-A8F8-4A3C-804D-442561866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724" y="2705132"/>
            <a:ext cx="9708995" cy="3567173"/>
          </a:xfrm>
        </p:spPr>
        <p:txBody>
          <a:bodyPr anchor="ctr">
            <a:normAutofit/>
          </a:bodyPr>
          <a:lstStyle/>
          <a:p>
            <a:pPr lvl="0"/>
            <a:r>
              <a:rPr lang="fr-FR" sz="2400" dirty="0">
                <a:latin typeface="+mj-lt"/>
                <a:ea typeface="Adobe Ming Std L" panose="02020300000000000000" pitchFamily="18" charset="-128"/>
              </a:rPr>
              <a:t>Imaginer une architecture Big Data capable de répondre à la problématique   NoSQL</a:t>
            </a:r>
          </a:p>
          <a:p>
            <a:pPr lvl="0"/>
            <a:endParaRPr lang="en-US" sz="2400" dirty="0">
              <a:latin typeface="+mj-lt"/>
              <a:ea typeface="Adobe Ming Std L" panose="02020300000000000000" pitchFamily="18" charset="-128"/>
            </a:endParaRPr>
          </a:p>
          <a:p>
            <a:pPr lvl="1" algn="just">
              <a:spcBef>
                <a:spcPts val="0"/>
              </a:spcBef>
            </a:pPr>
            <a:r>
              <a:rPr lang="fr-FR" dirty="0">
                <a:latin typeface="+mj-lt"/>
                <a:ea typeface="Adobe Ming Std L" panose="02020300000000000000" pitchFamily="18" charset="-128"/>
              </a:rPr>
              <a:t>Préciser le design architectural, les couches fonctionnelles, les technologies permettant d’implémenter ces couches fonctionnelles et tout autre détail jugé important. </a:t>
            </a:r>
          </a:p>
          <a:p>
            <a:pPr lvl="1" algn="just">
              <a:spcBef>
                <a:spcPts val="0"/>
              </a:spcBef>
            </a:pPr>
            <a:endParaRPr lang="en-US" dirty="0">
              <a:latin typeface="+mj-lt"/>
              <a:ea typeface="Adobe Ming Std L" panose="02020300000000000000" pitchFamily="18" charset="-128"/>
            </a:endParaRPr>
          </a:p>
          <a:p>
            <a:pPr lvl="1" algn="just">
              <a:spcBef>
                <a:spcPts val="0"/>
              </a:spcBef>
            </a:pPr>
            <a:r>
              <a:rPr lang="fr-FR" dirty="0">
                <a:latin typeface="+mj-lt"/>
                <a:ea typeface="Adobe Ming Std L" panose="02020300000000000000" pitchFamily="18" charset="-128"/>
              </a:rPr>
              <a:t>Imaginer au moins deux scénarios de visualisation répondant à la problématique et concevoir la ou les structures de données adéquates.  </a:t>
            </a:r>
            <a:endParaRPr lang="en-US" dirty="0">
              <a:latin typeface="+mj-lt"/>
              <a:ea typeface="Adobe Ming Std L" panose="02020300000000000000" pitchFamily="18" charset="-128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68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D72B495-916D-4148-B824-92E76603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31520"/>
            <a:ext cx="6089904" cy="14264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Design architectural</a:t>
            </a:r>
            <a:endParaRPr lang="en-US" dirty="0">
              <a:solidFill>
                <a:srgbClr val="FFFFFF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11264206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8C212A2-B1E7-47BE-95C8-8DF254BC3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551332"/>
              </p:ext>
            </p:extLst>
          </p:nvPr>
        </p:nvGraphicFramePr>
        <p:xfrm>
          <a:off x="788988" y="2798763"/>
          <a:ext cx="10598150" cy="3282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56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C6A872-B63E-47EB-A8D3-2BBF38CD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Couche conceptuelle:</a:t>
            </a:r>
            <a:endParaRPr lang="en-US" sz="4000" dirty="0">
              <a:solidFill>
                <a:srgbClr val="FFFFFF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F7D84-13B2-460A-9811-38D6109C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r>
              <a:rPr lang="fr-FR" sz="2400">
                <a:solidFill>
                  <a:srgbClr val="FEFFFF"/>
                </a:solidFill>
              </a:rPr>
              <a:t>Modèle choisi : </a:t>
            </a:r>
            <a:r>
              <a:rPr lang="en-US" sz="2400">
                <a:solidFill>
                  <a:srgbClr val="FEFFFF"/>
                </a:solidFill>
              </a:rPr>
              <a:t>Le modèle Entité / Association par Chen</a:t>
            </a:r>
          </a:p>
          <a:p>
            <a:r>
              <a:rPr lang="fr-FR" sz="2400">
                <a:solidFill>
                  <a:srgbClr val="FEFFFF"/>
                </a:solidFill>
              </a:rPr>
              <a:t>Utillisation de 4 concepts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>
                <a:solidFill>
                  <a:srgbClr val="FEFFFF"/>
                </a:solidFill>
              </a:rPr>
              <a:t> Entité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>
                <a:solidFill>
                  <a:srgbClr val="FEFFFF"/>
                </a:solidFill>
              </a:rPr>
              <a:t> Association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>
                <a:solidFill>
                  <a:srgbClr val="FEFFFF"/>
                </a:solidFill>
              </a:rPr>
              <a:t> Propriété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>
                <a:solidFill>
                  <a:srgbClr val="FEFFFF"/>
                </a:solidFill>
              </a:rPr>
              <a:t> Cardinalité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>
              <a:solidFill>
                <a:srgbClr val="FEFFFF"/>
              </a:solidFill>
            </a:endParaRPr>
          </a:p>
          <a:p>
            <a:r>
              <a:rPr lang="fr-FR" sz="2400">
                <a:solidFill>
                  <a:srgbClr val="FEFFFF"/>
                </a:solidFill>
              </a:rPr>
              <a:t>Une représentation graphique facilement compréhensible</a:t>
            </a:r>
            <a:endParaRPr lang="en-US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7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E9A381-2450-413D-968B-1F37B413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2" y="4698218"/>
            <a:ext cx="11139854" cy="17467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40000"/>
              </a:lnSpc>
            </a:pPr>
            <a: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Les scénarios de visualisation</a:t>
            </a:r>
            <a:b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b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b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Couche conceptuelle</a:t>
            </a:r>
            <a:endParaRPr lang="en-US" sz="4000" dirty="0">
              <a:solidFill>
                <a:srgbClr val="FFFFFF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668D1F2-F01A-45E3-B10C-324DC43EC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88" t="15681"/>
          <a:stretch/>
        </p:blipFill>
        <p:spPr>
          <a:xfrm>
            <a:off x="4383195" y="800100"/>
            <a:ext cx="3425609" cy="30427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D35B4C5-FB48-42CE-9CE3-780BC2F04D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58557"/>
          <a:stretch/>
        </p:blipFill>
        <p:spPr>
          <a:xfrm>
            <a:off x="8126309" y="1827143"/>
            <a:ext cx="4006402" cy="117839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8A8FEC04-90F0-4406-A293-1240F244AA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" t="15000"/>
          <a:stretch/>
        </p:blipFill>
        <p:spPr>
          <a:xfrm>
            <a:off x="209818" y="800100"/>
            <a:ext cx="3688698" cy="314346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B13338C-6C69-421F-83C7-5C1883B3C26D}"/>
              </a:ext>
            </a:extLst>
          </p:cNvPr>
          <p:cNvSpPr txBox="1"/>
          <p:nvPr/>
        </p:nvSpPr>
        <p:spPr>
          <a:xfrm>
            <a:off x="2476870" y="3178206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Scénario 1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16C86F8-1627-46BC-B051-845405E50C31}"/>
              </a:ext>
            </a:extLst>
          </p:cNvPr>
          <p:cNvSpPr txBox="1"/>
          <p:nvPr/>
        </p:nvSpPr>
        <p:spPr>
          <a:xfrm>
            <a:off x="6814374" y="3178206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Scénario 2</a:t>
            </a:r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30F4580-5926-45FC-A232-815A06A8C15B}"/>
              </a:ext>
            </a:extLst>
          </p:cNvPr>
          <p:cNvSpPr txBox="1"/>
          <p:nvPr/>
        </p:nvSpPr>
        <p:spPr>
          <a:xfrm>
            <a:off x="10960859" y="3178206"/>
            <a:ext cx="117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Scénario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6854C2-EAFE-41F7-922B-34D9C92345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9" t="8661" r="4934" b="14520"/>
          <a:stretch/>
        </p:blipFill>
        <p:spPr>
          <a:xfrm>
            <a:off x="4441987" y="1213320"/>
            <a:ext cx="3308023" cy="120863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4A9B3DB-E94C-4BDA-9923-858D13302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35" t="15138" r="6100" b="9566"/>
          <a:stretch/>
        </p:blipFill>
        <p:spPr>
          <a:xfrm>
            <a:off x="13513" y="1241157"/>
            <a:ext cx="3976788" cy="105895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231285D5-4A83-4B6F-9F4D-4B9BFD67EA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7" t="10739" r="4012" b="6813"/>
          <a:stretch/>
        </p:blipFill>
        <p:spPr>
          <a:xfrm>
            <a:off x="8408117" y="1119308"/>
            <a:ext cx="3148165" cy="13026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re 1">
            <a:extLst>
              <a:ext uri="{FF2B5EF4-FFF2-40B4-BE49-F238E27FC236}">
                <a16:creationId xmlns:a16="http://schemas.microsoft.com/office/drawing/2014/main" id="{001A6FA8-710C-41C7-9665-DD1D4992BEC3}"/>
              </a:ext>
            </a:extLst>
          </p:cNvPr>
          <p:cNvSpPr txBox="1">
            <a:spLocks/>
          </p:cNvSpPr>
          <p:nvPr/>
        </p:nvSpPr>
        <p:spPr>
          <a:xfrm>
            <a:off x="526072" y="4698218"/>
            <a:ext cx="11139854" cy="17467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40000"/>
              </a:lnSpc>
            </a:pPr>
            <a: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Les scénarios de visualisation</a:t>
            </a:r>
            <a:b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b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b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</a:br>
            <a:r>
              <a:rPr lang="fr-FR" sz="4000" dirty="0">
                <a:solidFill>
                  <a:srgbClr val="FFFFFF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 Couche logique</a:t>
            </a:r>
            <a:endParaRPr lang="en-US" sz="4000" dirty="0">
              <a:solidFill>
                <a:srgbClr val="FFFFFF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735A76-7575-4CB2-87C3-8356746FACA4}"/>
              </a:ext>
            </a:extLst>
          </p:cNvPr>
          <p:cNvSpPr txBox="1"/>
          <p:nvPr/>
        </p:nvSpPr>
        <p:spPr>
          <a:xfrm>
            <a:off x="1291697" y="2954511"/>
            <a:ext cx="142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badi Extra Light" panose="020B0204020104020204" pitchFamily="34" charset="0"/>
                <a:ea typeface="Adobe Heiti Std R" panose="020B0400000000000000" pitchFamily="34" charset="-128"/>
              </a:rPr>
              <a:t>Scénario 1</a:t>
            </a:r>
            <a:endParaRPr lang="en-US" b="1" dirty="0">
              <a:latin typeface="Abadi Extra Light" panose="020B0204020104020204" pitchFamily="34" charset="0"/>
              <a:ea typeface="Adobe Heiti Std R" panose="020B0400000000000000" pitchFamily="34" charset="-128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4EA0A5A-01CA-443F-8CC7-6368416AC3B5}"/>
              </a:ext>
            </a:extLst>
          </p:cNvPr>
          <p:cNvSpPr txBox="1"/>
          <p:nvPr/>
        </p:nvSpPr>
        <p:spPr>
          <a:xfrm>
            <a:off x="5519412" y="2954511"/>
            <a:ext cx="120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badi Extra Light" panose="020B0204020104020204" pitchFamily="34" charset="0"/>
              </a:rPr>
              <a:t>Scénario 1</a:t>
            </a:r>
            <a:endParaRPr lang="en-US" b="1" dirty="0">
              <a:latin typeface="Abadi Extra Light" panose="020B02040201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57DD1D7-DC4B-4EE8-9899-77822AE52466}"/>
              </a:ext>
            </a:extLst>
          </p:cNvPr>
          <p:cNvSpPr txBox="1"/>
          <p:nvPr/>
        </p:nvSpPr>
        <p:spPr>
          <a:xfrm>
            <a:off x="9607122" y="2954511"/>
            <a:ext cx="120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badi Extra Light" panose="020B0204020104020204" pitchFamily="34" charset="0"/>
              </a:rPr>
              <a:t>Scénario 1</a:t>
            </a:r>
            <a:endParaRPr lang="en-US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9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78579A-7442-404B-99A5-AA5148403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72" y="982272"/>
            <a:ext cx="3388419" cy="4560970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Couche physique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AD26E6-3DE3-4BAC-9EDB-E8C969BA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862" y="1719618"/>
            <a:ext cx="5948831" cy="43346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b="1">
                <a:solidFill>
                  <a:srgbClr val="FEFFFF"/>
                </a:solidFill>
              </a:rPr>
              <a:t>Problématique </a:t>
            </a:r>
            <a:r>
              <a:rPr lang="fr-FR" sz="2400">
                <a:solidFill>
                  <a:srgbClr val="FEFFFF"/>
                </a:solidFill>
              </a:rPr>
              <a:t>: la solution SQLite ne permet plus d’effectuer les traitements en temps réel et les analyses sont trop longues pour être pertinentes.</a:t>
            </a:r>
          </a:p>
          <a:p>
            <a:pPr marL="0" indent="0">
              <a:buNone/>
            </a:pPr>
            <a:r>
              <a:rPr lang="fr-FR" sz="2400" b="1">
                <a:solidFill>
                  <a:srgbClr val="FEFFFF"/>
                </a:solidFill>
              </a:rPr>
              <a:t>Solution : Passer au NoSQL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EFFFF"/>
                </a:solidFill>
              </a:rPr>
              <a:t>Cible de gros volumes de données (PetaBytes)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FEFFFF"/>
                </a:solidFill>
              </a:rPr>
              <a:t>Temps de réponse très court</a:t>
            </a:r>
            <a:endParaRPr lang="en-US" sz="2400" b="1">
              <a:solidFill>
                <a:srgbClr val="FEFFFF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US" sz="2400" b="1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96BF44-C2EA-415D-BED7-11E03965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Couche physique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FEC3DD-CC66-49E4-9E9A-096F4B8CC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b="1" dirty="0">
              <a:latin typeface="Abadi Extra Light" panose="020B0204020104020204" pitchFamily="34" charset="0"/>
            </a:endParaRPr>
          </a:p>
          <a:p>
            <a:pPr marL="0" indent="0" algn="just">
              <a:buNone/>
            </a:pPr>
            <a:r>
              <a:rPr lang="en-US" sz="1600" b="1" dirty="0">
                <a:latin typeface="Abadi Extra Light" panose="020B0204020104020204" pitchFamily="34" charset="0"/>
              </a:rPr>
              <a:t>CAP </a:t>
            </a:r>
            <a:r>
              <a:rPr lang="en-US" sz="1600" b="1" dirty="0" err="1">
                <a:latin typeface="Abadi Extra Light" panose="020B0204020104020204" pitchFamily="34" charset="0"/>
              </a:rPr>
              <a:t>Théorème</a:t>
            </a:r>
            <a:r>
              <a:rPr lang="en-US" sz="1600" b="1" dirty="0">
                <a:latin typeface="Abadi Extra Light" panose="020B0204020104020204" pitchFamily="34" charset="0"/>
              </a:rPr>
              <a:t> : </a:t>
            </a:r>
            <a:r>
              <a:rPr lang="en-US" sz="1600" dirty="0">
                <a:latin typeface="Abadi Extra Light" panose="020B0204020104020204" pitchFamily="34" charset="0"/>
              </a:rPr>
              <a:t>Un </a:t>
            </a:r>
            <a:r>
              <a:rPr lang="en-US" sz="1600" dirty="0" err="1">
                <a:latin typeface="Abadi Extra Light" panose="020B0204020104020204" pitchFamily="34" charset="0"/>
              </a:rPr>
              <a:t>système</a:t>
            </a:r>
            <a:r>
              <a:rPr lang="en-US" sz="1600" dirty="0">
                <a:latin typeface="Abadi Extra Light" panose="020B0204020104020204" pitchFamily="34" charset="0"/>
              </a:rPr>
              <a:t> reseau </a:t>
            </a:r>
            <a:r>
              <a:rPr lang="en-US" sz="1600" dirty="0" err="1">
                <a:latin typeface="Abadi Extra Light" panose="020B0204020104020204" pitchFamily="34" charset="0"/>
              </a:rPr>
              <a:t>distribué</a:t>
            </a:r>
            <a:r>
              <a:rPr lang="en-US" sz="1600" dirty="0">
                <a:latin typeface="Abadi Extra Light" panose="020B0204020104020204" pitchFamily="34" charset="0"/>
              </a:rPr>
              <a:t> ne </a:t>
            </a:r>
            <a:r>
              <a:rPr lang="en-US" sz="1600" dirty="0" err="1">
                <a:latin typeface="Abadi Extra Light" panose="020B0204020104020204" pitchFamily="34" charset="0"/>
              </a:rPr>
              <a:t>peut</a:t>
            </a:r>
            <a:r>
              <a:rPr lang="en-US" sz="1600" dirty="0">
                <a:latin typeface="Abadi Extra Light" panose="020B0204020104020204" pitchFamily="34" charset="0"/>
              </a:rPr>
              <a:t> </a:t>
            </a:r>
            <a:r>
              <a:rPr lang="en-US" sz="1600" dirty="0" err="1">
                <a:latin typeface="Abadi Extra Light" panose="020B0204020104020204" pitchFamily="34" charset="0"/>
              </a:rPr>
              <a:t>avoir</a:t>
            </a:r>
            <a:r>
              <a:rPr lang="en-US" sz="1600" dirty="0">
                <a:latin typeface="Abadi Extra Light" panose="020B0204020104020204" pitchFamily="34" charset="0"/>
              </a:rPr>
              <a:t> que deux </a:t>
            </a:r>
            <a:r>
              <a:rPr lang="en-US" sz="1600" dirty="0" err="1">
                <a:latin typeface="Abadi Extra Light" panose="020B0204020104020204" pitchFamily="34" charset="0"/>
              </a:rPr>
              <a:t>propriétés</a:t>
            </a:r>
            <a:r>
              <a:rPr lang="en-US" sz="1600" dirty="0">
                <a:latin typeface="Abadi Extra Light" panose="020B0204020104020204" pitchFamily="34" charset="0"/>
              </a:rPr>
              <a:t> </a:t>
            </a:r>
            <a:r>
              <a:rPr lang="en-US" sz="1600" dirty="0" err="1">
                <a:latin typeface="Abadi Extra Light" panose="020B0204020104020204" pitchFamily="34" charset="0"/>
              </a:rPr>
              <a:t>parmi</a:t>
            </a:r>
            <a:r>
              <a:rPr lang="en-US" sz="1600" dirty="0">
                <a:latin typeface="Abadi Extra Light" panose="020B0204020104020204" pitchFamily="34" charset="0"/>
              </a:rPr>
              <a:t> les </a:t>
            </a:r>
            <a:r>
              <a:rPr lang="en-US" sz="1600" dirty="0" err="1">
                <a:latin typeface="Abadi Extra Light" panose="020B0204020104020204" pitchFamily="34" charset="0"/>
              </a:rPr>
              <a:t>suivantes</a:t>
            </a:r>
            <a:r>
              <a:rPr lang="en-US" sz="1600" b="1" dirty="0">
                <a:latin typeface="Abadi Extra Light" panose="020B0204020104020204" pitchFamily="34" charset="0"/>
              </a:rPr>
              <a:t>: Consistence/</a:t>
            </a:r>
            <a:r>
              <a:rPr lang="en-US" sz="1600" b="1" dirty="0" err="1">
                <a:latin typeface="Abadi Extra Light" panose="020B0204020104020204" pitchFamily="34" charset="0"/>
              </a:rPr>
              <a:t>Cohérence</a:t>
            </a:r>
            <a:r>
              <a:rPr lang="en-US" sz="1600" b="1" dirty="0">
                <a:latin typeface="Abadi Extra Light" panose="020B0204020104020204" pitchFamily="34" charset="0"/>
              </a:rPr>
              <a:t>, </a:t>
            </a:r>
            <a:r>
              <a:rPr lang="en-US" sz="1600" b="1" dirty="0" err="1">
                <a:latin typeface="Abadi Extra Light" panose="020B0204020104020204" pitchFamily="34" charset="0"/>
              </a:rPr>
              <a:t>Disponibilité</a:t>
            </a:r>
            <a:r>
              <a:rPr lang="en-US" sz="1600" b="1" dirty="0">
                <a:latin typeface="Abadi Extra Light" panose="020B0204020104020204" pitchFamily="34" charset="0"/>
              </a:rPr>
              <a:t>, et tolerance de partition. </a:t>
            </a:r>
          </a:p>
          <a:p>
            <a:pPr marL="0" indent="0" algn="just">
              <a:buNone/>
            </a:pPr>
            <a:endParaRPr lang="en-US" sz="1600" b="1" dirty="0">
              <a:latin typeface="Abadi Extra Light" panose="020B0204020104020204" pitchFamily="34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Abadi Extra Light" panose="020B0204020104020204" pitchFamily="34" charset="0"/>
              </a:rPr>
              <a:t>La solution doit </a:t>
            </a:r>
            <a:r>
              <a:rPr lang="en-US" sz="1600" dirty="0" err="1">
                <a:latin typeface="Abadi Extra Light" panose="020B0204020104020204" pitchFamily="34" charset="0"/>
              </a:rPr>
              <a:t>permettre</a:t>
            </a:r>
            <a:r>
              <a:rPr lang="en-US" sz="1600" dirty="0">
                <a:latin typeface="Abadi Extra Light" panose="020B0204020104020204" pitchFamily="34" charset="0"/>
              </a:rPr>
              <a:t> </a:t>
            </a:r>
            <a:r>
              <a:rPr lang="en-US" sz="1600" dirty="0" err="1">
                <a:latin typeface="Abadi Extra Light" panose="020B0204020104020204" pitchFamily="34" charset="0"/>
              </a:rPr>
              <a:t>d’accéder</a:t>
            </a:r>
            <a:r>
              <a:rPr lang="en-US" sz="1600" dirty="0">
                <a:latin typeface="Abadi Extra Light" panose="020B0204020104020204" pitchFamily="34" charset="0"/>
              </a:rPr>
              <a:t> </a:t>
            </a:r>
            <a:r>
              <a:rPr lang="en-US" sz="1600" dirty="0" err="1">
                <a:latin typeface="Abadi Extra Light" panose="020B0204020104020204" pitchFamily="34" charset="0"/>
              </a:rPr>
              <a:t>en</a:t>
            </a:r>
            <a:r>
              <a:rPr lang="en-US" sz="1600" dirty="0">
                <a:latin typeface="Abadi Extra Light" panose="020B0204020104020204" pitchFamily="34" charset="0"/>
              </a:rPr>
              <a:t> temps reel aux </a:t>
            </a:r>
            <a:r>
              <a:rPr lang="en-US" sz="1600" dirty="0" err="1">
                <a:latin typeface="Abadi Extra Light" panose="020B0204020104020204" pitchFamily="34" charset="0"/>
              </a:rPr>
              <a:t>données</a:t>
            </a:r>
            <a:r>
              <a:rPr lang="en-US" sz="1600" dirty="0">
                <a:latin typeface="Abadi Extra Light" panose="020B0204020104020204" pitchFamily="34" charset="0"/>
              </a:rPr>
              <a:t>, et doit </a:t>
            </a:r>
            <a:r>
              <a:rPr lang="en-US" sz="1600" dirty="0" err="1">
                <a:latin typeface="Abadi Extra Light" panose="020B0204020104020204" pitchFamily="34" charset="0"/>
              </a:rPr>
              <a:t>donc</a:t>
            </a:r>
            <a:r>
              <a:rPr lang="en-US" sz="1600" dirty="0">
                <a:latin typeface="Abadi Extra Light" panose="020B0204020104020204" pitchFamily="34" charset="0"/>
              </a:rPr>
              <a:t> </a:t>
            </a:r>
            <a:r>
              <a:rPr lang="en-US" sz="1600" dirty="0" err="1">
                <a:latin typeface="Abadi Extra Light" panose="020B0204020104020204" pitchFamily="34" charset="0"/>
              </a:rPr>
              <a:t>être</a:t>
            </a:r>
            <a:r>
              <a:rPr lang="en-US" sz="1600" dirty="0">
                <a:latin typeface="Abadi Extra Light" panose="020B0204020104020204" pitchFamily="34" charset="0"/>
              </a:rPr>
              <a:t> Disponible. </a:t>
            </a:r>
            <a:r>
              <a:rPr lang="fr-FR" sz="1600" dirty="0">
                <a:latin typeface="Abadi Extra Light" panose="020B0204020104020204" pitchFamily="34" charset="0"/>
              </a:rPr>
              <a:t>Cohérence/Disponibilité n'est possible qu’avec une base de données ne possédant qu’un seul serveur, tandis que </a:t>
            </a:r>
            <a:r>
              <a:rPr lang="fr-FR" sz="1600" b="1" dirty="0">
                <a:latin typeface="Abadi Extra Light" panose="020B0204020104020204" pitchFamily="34" charset="0"/>
              </a:rPr>
              <a:t>Distribution/Disponibilité </a:t>
            </a:r>
            <a:r>
              <a:rPr lang="fr-FR" sz="1600" dirty="0">
                <a:latin typeface="Abadi Extra Light" panose="020B0204020104020204" pitchFamily="34" charset="0"/>
              </a:rPr>
              <a:t>assure une défaillance rare du système et répond toujours aux requêtes. </a:t>
            </a:r>
            <a:endParaRPr lang="en-US" sz="1600" dirty="0">
              <a:latin typeface="Abadi Extra Light" panose="020B02040201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317A838-7561-43A3-99B3-1788D01D1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6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07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274</Words>
  <Application>Microsoft Office PowerPoint</Application>
  <PresentationFormat>Grand écran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Adobe Heiti Std R</vt:lpstr>
      <vt:lpstr>Abadi Extra Light</vt:lpstr>
      <vt:lpstr>Arial</vt:lpstr>
      <vt:lpstr>Calibri</vt:lpstr>
      <vt:lpstr>Calibri Light</vt:lpstr>
      <vt:lpstr>Wingdings</vt:lpstr>
      <vt:lpstr>Thème Office</vt:lpstr>
      <vt:lpstr>Challenge SoyHuce</vt:lpstr>
      <vt:lpstr>1er objectif</vt:lpstr>
      <vt:lpstr>Design architectural</vt:lpstr>
      <vt:lpstr>Couche conceptuelle:</vt:lpstr>
      <vt:lpstr>Les scénarios de visualisation    Couche conceptuelle</vt:lpstr>
      <vt:lpstr>Présentation PowerPoint</vt:lpstr>
      <vt:lpstr>Couche physique</vt:lpstr>
      <vt:lpstr>Couche physique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 SoyHuce</dc:title>
  <dc:creator>Anaïs Druart</dc:creator>
  <cp:lastModifiedBy>Anaïs Druart</cp:lastModifiedBy>
  <cp:revision>8</cp:revision>
  <dcterms:created xsi:type="dcterms:W3CDTF">2021-01-28T13:27:12Z</dcterms:created>
  <dcterms:modified xsi:type="dcterms:W3CDTF">2021-02-03T09:02:41Z</dcterms:modified>
</cp:coreProperties>
</file>