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3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90" r:id="rId22"/>
    <p:sldId id="291" r:id="rId23"/>
    <p:sldId id="292" r:id="rId24"/>
    <p:sldId id="293" r:id="rId25"/>
    <p:sldId id="294" r:id="rId26"/>
    <p:sldId id="271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48544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9920B-EF69-4D73-8853-FA60E5BFD79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DB3E004-FFB4-43FE-9868-4BBA1F72B159}">
      <dgm:prSet phldrT="[Texte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fr-FR" dirty="0"/>
            <a:t>Informations générales</a:t>
          </a:r>
        </a:p>
      </dgm:t>
    </dgm:pt>
    <dgm:pt modelId="{69872164-5243-4D87-90C7-03F7A49638BB}" type="parTrans" cxnId="{31BB92BC-D17F-4D48-A527-ED0CF1654BBB}">
      <dgm:prSet/>
      <dgm:spPr/>
      <dgm:t>
        <a:bodyPr/>
        <a:lstStyle/>
        <a:p>
          <a:endParaRPr lang="fr-FR"/>
        </a:p>
      </dgm:t>
    </dgm:pt>
    <dgm:pt modelId="{E968B388-F731-4BEC-B546-759107D21C20}" type="sibTrans" cxnId="{31BB92BC-D17F-4D48-A527-ED0CF1654BBB}">
      <dgm:prSet/>
      <dgm:spPr/>
      <dgm:t>
        <a:bodyPr/>
        <a:lstStyle/>
        <a:p>
          <a:endParaRPr lang="fr-FR"/>
        </a:p>
      </dgm:t>
    </dgm:pt>
    <dgm:pt modelId="{370CB43C-FC60-43F4-8542-D93D0FAAFECA}">
      <dgm:prSet phldrT="[Texte]"/>
      <dgm:spPr>
        <a:solidFill>
          <a:srgbClr val="7450ED"/>
        </a:solidFill>
      </dgm:spPr>
      <dgm:t>
        <a:bodyPr/>
        <a:lstStyle/>
        <a:p>
          <a:r>
            <a:rPr lang="fr-FR" dirty="0"/>
            <a:t>Ensemble de tag</a:t>
          </a:r>
        </a:p>
      </dgm:t>
    </dgm:pt>
    <dgm:pt modelId="{25225A42-E2F8-4E0B-9205-292381B7B401}" type="parTrans" cxnId="{FC6D9780-8ABE-4AF7-AE2B-D58FBC0288B7}">
      <dgm:prSet/>
      <dgm:spPr/>
      <dgm:t>
        <a:bodyPr/>
        <a:lstStyle/>
        <a:p>
          <a:endParaRPr lang="fr-FR"/>
        </a:p>
      </dgm:t>
    </dgm:pt>
    <dgm:pt modelId="{E31A12B9-7AC2-4B29-8A6A-334ACECC5423}" type="sibTrans" cxnId="{FC6D9780-8ABE-4AF7-AE2B-D58FBC0288B7}">
      <dgm:prSet/>
      <dgm:spPr/>
      <dgm:t>
        <a:bodyPr/>
        <a:lstStyle/>
        <a:p>
          <a:endParaRPr lang="fr-FR"/>
        </a:p>
      </dgm:t>
    </dgm:pt>
    <dgm:pt modelId="{D062A8EF-B2DE-4DBE-9798-1F916487B28F}">
      <dgm:prSet phldrT="[Texte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fr-FR" dirty="0"/>
            <a:t>Ingrédients et additifs éventuels</a:t>
          </a:r>
        </a:p>
      </dgm:t>
    </dgm:pt>
    <dgm:pt modelId="{63AB01B1-6694-40EB-A11F-FF242B6E4020}" type="parTrans" cxnId="{C5595A17-6CAB-46A9-A4C1-CE3E09458122}">
      <dgm:prSet/>
      <dgm:spPr/>
      <dgm:t>
        <a:bodyPr/>
        <a:lstStyle/>
        <a:p>
          <a:endParaRPr lang="fr-FR"/>
        </a:p>
      </dgm:t>
    </dgm:pt>
    <dgm:pt modelId="{39E36996-F72F-4226-AE0B-F2EA9190DB10}" type="sibTrans" cxnId="{C5595A17-6CAB-46A9-A4C1-CE3E09458122}">
      <dgm:prSet/>
      <dgm:spPr/>
      <dgm:t>
        <a:bodyPr/>
        <a:lstStyle/>
        <a:p>
          <a:endParaRPr lang="fr-FR"/>
        </a:p>
      </dgm:t>
    </dgm:pt>
    <dgm:pt modelId="{03A0DC42-6813-4DD2-9CC0-8100B1DE205F}">
      <dgm:prSet phldrT="[Texte]"/>
      <dgm:spPr>
        <a:solidFill>
          <a:srgbClr val="7450ED"/>
        </a:solidFill>
      </dgm:spPr>
      <dgm:t>
        <a:bodyPr/>
        <a:lstStyle/>
        <a:p>
          <a:r>
            <a:rPr lang="fr-FR" dirty="0"/>
            <a:t>Informations nutritionnelles </a:t>
          </a:r>
        </a:p>
      </dgm:t>
    </dgm:pt>
    <dgm:pt modelId="{A08C3197-1088-4000-815E-D3198E0DE9EB}" type="parTrans" cxnId="{AF1D778E-2797-42B2-8D57-B15F3A050CAE}">
      <dgm:prSet/>
      <dgm:spPr/>
      <dgm:t>
        <a:bodyPr/>
        <a:lstStyle/>
        <a:p>
          <a:endParaRPr lang="fr-FR"/>
        </a:p>
      </dgm:t>
    </dgm:pt>
    <dgm:pt modelId="{035CF92D-B8B0-4492-AA1C-6BBA380AD3B6}" type="sibTrans" cxnId="{AF1D778E-2797-42B2-8D57-B15F3A050CAE}">
      <dgm:prSet/>
      <dgm:spPr/>
      <dgm:t>
        <a:bodyPr/>
        <a:lstStyle/>
        <a:p>
          <a:endParaRPr lang="fr-FR"/>
        </a:p>
      </dgm:t>
    </dgm:pt>
    <dgm:pt modelId="{0FA7C6BA-0301-4EBC-9E07-F38B32FC1A1B}" type="pres">
      <dgm:prSet presAssocID="{8939920B-EF69-4D73-8853-FA60E5BFD795}" presName="diagram" presStyleCnt="0">
        <dgm:presLayoutVars>
          <dgm:dir/>
          <dgm:resizeHandles val="exact"/>
        </dgm:presLayoutVars>
      </dgm:prSet>
      <dgm:spPr/>
    </dgm:pt>
    <dgm:pt modelId="{CCEA2F6D-8B18-4BF3-B6E4-7DC351C464BD}" type="pres">
      <dgm:prSet presAssocID="{6DB3E004-FFB4-43FE-9868-4BBA1F72B159}" presName="node" presStyleLbl="node1" presStyleIdx="0" presStyleCnt="4" custLinFactY="-1521" custLinFactNeighborX="-26" custLinFactNeighborY="-100000">
        <dgm:presLayoutVars>
          <dgm:bulletEnabled val="1"/>
        </dgm:presLayoutVars>
      </dgm:prSet>
      <dgm:spPr/>
    </dgm:pt>
    <dgm:pt modelId="{4DB075DC-E366-4E06-B5DB-334476459D81}" type="pres">
      <dgm:prSet presAssocID="{E968B388-F731-4BEC-B546-759107D21C20}" presName="sibTrans" presStyleCnt="0"/>
      <dgm:spPr/>
    </dgm:pt>
    <dgm:pt modelId="{AF381298-687B-4F28-A06A-ECCB91E4EEBD}" type="pres">
      <dgm:prSet presAssocID="{370CB43C-FC60-43F4-8542-D93D0FAAFECA}" presName="node" presStyleLbl="node1" presStyleIdx="1" presStyleCnt="4" custLinFactX="-10026" custLinFactNeighborX="-100000" custLinFactNeighborY="8316">
        <dgm:presLayoutVars>
          <dgm:bulletEnabled val="1"/>
        </dgm:presLayoutVars>
      </dgm:prSet>
      <dgm:spPr/>
    </dgm:pt>
    <dgm:pt modelId="{227100B5-CA04-4743-B108-2F4C31668AC7}" type="pres">
      <dgm:prSet presAssocID="{E31A12B9-7AC2-4B29-8A6A-334ACECC5423}" presName="sibTrans" presStyleCnt="0"/>
      <dgm:spPr/>
    </dgm:pt>
    <dgm:pt modelId="{D2507BB8-793A-4A1D-8A4A-C72C920306D7}" type="pres">
      <dgm:prSet presAssocID="{D062A8EF-B2DE-4DBE-9798-1F916487B28F}" presName="node" presStyleLbl="node1" presStyleIdx="2" presStyleCnt="4" custLinFactNeighborX="-710" custLinFactNeighborY="-8260">
        <dgm:presLayoutVars>
          <dgm:bulletEnabled val="1"/>
        </dgm:presLayoutVars>
      </dgm:prSet>
      <dgm:spPr/>
    </dgm:pt>
    <dgm:pt modelId="{F41ECF8F-274D-4FB7-9DB5-51B75A4D6E1E}" type="pres">
      <dgm:prSet presAssocID="{39E36996-F72F-4226-AE0B-F2EA9190DB10}" presName="sibTrans" presStyleCnt="0"/>
      <dgm:spPr/>
    </dgm:pt>
    <dgm:pt modelId="{28BE2592-94B6-4DC8-8972-4EB2F8529C77}" type="pres">
      <dgm:prSet presAssocID="{03A0DC42-6813-4DD2-9CC0-8100B1DE205F}" presName="node" presStyleLbl="node1" presStyleIdx="3" presStyleCnt="4" custLinFactX="-10026" custLinFactNeighborX="-100000" custLinFactNeighborY="96823">
        <dgm:presLayoutVars>
          <dgm:bulletEnabled val="1"/>
        </dgm:presLayoutVars>
      </dgm:prSet>
      <dgm:spPr/>
    </dgm:pt>
  </dgm:ptLst>
  <dgm:cxnLst>
    <dgm:cxn modelId="{C5595A17-6CAB-46A9-A4C1-CE3E09458122}" srcId="{8939920B-EF69-4D73-8853-FA60E5BFD795}" destId="{D062A8EF-B2DE-4DBE-9798-1F916487B28F}" srcOrd="2" destOrd="0" parTransId="{63AB01B1-6694-40EB-A11F-FF242B6E4020}" sibTransId="{39E36996-F72F-4226-AE0B-F2EA9190DB10}"/>
    <dgm:cxn modelId="{88A0CB38-2BA5-4012-9062-661B39011389}" type="presOf" srcId="{D062A8EF-B2DE-4DBE-9798-1F916487B28F}" destId="{D2507BB8-793A-4A1D-8A4A-C72C920306D7}" srcOrd="0" destOrd="0" presId="urn:microsoft.com/office/officeart/2005/8/layout/default"/>
    <dgm:cxn modelId="{FC6D9780-8ABE-4AF7-AE2B-D58FBC0288B7}" srcId="{8939920B-EF69-4D73-8853-FA60E5BFD795}" destId="{370CB43C-FC60-43F4-8542-D93D0FAAFECA}" srcOrd="1" destOrd="0" parTransId="{25225A42-E2F8-4E0B-9205-292381B7B401}" sibTransId="{E31A12B9-7AC2-4B29-8A6A-334ACECC5423}"/>
    <dgm:cxn modelId="{AEF1F380-A387-47F1-ACDE-71AAFA9BEE1F}" type="presOf" srcId="{370CB43C-FC60-43F4-8542-D93D0FAAFECA}" destId="{AF381298-687B-4F28-A06A-ECCB91E4EEBD}" srcOrd="0" destOrd="0" presId="urn:microsoft.com/office/officeart/2005/8/layout/default"/>
    <dgm:cxn modelId="{AF1D778E-2797-42B2-8D57-B15F3A050CAE}" srcId="{8939920B-EF69-4D73-8853-FA60E5BFD795}" destId="{03A0DC42-6813-4DD2-9CC0-8100B1DE205F}" srcOrd="3" destOrd="0" parTransId="{A08C3197-1088-4000-815E-D3198E0DE9EB}" sibTransId="{035CF92D-B8B0-4492-AA1C-6BBA380AD3B6}"/>
    <dgm:cxn modelId="{3BEFE597-AC37-46C3-88E5-7B9686F91D9A}" type="presOf" srcId="{8939920B-EF69-4D73-8853-FA60E5BFD795}" destId="{0FA7C6BA-0301-4EBC-9E07-F38B32FC1A1B}" srcOrd="0" destOrd="0" presId="urn:microsoft.com/office/officeart/2005/8/layout/default"/>
    <dgm:cxn modelId="{092151B5-BA75-4230-9BC5-00D83A921078}" type="presOf" srcId="{03A0DC42-6813-4DD2-9CC0-8100B1DE205F}" destId="{28BE2592-94B6-4DC8-8972-4EB2F8529C77}" srcOrd="0" destOrd="0" presId="urn:microsoft.com/office/officeart/2005/8/layout/default"/>
    <dgm:cxn modelId="{31BB92BC-D17F-4D48-A527-ED0CF1654BBB}" srcId="{8939920B-EF69-4D73-8853-FA60E5BFD795}" destId="{6DB3E004-FFB4-43FE-9868-4BBA1F72B159}" srcOrd="0" destOrd="0" parTransId="{69872164-5243-4D87-90C7-03F7A49638BB}" sibTransId="{E968B388-F731-4BEC-B546-759107D21C20}"/>
    <dgm:cxn modelId="{D5A640F1-FC8B-4CFD-B046-3CC91DDC73B5}" type="presOf" srcId="{6DB3E004-FFB4-43FE-9868-4BBA1F72B159}" destId="{CCEA2F6D-8B18-4BF3-B6E4-7DC351C464BD}" srcOrd="0" destOrd="0" presId="urn:microsoft.com/office/officeart/2005/8/layout/default"/>
    <dgm:cxn modelId="{25F4D319-A945-4829-AE4E-8A18AD5AD35E}" type="presParOf" srcId="{0FA7C6BA-0301-4EBC-9E07-F38B32FC1A1B}" destId="{CCEA2F6D-8B18-4BF3-B6E4-7DC351C464BD}" srcOrd="0" destOrd="0" presId="urn:microsoft.com/office/officeart/2005/8/layout/default"/>
    <dgm:cxn modelId="{63E1BA28-809D-4D22-9AFB-845BB08C6BD2}" type="presParOf" srcId="{0FA7C6BA-0301-4EBC-9E07-F38B32FC1A1B}" destId="{4DB075DC-E366-4E06-B5DB-334476459D81}" srcOrd="1" destOrd="0" presId="urn:microsoft.com/office/officeart/2005/8/layout/default"/>
    <dgm:cxn modelId="{BD40D32F-443C-4068-B26B-5119C169BDD2}" type="presParOf" srcId="{0FA7C6BA-0301-4EBC-9E07-F38B32FC1A1B}" destId="{AF381298-687B-4F28-A06A-ECCB91E4EEBD}" srcOrd="2" destOrd="0" presId="urn:microsoft.com/office/officeart/2005/8/layout/default"/>
    <dgm:cxn modelId="{3D8DB7B6-47B8-4807-B91D-6D83B53E0383}" type="presParOf" srcId="{0FA7C6BA-0301-4EBC-9E07-F38B32FC1A1B}" destId="{227100B5-CA04-4743-B108-2F4C31668AC7}" srcOrd="3" destOrd="0" presId="urn:microsoft.com/office/officeart/2005/8/layout/default"/>
    <dgm:cxn modelId="{1BA1EC27-1C69-4F77-9707-C1CC36AFD13F}" type="presParOf" srcId="{0FA7C6BA-0301-4EBC-9E07-F38B32FC1A1B}" destId="{D2507BB8-793A-4A1D-8A4A-C72C920306D7}" srcOrd="4" destOrd="0" presId="urn:microsoft.com/office/officeart/2005/8/layout/default"/>
    <dgm:cxn modelId="{92AF35F9-E62B-4319-B559-417567433E60}" type="presParOf" srcId="{0FA7C6BA-0301-4EBC-9E07-F38B32FC1A1B}" destId="{F41ECF8F-274D-4FB7-9DB5-51B75A4D6E1E}" srcOrd="5" destOrd="0" presId="urn:microsoft.com/office/officeart/2005/8/layout/default"/>
    <dgm:cxn modelId="{06CDA121-B728-40BD-A424-FD26CABE3C7B}" type="presParOf" srcId="{0FA7C6BA-0301-4EBC-9E07-F38B32FC1A1B}" destId="{28BE2592-94B6-4DC8-8972-4EB2F8529C7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A2F6D-8B18-4BF3-B6E4-7DC351C464BD}">
      <dsp:nvSpPr>
        <dsp:cNvPr id="0" name=""/>
        <dsp:cNvSpPr/>
      </dsp:nvSpPr>
      <dsp:spPr>
        <a:xfrm>
          <a:off x="0" y="0"/>
          <a:ext cx="2212889" cy="1327733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Informations générales</a:t>
          </a:r>
        </a:p>
      </dsp:txBody>
      <dsp:txXfrm>
        <a:off x="0" y="0"/>
        <a:ext cx="2212889" cy="1327733"/>
      </dsp:txXfrm>
    </dsp:sp>
    <dsp:sp modelId="{AF381298-687B-4F28-A06A-ECCB91E4EEBD}">
      <dsp:nvSpPr>
        <dsp:cNvPr id="0" name=""/>
        <dsp:cNvSpPr/>
      </dsp:nvSpPr>
      <dsp:spPr>
        <a:xfrm>
          <a:off x="0" y="1330507"/>
          <a:ext cx="2212889" cy="1327733"/>
        </a:xfrm>
        <a:prstGeom prst="rect">
          <a:avLst/>
        </a:prstGeom>
        <a:solidFill>
          <a:srgbClr val="7450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Ensemble de tag</a:t>
          </a:r>
        </a:p>
      </dsp:txBody>
      <dsp:txXfrm>
        <a:off x="0" y="1330507"/>
        <a:ext cx="2212889" cy="1327733"/>
      </dsp:txXfrm>
    </dsp:sp>
    <dsp:sp modelId="{D2507BB8-793A-4A1D-8A4A-C72C920306D7}">
      <dsp:nvSpPr>
        <dsp:cNvPr id="0" name=""/>
        <dsp:cNvSpPr/>
      </dsp:nvSpPr>
      <dsp:spPr>
        <a:xfrm>
          <a:off x="0" y="2659444"/>
          <a:ext cx="2212889" cy="1327733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Ingrédients et additifs éventuels</a:t>
          </a:r>
        </a:p>
      </dsp:txBody>
      <dsp:txXfrm>
        <a:off x="0" y="2659444"/>
        <a:ext cx="2212889" cy="1327733"/>
      </dsp:txXfrm>
    </dsp:sp>
    <dsp:sp modelId="{28BE2592-94B6-4DC8-8972-4EB2F8529C77}">
      <dsp:nvSpPr>
        <dsp:cNvPr id="0" name=""/>
        <dsp:cNvSpPr/>
      </dsp:nvSpPr>
      <dsp:spPr>
        <a:xfrm>
          <a:off x="0" y="3989208"/>
          <a:ext cx="2212889" cy="1327733"/>
        </a:xfrm>
        <a:prstGeom prst="rect">
          <a:avLst/>
        </a:prstGeom>
        <a:solidFill>
          <a:srgbClr val="7450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Informations nutritionnelles </a:t>
          </a:r>
        </a:p>
      </dsp:txBody>
      <dsp:txXfrm>
        <a:off x="0" y="3989208"/>
        <a:ext cx="2212889" cy="1327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2574091-BD99-E252-69B6-4F7FBC4E029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2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4D454B-0CAD-8D2D-97C8-6B85526DE67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2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3BF9CEB-D619-461E-9B1C-7CFA9F074816}" type="datetime1">
              <a:rPr lang="fr-FR"/>
              <a:pPr lvl="0"/>
              <a:t>21/01/2024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AA6CF3E3-A948-BC66-6AB5-15C29713EE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DC46B255-3B2D-A191-2862-A87ED914710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5B1050-6BF4-B5A8-720A-03ECEE4941A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1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384664-AB24-82F2-BFBB-0A70BBFC22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FC556F4-9542-4CA4-9346-4BD65C6B3E3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53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5E9B5E-06B8-06F6-A66A-A73C1071C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71B7F6-0403-EE7E-07E2-01805FE44F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88B9CA-19E7-8A6E-EFC6-0B760853CC2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B8010C5-8806-4F96-A371-9AD41F7AF126}" type="slidenum">
              <a:t>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10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091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11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02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fr-FR" sz="22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12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264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fr-FR" sz="22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13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990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14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843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fr-FR" sz="22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15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209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fr-FR" sz="3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16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7220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/>
            <a:endParaRPr lang="fr-FR" sz="22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17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1865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fr-FR" sz="22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18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61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fr-FR" sz="22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19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9984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D6357C-5EB8-654F-2E9A-D598544E6C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CE86ADF-4F87-DF86-5F2B-32CD81818D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D97D4A-2C68-FDBE-0B5B-AB8864019939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6F5DF28-EC7D-4C11-A60A-4567BD6BD745}" type="slidenum">
              <a:t>2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/>
            <a:endParaRPr lang="fr-FR" sz="3600" b="0" i="0" dirty="0">
              <a:effectLst/>
              <a:latin typeface="system-u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20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7010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/>
            <a:endParaRPr lang="fr-FR" sz="2200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21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1554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/>
            <a:endParaRPr lang="fr-FR" sz="2200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22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6131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/>
            <a:endParaRPr lang="fr-FR" sz="2200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23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6339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fr-FR" sz="3600" b="0" i="0" dirty="0">
              <a:effectLst/>
              <a:latin typeface="system-u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24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4101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l"/>
            <a:endParaRPr lang="fr-FR" sz="2200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25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247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E66F062-D96A-6100-3D4E-EBC997773B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3168AF8-AFC3-A0DD-4BE5-6B1E6EBEA6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37FCAF-4A60-E4D9-B162-8DF3A1AEAF6D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EACBBCA-F89E-4047-B2D2-45150BE2B050}" type="slidenum">
              <a:t>3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3B76677-6EF1-39AB-E355-07A57F5435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2A94A2D-1154-E301-E567-D4EF27DC6D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7DF1A2-31D6-8DAA-0DEB-94CFBF8E006A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4B501A0-243A-4ED4-B054-8D12AC721796}" type="slidenum">
              <a:t>4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5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6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35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7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8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8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0856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63711-73E1-49C4-2118-658DD764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DB03C-CA3F-8583-0E4A-0D5B3954E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8366D-37A0-CA46-1BD7-6068B042FEDF}"/>
              </a:ext>
            </a:extLst>
          </p:cNvPr>
          <p:cNvSpPr txBox="1"/>
          <p:nvPr/>
        </p:nvSpPr>
        <p:spPr>
          <a:xfrm>
            <a:off x="3884608" y="868521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3ABE41D-813B-47EA-9804-0F4F3F686B3B}" type="slidenum">
              <a:t>9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52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8D3BE-4EE5-B948-F614-1F15F71641C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E15EB9-12E8-8593-0009-5C41921031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5F9249-2ACB-DF8B-14EA-A47944DCB1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D195D0-CE80-4AA7-96AD-3A01273AB5E5}" type="datetime1">
              <a:rPr lang="fr-FR"/>
              <a:pPr lvl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F0512-C600-74CF-7423-45DBA6AED3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6EFC9E-93FA-E9E5-D4D1-299F88C1D3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444318-0DDF-4F7A-A04B-28F5C934E91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0016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8D594-2E51-DD33-1008-2C8B5B1870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408B9B-D291-D871-96C2-07669432F21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44AA2E-FC3D-2D09-0EA0-938EBA11CC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A20AD2-F554-40E4-89C8-F69F8EE14755}" type="datetime1">
              <a:rPr lang="fr-FR"/>
              <a:pPr lvl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E80BED-D31D-99E9-440F-3768366777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F0373D-B488-4D8B-4446-E3646148C8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5379E4-820D-44E5-BDE3-FCF8ED00E70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0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769A0E-1C71-8719-451C-8225EC09214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38A4B9-0130-FCD5-788D-5622D07EDD4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76D599-3079-F707-FBF6-02901687C3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7DA7D4-6812-4702-8716-14F891A5D21B}" type="datetime1">
              <a:rPr lang="fr-FR"/>
              <a:pPr lvl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80076E-F6A9-8B85-E8C1-5E2BB1E18C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8D52B-D312-922A-C684-B4EAC2636A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3375F9-E54A-418E-B706-43ABC92C4DD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83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D7D07-EA42-AF23-73A0-95742C2182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A34C64-740D-BF6C-F116-C2C686F7217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BD7A5E-6E62-033C-A00D-FC78751423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D04668-B44B-440E-8D55-23F8A81CA4EB}" type="datetime1">
              <a:rPr lang="fr-FR"/>
              <a:pPr lvl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53B136-ACB1-2FF7-6D55-A6268939D2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06E7F-369C-E05F-EECA-12C90FC598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54007D-24B7-42A3-B21E-3E9D76C8A43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8302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22A8F-BAE9-2636-9B22-1317373EDF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8AEA47-A0C7-EB89-E0C9-85320F4DFB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415685-5205-D855-640D-05C02F3436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A6D7FA-FCA0-48BF-B7BE-6F09972C9B2F}" type="datetime1">
              <a:rPr lang="fr-FR"/>
              <a:pPr lvl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9E94C2-618C-6E98-B8BA-BD324F6049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5A3318-3B6E-9498-F149-D30EF95F23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EDF557-12DD-4785-894F-C81E32E66B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12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FC554-3562-F353-DEB9-2C9709ED13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90E57-31FD-5B23-E944-59BBC0BAA7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6561F2-52D5-03C8-6BCA-210D18714DB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17FD28-DBC8-1B52-1B1D-2FE651C135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772B13-D6F9-4BD6-9375-FC01005E404C}" type="datetime1">
              <a:rPr lang="fr-FR"/>
              <a:pPr lvl="0"/>
              <a:t>21/01/2024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66BA9B-C39A-8E6B-D9D9-0264598320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476F0B-F351-EEEB-6D5B-1145337254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4D65F8-20B1-4244-BB6A-F121C1B4696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21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129F8-F963-27A0-3D9D-D811FFCE0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9DD892-768C-823E-6B0D-B76789A7B6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3CD2CD-E92C-7F35-87D0-0299B85A3CF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1CF985-FF5A-EE34-5E61-DD13EAD2F59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502739-F0C8-6CD2-3C56-C100015FD05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4C56E2-EA49-2DBB-092D-2EF1435708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BEC247-9ED3-43DD-91EC-B9C56E80EE02}" type="datetime1">
              <a:rPr lang="fr-FR"/>
              <a:pPr lvl="0"/>
              <a:t>21/01/2024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F2505C-A578-964C-6CAD-5C1D0886349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E410FE-CC06-625E-48A5-50F20595C7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95FB52-4112-4096-9BB7-3322CC7560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67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A3630-C5E6-34A2-5F8D-BE1200C677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EA4A7D-8E7E-AADF-24D5-9E43F0DA2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D64994-AD9D-43C9-BEBA-3D72D59621CB}" type="datetime1">
              <a:rPr lang="fr-FR"/>
              <a:pPr lvl="0"/>
              <a:t>21/01/2024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BCFDC6-C413-ADC7-F780-A010429B63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E3DD8D-1721-0B79-9364-865124A5CC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C6F6C7-35B7-4E6B-8829-F473AF0DF0C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46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AD0A43-958C-3AE2-5083-9BE287F0FE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61AC5A-73D2-4106-BE28-18AAD9A909B1}" type="datetime1">
              <a:rPr lang="fr-FR"/>
              <a:pPr lvl="0"/>
              <a:t>21/01/2024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97670E-D036-C950-9500-B216A6C807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E6C107-2DCE-4FFA-C0EF-9527626C5E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A71499-CE1B-4A03-A86A-F60D7FF0EC1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87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F892A-C013-270D-5F5F-348AEA835D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1E105-CDA4-616E-ED38-908915ECAC6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676795-A2AA-1186-403D-8EF3D2D3378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22C776-4006-8DC5-C257-D9B760367A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F8DAB9-6ADA-4834-8B1B-6219B39BE91D}" type="datetime1">
              <a:rPr lang="fr-FR"/>
              <a:pPr lvl="0"/>
              <a:t>21/01/2024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5F2017-D630-5437-FB78-B59A8D2F2C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DD7CB3-190C-3013-59A9-5CFA5ACD77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AB3FE5-A7E9-4323-90BB-8EFFAF3BB7A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63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E938F5-7967-C8E4-C725-5B168A2646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94AF60-A7DE-2D19-B0D1-B9C004C1DAB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A1DF4E-A9D1-3501-B4D9-CB0D6AAB879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3BADBB-FADA-20AC-8DF5-8D4E8E99CBC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E7843A-EDD4-49D8-B0EC-2066FBA7E457}" type="datetime1">
              <a:rPr lang="fr-FR"/>
              <a:pPr lvl="0"/>
              <a:t>21/01/2024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06E948-2CB4-5516-7A2D-EFDC6CF1D9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8E6851-9A0B-2748-6E75-CC5D1A7C2E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7B7D86-21EA-4D78-B51A-DAF04A72875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97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5BA011-4469-8921-5B85-D4337F383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C78218-C8EF-ED26-79F5-A746CA588C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EABDD9-2EBF-4A14-AB50-1413CBB9436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28EB470-B545-44F9-8E99-B3F14E5BAB16}" type="datetime1">
              <a:rPr lang="fr-FR"/>
              <a:pPr lvl="0"/>
              <a:t>21/01/2024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440FE-2413-0C24-B8A3-00BDE5751D0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4F2BEB-E02D-6105-CD07-D89BB2F2247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F965767-8379-442E-9AA1-5AC12E5843C9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-OpenClassroom — Annabelle Chalufour">
            <a:extLst>
              <a:ext uri="{FF2B5EF4-FFF2-40B4-BE49-F238E27FC236}">
                <a16:creationId xmlns:a16="http://schemas.microsoft.com/office/drawing/2014/main" id="{8F52EE58-E016-815A-D945-D34DF76E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27" t="13187" r="11700" b="16849"/>
          <a:stretch>
            <a:fillRect/>
          </a:stretch>
        </p:blipFill>
        <p:spPr>
          <a:xfrm>
            <a:off x="2948135" y="475497"/>
            <a:ext cx="2470562" cy="105262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E379248C-F820-FED2-3FDC-7096934D7B6C}"/>
              </a:ext>
            </a:extLst>
          </p:cNvPr>
          <p:cNvSpPr txBox="1"/>
          <p:nvPr/>
        </p:nvSpPr>
        <p:spPr>
          <a:xfrm>
            <a:off x="4037889" y="1845039"/>
            <a:ext cx="6882140" cy="19376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 fontScale="92500"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0" i="0" u="none" strike="noStrike" kern="1200" cap="none" spc="0" baseline="0" dirty="0">
                <a:solidFill>
                  <a:srgbClr val="7450ED"/>
                </a:solidFill>
                <a:uFillTx/>
                <a:latin typeface="Georgia" pitchFamily="18"/>
              </a:rPr>
              <a:t>Projet 3 </a:t>
            </a:r>
          </a:p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0" i="0" u="none" strike="noStrike" kern="1200" cap="none" spc="0" baseline="0" dirty="0">
                <a:solidFill>
                  <a:srgbClr val="7450ED"/>
                </a:solidFill>
                <a:uFillTx/>
                <a:latin typeface="Georgia" pitchFamily="18"/>
              </a:rPr>
              <a:t>Préparez des données pour un organisme de santé publique</a:t>
            </a: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FB69E8E2-9300-2BE5-FFFA-6F9BE81E6BC5}"/>
              </a:ext>
            </a:extLst>
          </p:cNvPr>
          <p:cNvCxnSpPr/>
          <p:nvPr/>
        </p:nvCxnSpPr>
        <p:spPr>
          <a:xfrm>
            <a:off x="6455755" y="4085877"/>
            <a:ext cx="1909697" cy="0"/>
          </a:xfrm>
          <a:prstGeom prst="straightConnector1">
            <a:avLst/>
          </a:prstGeom>
          <a:noFill/>
          <a:ln w="19046" cap="flat">
            <a:solidFill>
              <a:srgbClr val="7450ED"/>
            </a:solidFill>
            <a:prstDash val="solid"/>
            <a:miter/>
          </a:ln>
        </p:spPr>
      </p:cxnSp>
      <p:sp>
        <p:nvSpPr>
          <p:cNvPr id="5" name="Sous-titre 2">
            <a:extLst>
              <a:ext uri="{FF2B5EF4-FFF2-40B4-BE49-F238E27FC236}">
                <a16:creationId xmlns:a16="http://schemas.microsoft.com/office/drawing/2014/main" id="{4B6B3502-2403-4494-5906-358AAE1F29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83416" y="4416515"/>
            <a:ext cx="6618006" cy="1150936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fr-FR" sz="1700">
                <a:solidFill>
                  <a:srgbClr val="7450ED"/>
                </a:solidFill>
                <a:latin typeface="Georgia" pitchFamily="18"/>
              </a:rPr>
              <a:t>Guille Anaïs – Parcours Data Scientist</a:t>
            </a:r>
          </a:p>
          <a:p>
            <a:pPr lvl="0">
              <a:lnSpc>
                <a:spcPct val="100000"/>
              </a:lnSpc>
            </a:pPr>
            <a:r>
              <a:rPr lang="fr-FR" sz="1700">
                <a:solidFill>
                  <a:srgbClr val="7450ED"/>
                </a:solidFill>
                <a:latin typeface="Georgia" pitchFamily="18"/>
              </a:rPr>
              <a:t>Mentor : Ahmed Tidiane Balde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D96E6-B432-E617-860C-835E42580BC0}"/>
              </a:ext>
            </a:extLst>
          </p:cNvPr>
          <p:cNvSpPr/>
          <p:nvPr/>
        </p:nvSpPr>
        <p:spPr>
          <a:xfrm>
            <a:off x="0" y="0"/>
            <a:ext cx="2647663" cy="6858000"/>
          </a:xfrm>
          <a:prstGeom prst="rect">
            <a:avLst/>
          </a:prstGeom>
          <a:solidFill>
            <a:srgbClr val="7450ED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37235"/>
            <a:ext cx="10515600" cy="132555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IV- Nettoyage des données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2D374AC-095C-5E0C-FD7D-1578A8CF99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67964" y="1326256"/>
            <a:ext cx="9782354" cy="1325558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fr-FR" i="1" dirty="0">
                <a:solidFill>
                  <a:srgbClr val="7450ED"/>
                </a:solidFill>
                <a:latin typeface="Georgia" pitchFamily="18"/>
              </a:rPr>
              <a:t>C- Suppression des lignes sans ‘</a:t>
            </a:r>
            <a:r>
              <a:rPr lang="fr-FR" i="1" dirty="0" err="1">
                <a:solidFill>
                  <a:srgbClr val="7450ED"/>
                </a:solidFill>
                <a:latin typeface="Georgia" pitchFamily="18"/>
              </a:rPr>
              <a:t>product_name</a:t>
            </a:r>
            <a:r>
              <a:rPr lang="fr-FR" i="1" dirty="0">
                <a:solidFill>
                  <a:srgbClr val="7450ED"/>
                </a:solidFill>
                <a:latin typeface="Georgia" pitchFamily="18"/>
              </a:rPr>
              <a:t>’ et ‘code’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41985E8-29EE-118A-A515-77F841C630A0}"/>
              </a:ext>
            </a:extLst>
          </p:cNvPr>
          <p:cNvSpPr txBox="1">
            <a:spLocks/>
          </p:cNvSpPr>
          <p:nvPr/>
        </p:nvSpPr>
        <p:spPr>
          <a:xfrm>
            <a:off x="641682" y="2495599"/>
            <a:ext cx="11004885" cy="382498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/>
              <a:buNone/>
            </a:pPr>
            <a:r>
              <a:rPr lang="fr-FR" sz="2600" dirty="0">
                <a:latin typeface="Georgia" pitchFamily="18"/>
              </a:rPr>
              <a:t>Pour les produits sans code-barres, Open Food </a:t>
            </a:r>
            <a:r>
              <a:rPr lang="fr-FR" sz="2600" dirty="0" err="1">
                <a:latin typeface="Georgia" pitchFamily="18"/>
              </a:rPr>
              <a:t>Facts</a:t>
            </a:r>
            <a:r>
              <a:rPr lang="fr-FR" sz="2600" dirty="0">
                <a:latin typeface="Georgia" pitchFamily="18"/>
              </a:rPr>
              <a:t> attribue un numéro commençant par le préfixe réservé 200. </a:t>
            </a: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2600" dirty="0">
                <a:latin typeface="Georgia" pitchFamily="18"/>
                <a:sym typeface="Wingdings" panose="05000000000000000000" pitchFamily="2" charset="2"/>
              </a:rPr>
              <a:t>Remplacer par Nan </a:t>
            </a:r>
          </a:p>
          <a:p>
            <a:pPr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fr-FR" sz="2600" dirty="0">
                <a:latin typeface="Georgia" pitchFamily="18"/>
                <a:sym typeface="Wingdings" panose="05000000000000000000" pitchFamily="2" charset="2"/>
              </a:rPr>
              <a:t>Suppression des lignes sans </a:t>
            </a:r>
            <a:r>
              <a:rPr lang="fr-FR" sz="2600" dirty="0" err="1">
                <a:latin typeface="Georgia" pitchFamily="18"/>
                <a:sym typeface="Wingdings" panose="05000000000000000000" pitchFamily="2" charset="2"/>
              </a:rPr>
              <a:t>product_name</a:t>
            </a:r>
            <a:r>
              <a:rPr lang="fr-FR" sz="2600" dirty="0">
                <a:latin typeface="Georgia" pitchFamily="18"/>
                <a:sym typeface="Wingdings" panose="05000000000000000000" pitchFamily="2" charset="2"/>
              </a:rPr>
              <a:t> et sans code</a:t>
            </a:r>
            <a:endParaRPr lang="fr-FR" sz="2600" dirty="0">
              <a:latin typeface="Georgia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58636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37235"/>
            <a:ext cx="10515600" cy="132555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IV- Nettoyage des données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2D374AC-095C-5E0C-FD7D-1578A8CF99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67964" y="1326256"/>
            <a:ext cx="9782354" cy="1325558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fr-FR" i="1" dirty="0">
                <a:solidFill>
                  <a:srgbClr val="7450ED"/>
                </a:solidFill>
                <a:latin typeface="Georgia" pitchFamily="18"/>
              </a:rPr>
              <a:t>D- Suppression des valeurs aberrantes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73EA0E3-0C30-2667-108D-BDFA618D087F}"/>
              </a:ext>
            </a:extLst>
          </p:cNvPr>
          <p:cNvSpPr txBox="1">
            <a:spLocks/>
          </p:cNvSpPr>
          <p:nvPr/>
        </p:nvSpPr>
        <p:spPr>
          <a:xfrm>
            <a:off x="641682" y="2103442"/>
            <a:ext cx="10237878" cy="13255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600" dirty="0">
                <a:solidFill>
                  <a:schemeClr val="tx1"/>
                </a:solidFill>
                <a:latin typeface="Georgia" pitchFamily="18"/>
              </a:rPr>
              <a:t> Les valeurs négatives ou supérieures à 100 pour 100g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F2358B-9698-B5DB-6EDD-2D03703E3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9" y="2997200"/>
            <a:ext cx="4873493" cy="35561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C1C8CE2-CE7B-52B8-8796-79F5F8704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257" y="2997200"/>
            <a:ext cx="4874084" cy="3569751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E93AE68-6F2F-3D36-C0C5-1474C98594B6}"/>
              </a:ext>
            </a:extLst>
          </p:cNvPr>
          <p:cNvSpPr/>
          <p:nvPr/>
        </p:nvSpPr>
        <p:spPr>
          <a:xfrm>
            <a:off x="5331829" y="4198034"/>
            <a:ext cx="876299" cy="317500"/>
          </a:xfrm>
          <a:prstGeom prst="rightArrow">
            <a:avLst/>
          </a:prstGeom>
          <a:solidFill>
            <a:srgbClr val="7450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91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37235"/>
            <a:ext cx="10515600" cy="132555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IV- Nettoyage des données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2D374AC-095C-5E0C-FD7D-1578A8CF99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67964" y="1326256"/>
            <a:ext cx="9782354" cy="1325558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fr-FR" i="1" dirty="0">
                <a:solidFill>
                  <a:srgbClr val="7450ED"/>
                </a:solidFill>
                <a:latin typeface="Georgia" pitchFamily="18"/>
              </a:rPr>
              <a:t>D- Suppression des valeurs aberrantes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73EA0E3-0C30-2667-108D-BDFA618D087F}"/>
              </a:ext>
            </a:extLst>
          </p:cNvPr>
          <p:cNvSpPr txBox="1">
            <a:spLocks/>
          </p:cNvSpPr>
          <p:nvPr/>
        </p:nvSpPr>
        <p:spPr>
          <a:xfrm>
            <a:off x="565481" y="2103442"/>
            <a:ext cx="11061037" cy="451732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200" dirty="0">
                <a:solidFill>
                  <a:schemeClr val="tx1"/>
                </a:solidFill>
                <a:latin typeface="Georgia" panose="02040502050405020303" pitchFamily="18" charset="0"/>
              </a:rPr>
              <a:t>En tenant compte du contexte métier, la valeur .max limite pour chaque nutriment pour 100g est 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tx1"/>
                </a:solidFill>
                <a:latin typeface="Georgia" panose="02040502050405020303" pitchFamily="18" charset="0"/>
              </a:rPr>
              <a:t>Energy_100g </a:t>
            </a:r>
            <a:r>
              <a:rPr lang="fr-FR" dirty="0">
                <a:solidFill>
                  <a:schemeClr val="tx1"/>
                </a:solidFill>
                <a:latin typeface="Georgia" panose="02040502050405020303" pitchFamily="18" charset="0"/>
              </a:rPr>
              <a:t>: 3700 </a:t>
            </a:r>
            <a:r>
              <a:rPr lang="fr-FR" dirty="0" err="1">
                <a:solidFill>
                  <a:schemeClr val="tx1"/>
                </a:solidFill>
                <a:latin typeface="Georgia" panose="02040502050405020303" pitchFamily="18" charset="0"/>
              </a:rPr>
              <a:t>Kj</a:t>
            </a:r>
            <a:r>
              <a:rPr lang="fr-FR" dirty="0">
                <a:solidFill>
                  <a:schemeClr val="tx1"/>
                </a:solidFill>
                <a:latin typeface="Georgia" panose="02040502050405020303" pitchFamily="18" charset="0"/>
              </a:rPr>
              <a:t>, soit environ 900kcal (graisses animales)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tx1"/>
                </a:solidFill>
                <a:latin typeface="Georgia" panose="02040502050405020303" pitchFamily="18" charset="0"/>
              </a:rPr>
              <a:t>Salt_100g </a:t>
            </a:r>
            <a:r>
              <a:rPr lang="fr-FR" dirty="0">
                <a:solidFill>
                  <a:schemeClr val="tx1"/>
                </a:solidFill>
                <a:latin typeface="Georgia" panose="02040502050405020303" pitchFamily="18" charset="0"/>
              </a:rPr>
              <a:t>: le sel avec 100g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tx1"/>
                </a:solidFill>
                <a:latin typeface="Georgia" panose="02040502050405020303" pitchFamily="18" charset="0"/>
              </a:rPr>
              <a:t>Fat_100g </a:t>
            </a:r>
            <a:r>
              <a:rPr lang="fr-FR" dirty="0">
                <a:solidFill>
                  <a:schemeClr val="tx1"/>
                </a:solidFill>
                <a:latin typeface="Georgia" panose="02040502050405020303" pitchFamily="18" charset="0"/>
              </a:rPr>
              <a:t>: l'huile avec 100g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tx1"/>
                </a:solidFill>
                <a:latin typeface="Georgia" panose="02040502050405020303" pitchFamily="18" charset="0"/>
              </a:rPr>
              <a:t>Carbohydrates_100g </a:t>
            </a:r>
            <a:r>
              <a:rPr lang="fr-FR" dirty="0">
                <a:solidFill>
                  <a:schemeClr val="tx1"/>
                </a:solidFill>
                <a:latin typeface="Georgia" panose="02040502050405020303" pitchFamily="18" charset="0"/>
              </a:rPr>
              <a:t>: le sucre avec 100g 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tx1"/>
                </a:solidFill>
                <a:latin typeface="Georgia" panose="02040502050405020303" pitchFamily="18" charset="0"/>
              </a:rPr>
              <a:t>Proteins_100g </a:t>
            </a:r>
            <a:r>
              <a:rPr lang="fr-FR" dirty="0">
                <a:solidFill>
                  <a:schemeClr val="tx1"/>
                </a:solidFill>
                <a:latin typeface="Georgia" panose="02040502050405020303" pitchFamily="18" charset="0"/>
              </a:rPr>
              <a:t>: la spiruline avec 57g 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tx1"/>
                </a:solidFill>
                <a:latin typeface="Georgia" panose="02040502050405020303" pitchFamily="18" charset="0"/>
              </a:rPr>
              <a:t>Fiber_100g </a:t>
            </a:r>
            <a:r>
              <a:rPr lang="fr-FR" dirty="0">
                <a:solidFill>
                  <a:schemeClr val="tx1"/>
                </a:solidFill>
                <a:latin typeface="Georgia" panose="02040502050405020303" pitchFamily="18" charset="0"/>
              </a:rPr>
              <a:t>: les graines de chia avec 38g</a:t>
            </a:r>
          </a:p>
        </p:txBody>
      </p:sp>
    </p:spTree>
    <p:extLst>
      <p:ext uri="{BB962C8B-B14F-4D97-AF65-F5344CB8AC3E}">
        <p14:creationId xmlns:p14="http://schemas.microsoft.com/office/powerpoint/2010/main" val="9810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149219"/>
            <a:ext cx="10515600" cy="953194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IV- Nettoyage des données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2D374AC-095C-5E0C-FD7D-1578A8CF99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07664" y="856279"/>
            <a:ext cx="6931536" cy="733316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fr-FR" i="1" dirty="0">
                <a:solidFill>
                  <a:srgbClr val="7450ED"/>
                </a:solidFill>
                <a:latin typeface="Georgia" pitchFamily="18"/>
              </a:rPr>
              <a:t>D- Suppression des valeurs aberrantes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1A91F4D-4EA7-11DC-5DC8-432E54C46DE7}"/>
              </a:ext>
            </a:extLst>
          </p:cNvPr>
          <p:cNvSpPr txBox="1">
            <a:spLocks/>
          </p:cNvSpPr>
          <p:nvPr/>
        </p:nvSpPr>
        <p:spPr>
          <a:xfrm>
            <a:off x="1445458" y="1589595"/>
            <a:ext cx="9301082" cy="118110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  <a:latin typeface="Georgia" panose="02040502050405020303" pitchFamily="18" charset="0"/>
              </a:rPr>
              <a:t>Suppression des lignes dont la valeur nutritionnelle totale &gt; 105g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  <a:latin typeface="Georgia" panose="02040502050405020303" pitchFamily="18" charset="0"/>
              </a:rPr>
              <a:t>Suppression des lignes sans valeur nutritionnelle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B52BCD3-8378-B360-F58D-9636D695A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6" y="2770696"/>
            <a:ext cx="5192936" cy="408766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EC695D3-46FC-319A-8446-9D1940549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394" y="2770696"/>
            <a:ext cx="5192936" cy="4072649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3066D818-4129-1946-C12B-3DE8C3958B13}"/>
              </a:ext>
            </a:extLst>
          </p:cNvPr>
          <p:cNvSpPr/>
          <p:nvPr/>
        </p:nvSpPr>
        <p:spPr>
          <a:xfrm>
            <a:off x="5572460" y="4280229"/>
            <a:ext cx="876299" cy="317500"/>
          </a:xfrm>
          <a:prstGeom prst="rightArrow">
            <a:avLst/>
          </a:prstGeom>
          <a:solidFill>
            <a:srgbClr val="7450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7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37235"/>
            <a:ext cx="10515600" cy="132555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V- Imputation des données manquantes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5E3B277-3EA8-80CE-4197-46949689C1E5}"/>
              </a:ext>
            </a:extLst>
          </p:cNvPr>
          <p:cNvSpPr txBox="1">
            <a:spLocks/>
          </p:cNvSpPr>
          <p:nvPr/>
        </p:nvSpPr>
        <p:spPr>
          <a:xfrm>
            <a:off x="389748" y="1562794"/>
            <a:ext cx="5598928" cy="46936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itchFamily="34"/>
              <a:buNone/>
            </a:pPr>
            <a:r>
              <a:rPr lang="fr-FR" dirty="0">
                <a:latin typeface="Georgia" pitchFamily="18"/>
              </a:rPr>
              <a:t>A- Imputation par 0</a:t>
            </a:r>
          </a:p>
          <a:p>
            <a:pPr marL="0" indent="0">
              <a:lnSpc>
                <a:spcPct val="200000"/>
              </a:lnSpc>
              <a:buFont typeface="Arial" pitchFamily="34"/>
              <a:buNone/>
            </a:pPr>
            <a:r>
              <a:rPr lang="fr-FR" dirty="0">
                <a:latin typeface="Georgia" pitchFamily="18"/>
              </a:rPr>
              <a:t>B- Imputation par la médiane en fonction des variables qualitatives</a:t>
            </a:r>
          </a:p>
          <a:p>
            <a:pPr marL="0" indent="0">
              <a:lnSpc>
                <a:spcPct val="200000"/>
              </a:lnSpc>
              <a:buFont typeface="Arial" pitchFamily="34"/>
              <a:buNone/>
            </a:pPr>
            <a:r>
              <a:rPr lang="fr-FR" dirty="0">
                <a:latin typeface="Georgia" pitchFamily="18"/>
              </a:rPr>
              <a:t>C- Imputation KNN</a:t>
            </a:r>
          </a:p>
          <a:p>
            <a:pPr marL="0" indent="0">
              <a:lnSpc>
                <a:spcPct val="200000"/>
              </a:lnSpc>
              <a:buFont typeface="Arial" pitchFamily="34"/>
              <a:buNone/>
            </a:pPr>
            <a:r>
              <a:rPr lang="fr-FR" dirty="0">
                <a:latin typeface="Georgia" pitchFamily="18"/>
              </a:rPr>
              <a:t>D- </a:t>
            </a:r>
            <a:r>
              <a:rPr lang="fr-FR" dirty="0" err="1">
                <a:latin typeface="Georgia" pitchFamily="18"/>
              </a:rPr>
              <a:t>Nutrition_grade_fr</a:t>
            </a:r>
            <a:endParaRPr lang="fr-FR" dirty="0">
              <a:latin typeface="Georgia" pitchFamily="18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6CC7907-88DF-4875-B5CE-7A33426AA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676" y="2117074"/>
            <a:ext cx="6120684" cy="31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6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515877"/>
            <a:ext cx="10515600" cy="953194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V- Imputation des données manquantes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2D374AC-095C-5E0C-FD7D-1578A8CF99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30231" y="1469071"/>
            <a:ext cx="6931536" cy="733316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fr-FR" i="1" dirty="0">
                <a:solidFill>
                  <a:srgbClr val="7450ED"/>
                </a:solidFill>
                <a:latin typeface="Georgia" pitchFamily="18"/>
              </a:rPr>
              <a:t>A- Imputation par 0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6C2CFC92-0520-922F-5227-BB5B2A6F7FAF}"/>
              </a:ext>
            </a:extLst>
          </p:cNvPr>
          <p:cNvSpPr txBox="1">
            <a:spLocks/>
          </p:cNvSpPr>
          <p:nvPr/>
        </p:nvSpPr>
        <p:spPr>
          <a:xfrm>
            <a:off x="717546" y="2788923"/>
            <a:ext cx="10756906" cy="18666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itchFamily="34"/>
              <a:buNone/>
            </a:pPr>
            <a:r>
              <a:rPr lang="fr-FR" dirty="0">
                <a:solidFill>
                  <a:schemeClr val="tx1"/>
                </a:solidFill>
                <a:latin typeface="Georgia" pitchFamily="18"/>
              </a:rPr>
              <a:t>Pour une ligne, si la somme des valeurs nutritionnelles est égale à 100, alors les valeurs nutritionnelles NaN de la ligne sont égales à 0</a:t>
            </a:r>
          </a:p>
        </p:txBody>
      </p:sp>
    </p:spTree>
    <p:extLst>
      <p:ext uri="{BB962C8B-B14F-4D97-AF65-F5344CB8AC3E}">
        <p14:creationId xmlns:p14="http://schemas.microsoft.com/office/powerpoint/2010/main" val="191297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515877"/>
            <a:ext cx="10515600" cy="953194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V- Imputation des données manquantes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2D374AC-095C-5E0C-FD7D-1578A8CF99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3662" y="1469070"/>
            <a:ext cx="9176422" cy="1519881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fr-FR" i="1" dirty="0">
                <a:solidFill>
                  <a:srgbClr val="7450ED"/>
                </a:solidFill>
                <a:latin typeface="Georgia" pitchFamily="18"/>
              </a:rPr>
              <a:t>B- Imputation par la médiane en fonction des variables qualitatives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6C2CFC92-0520-922F-5227-BB5B2A6F7FAF}"/>
              </a:ext>
            </a:extLst>
          </p:cNvPr>
          <p:cNvSpPr txBox="1">
            <a:spLocks/>
          </p:cNvSpPr>
          <p:nvPr/>
        </p:nvSpPr>
        <p:spPr>
          <a:xfrm>
            <a:off x="717546" y="3096035"/>
            <a:ext cx="10756906" cy="9531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dirty="0">
                <a:solidFill>
                  <a:schemeClr val="tx1"/>
                </a:solidFill>
                <a:latin typeface="Georgia" pitchFamily="18"/>
              </a:rPr>
              <a:t>La médiane est moins sensible que la moyenne aux </a:t>
            </a:r>
            <a:r>
              <a:rPr lang="fr-FR" dirty="0" err="1">
                <a:solidFill>
                  <a:schemeClr val="tx1"/>
                </a:solidFill>
                <a:latin typeface="Georgia" pitchFamily="18"/>
              </a:rPr>
              <a:t>outliers</a:t>
            </a:r>
            <a:endParaRPr lang="fr-FR" dirty="0">
              <a:solidFill>
                <a:schemeClr val="tx1"/>
              </a:solidFill>
              <a:latin typeface="Georgia" pitchFamily="18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EC6F03-612F-7A40-9AC6-99CEEE69E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23" y="4156314"/>
            <a:ext cx="11264952" cy="17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3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515877"/>
            <a:ext cx="10515600" cy="953194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V- Imputation des données manquantes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2D374AC-095C-5E0C-FD7D-1578A8CF99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3662" y="1469070"/>
            <a:ext cx="9176422" cy="1519881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fr-FR" i="1" dirty="0">
                <a:solidFill>
                  <a:srgbClr val="7450ED"/>
                </a:solidFill>
                <a:latin typeface="Georgia" pitchFamily="18"/>
              </a:rPr>
              <a:t>C- Imputation KNN 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44DAD50-3DCE-DD74-D1A8-DC392DD354B8}"/>
              </a:ext>
            </a:extLst>
          </p:cNvPr>
          <p:cNvSpPr txBox="1">
            <a:spLocks/>
          </p:cNvSpPr>
          <p:nvPr/>
        </p:nvSpPr>
        <p:spPr>
          <a:xfrm>
            <a:off x="838198" y="2487742"/>
            <a:ext cx="7435647" cy="34558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/>
              <a:buNone/>
            </a:pPr>
            <a:r>
              <a:rPr lang="fr-FR" sz="2400" dirty="0">
                <a:solidFill>
                  <a:schemeClr val="tx1"/>
                </a:solidFill>
                <a:latin typeface="Georgia" pitchFamily="18"/>
              </a:rPr>
              <a:t>- Algorithme KNN, où k le plus proche voisin (</a:t>
            </a:r>
            <a:r>
              <a:rPr lang="fr-FR" sz="2400" dirty="0" err="1">
                <a:solidFill>
                  <a:schemeClr val="tx1"/>
                </a:solidFill>
                <a:latin typeface="Georgia" pitchFamily="18"/>
              </a:rPr>
              <a:t>n_neighbors</a:t>
            </a:r>
            <a:r>
              <a:rPr lang="fr-FR" sz="2400" dirty="0">
                <a:solidFill>
                  <a:schemeClr val="tx1"/>
                </a:solidFill>
                <a:latin typeface="Georgia" pitchFamily="18"/>
              </a:rPr>
              <a:t> = 5)</a:t>
            </a:r>
          </a:p>
          <a:p>
            <a:pPr marL="0" indent="0">
              <a:lnSpc>
                <a:spcPct val="150000"/>
              </a:lnSpc>
              <a:buFont typeface="Arial" pitchFamily="34"/>
              <a:buNone/>
            </a:pPr>
            <a:r>
              <a:rPr lang="fr-FR" sz="2400" dirty="0">
                <a:solidFill>
                  <a:schemeClr val="tx1"/>
                </a:solidFill>
                <a:latin typeface="Georgia" pitchFamily="18"/>
              </a:rPr>
              <a:t>-Remplace chaque valeur manquante par la moyenne pondérée des valeurs des k voisins les plus proches de notre ensemble de données.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6E0312E-6515-0ACA-CDA5-36F7CA9D5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136" y="2289089"/>
            <a:ext cx="3269724" cy="315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22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515877"/>
            <a:ext cx="10515600" cy="953194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V- Imputation des données manquantes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2D374AC-095C-5E0C-FD7D-1578A8CF99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04926" y="1436988"/>
            <a:ext cx="4091075" cy="953194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fr-FR" i="1" dirty="0">
                <a:solidFill>
                  <a:srgbClr val="7450ED"/>
                </a:solidFill>
                <a:latin typeface="Georgia" pitchFamily="18"/>
              </a:rPr>
              <a:t>D- Nutrition grade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44DAD50-3DCE-DD74-D1A8-DC392DD354B8}"/>
              </a:ext>
            </a:extLst>
          </p:cNvPr>
          <p:cNvSpPr txBox="1">
            <a:spLocks/>
          </p:cNvSpPr>
          <p:nvPr/>
        </p:nvSpPr>
        <p:spPr>
          <a:xfrm>
            <a:off x="838199" y="2247110"/>
            <a:ext cx="4519865" cy="38543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 lnSpcReduction="10000"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/>
              <a:buNone/>
            </a:pPr>
            <a:r>
              <a:rPr lang="fr-FR" sz="2400" dirty="0">
                <a:solidFill>
                  <a:schemeClr val="tx1"/>
                </a:solidFill>
                <a:latin typeface="Georgia" pitchFamily="18"/>
              </a:rPr>
              <a:t>D’après Santé publique France :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/>
                </a:solidFill>
                <a:latin typeface="Georgia" pitchFamily="18"/>
              </a:rPr>
              <a:t>Min à 0 : Catégorie A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/>
                </a:solidFill>
                <a:latin typeface="Georgia" pitchFamily="18"/>
              </a:rPr>
              <a:t>1 à 2 : Catégorie B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/>
                </a:solidFill>
                <a:latin typeface="Georgia" pitchFamily="18"/>
              </a:rPr>
              <a:t>3 à 10 : Catégorie C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/>
                </a:solidFill>
                <a:latin typeface="Georgia" pitchFamily="18"/>
              </a:rPr>
              <a:t>11 à 18 : Catégorie D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chemeClr val="tx1"/>
                </a:solidFill>
                <a:latin typeface="Georgia" pitchFamily="18"/>
              </a:rPr>
              <a:t>19 à max : Catégorie 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2381690-FB92-542A-6F44-29F97CCF6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181" y="2065232"/>
            <a:ext cx="3670161" cy="421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96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515877"/>
            <a:ext cx="10515600" cy="953194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VI- Analyse statistiques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68EF6F5-2135-F914-EF2B-DC6BC616A455}"/>
              </a:ext>
            </a:extLst>
          </p:cNvPr>
          <p:cNvSpPr txBox="1">
            <a:spLocks/>
          </p:cNvSpPr>
          <p:nvPr/>
        </p:nvSpPr>
        <p:spPr>
          <a:xfrm>
            <a:off x="1759282" y="2084452"/>
            <a:ext cx="8673434" cy="3374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/>
              <a:buNone/>
            </a:pPr>
            <a:r>
              <a:rPr lang="fr-FR" sz="3200" dirty="0">
                <a:latin typeface="Georgia" pitchFamily="18"/>
              </a:rPr>
              <a:t>A- Analyse sur données nettoyées et imputées</a:t>
            </a:r>
          </a:p>
          <a:p>
            <a:pPr marL="0" indent="0">
              <a:lnSpc>
                <a:spcPct val="150000"/>
              </a:lnSpc>
              <a:buFont typeface="Arial" pitchFamily="34"/>
              <a:buNone/>
            </a:pPr>
            <a:r>
              <a:rPr lang="fr-FR" sz="3200" dirty="0">
                <a:latin typeface="Georgia" pitchFamily="18"/>
              </a:rPr>
              <a:t>B- Analyse en composante principale (ACP)</a:t>
            </a:r>
          </a:p>
          <a:p>
            <a:pPr marL="0" indent="0">
              <a:lnSpc>
                <a:spcPct val="150000"/>
              </a:lnSpc>
              <a:buFont typeface="Arial" pitchFamily="34"/>
              <a:buNone/>
            </a:pPr>
            <a:r>
              <a:rPr lang="fr-FR" sz="3200" dirty="0">
                <a:latin typeface="Georgia" pitchFamily="18"/>
              </a:rPr>
              <a:t>C- Analyse de la variance</a:t>
            </a:r>
          </a:p>
        </p:txBody>
      </p:sp>
    </p:spTree>
    <p:extLst>
      <p:ext uri="{BB962C8B-B14F-4D97-AF65-F5344CB8AC3E}">
        <p14:creationId xmlns:p14="http://schemas.microsoft.com/office/powerpoint/2010/main" val="246860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164F6-2B97-CA7B-732A-0A2AF09CAC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867" y="220745"/>
            <a:ext cx="10515600" cy="132555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7827B-23E7-736D-7CDC-D5F64D0AE0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54341" y="1420063"/>
            <a:ext cx="8883313" cy="5072816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fr-FR" sz="3200" dirty="0">
                <a:latin typeface="Georgia" pitchFamily="18"/>
              </a:rPr>
              <a:t>I- Problématique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sz="3200" dirty="0">
                <a:latin typeface="Georgia" pitchFamily="18"/>
              </a:rPr>
              <a:t>II- Présentation du jeu de données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sz="3200" dirty="0">
                <a:latin typeface="Georgia" pitchFamily="18"/>
              </a:rPr>
              <a:t>III- Sélection des variables pertinentes</a:t>
            </a:r>
            <a:endParaRPr lang="fr-FR" sz="3200" i="1" dirty="0">
              <a:latin typeface="Georgia" pitchFamily="18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fr-FR" sz="3200" dirty="0">
                <a:latin typeface="Georgia" pitchFamily="18"/>
              </a:rPr>
              <a:t>IV- Nettoyage des données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sz="3200" dirty="0">
                <a:latin typeface="Georgia" pitchFamily="18"/>
              </a:rPr>
              <a:t>V- Imputation des données manquantes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sz="3200" dirty="0">
                <a:latin typeface="Georgia" pitchFamily="18"/>
              </a:rPr>
              <a:t>VI- Analyses statistiques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sz="3200" dirty="0">
                <a:latin typeface="Georgia" pitchFamily="18"/>
              </a:rPr>
              <a:t>VII- Les 5 grands principes de la RGDP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fr-FR" sz="3200" dirty="0">
                <a:latin typeface="Georgia" pitchFamily="18"/>
              </a:rPr>
              <a:t>VIII- 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87102" y="335572"/>
            <a:ext cx="5062064" cy="796542"/>
          </a:xfrm>
        </p:spPr>
        <p:txBody>
          <a:bodyPr>
            <a:noAutofit/>
          </a:bodyPr>
          <a:lstStyle/>
          <a:p>
            <a:pPr lvl="0"/>
            <a:r>
              <a:rPr lang="fr-FR" sz="3600" dirty="0">
                <a:solidFill>
                  <a:srgbClr val="7450ED"/>
                </a:solidFill>
                <a:latin typeface="Georgia" pitchFamily="18"/>
              </a:rPr>
              <a:t>VI- Analyse statistiques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2D374AC-095C-5E0C-FD7D-1578A8CF99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34937" y="1288766"/>
            <a:ext cx="4814229" cy="95804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Font typeface="Arial" pitchFamily="34"/>
              <a:buNone/>
            </a:pPr>
            <a:r>
              <a:rPr lang="fr-FR" sz="2400" dirty="0">
                <a:solidFill>
                  <a:srgbClr val="7450ED"/>
                </a:solidFill>
                <a:latin typeface="Georgia" pitchFamily="18"/>
              </a:rPr>
              <a:t>A- Analyse sur données nettoyées et imputées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1DA744-4A3D-6847-53E2-290BC7483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44" y="361539"/>
            <a:ext cx="6502325" cy="445518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27E21A7-3EDB-5294-220D-2796FBD6F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27" y="4822166"/>
            <a:ext cx="6441943" cy="1598687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631C9684-2D3F-E6C1-6300-985948BACD66}"/>
              </a:ext>
            </a:extLst>
          </p:cNvPr>
          <p:cNvSpPr txBox="1">
            <a:spLocks/>
          </p:cNvSpPr>
          <p:nvPr/>
        </p:nvSpPr>
        <p:spPr>
          <a:xfrm>
            <a:off x="6834937" y="2785553"/>
            <a:ext cx="4814229" cy="1825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itchFamily="34"/>
              <a:buNone/>
            </a:pPr>
            <a:r>
              <a:rPr lang="fr-FR" sz="2400" dirty="0">
                <a:latin typeface="Georgia" pitchFamily="18"/>
              </a:rPr>
              <a:t>Pas de grand changement sur la tendance de nos données suite aux imputations</a:t>
            </a:r>
          </a:p>
        </p:txBody>
      </p:sp>
    </p:spTree>
    <p:extLst>
      <p:ext uri="{BB962C8B-B14F-4D97-AF65-F5344CB8AC3E}">
        <p14:creationId xmlns:p14="http://schemas.microsoft.com/office/powerpoint/2010/main" val="4219067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45166"/>
            <a:ext cx="10515600" cy="953194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VI- Analyse statistiques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2D374AC-095C-5E0C-FD7D-1578A8CF99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04925" y="1043287"/>
            <a:ext cx="8390359" cy="8617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Arial" pitchFamily="34"/>
              <a:buNone/>
            </a:pPr>
            <a:r>
              <a:rPr lang="fr-FR" sz="2800" dirty="0">
                <a:solidFill>
                  <a:srgbClr val="7450ED"/>
                </a:solidFill>
                <a:latin typeface="Georgia" pitchFamily="18"/>
              </a:rPr>
              <a:t>B- Analyse en composante principales (ACP)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240C6C-9EE9-2061-3F89-73A943C07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60" y="1996481"/>
            <a:ext cx="10136079" cy="337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75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2089" y="232216"/>
            <a:ext cx="4929911" cy="685800"/>
          </a:xfrm>
        </p:spPr>
        <p:txBody>
          <a:bodyPr>
            <a:noAutofit/>
          </a:bodyPr>
          <a:lstStyle/>
          <a:p>
            <a:pPr lvl="0"/>
            <a:r>
              <a:rPr lang="fr-FR" sz="3200" dirty="0">
                <a:solidFill>
                  <a:srgbClr val="7450ED"/>
                </a:solidFill>
                <a:latin typeface="Georgia" pitchFamily="18"/>
              </a:rPr>
              <a:t>VI- Analyse statistiques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2D374AC-095C-5E0C-FD7D-1578A8CF99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58501" y="918016"/>
            <a:ext cx="4106499" cy="116866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Font typeface="Arial" pitchFamily="34"/>
              <a:buNone/>
            </a:pPr>
            <a:r>
              <a:rPr lang="fr-FR" sz="2600" dirty="0">
                <a:solidFill>
                  <a:srgbClr val="7450ED"/>
                </a:solidFill>
                <a:latin typeface="Georgia" pitchFamily="18"/>
              </a:rPr>
              <a:t>B- Analyse en composante </a:t>
            </a:r>
          </a:p>
          <a:p>
            <a:pPr marL="0" indent="0">
              <a:lnSpc>
                <a:spcPct val="150000"/>
              </a:lnSpc>
              <a:buFont typeface="Arial" pitchFamily="34"/>
              <a:buNone/>
            </a:pPr>
            <a:r>
              <a:rPr lang="fr-FR" sz="2600" dirty="0">
                <a:solidFill>
                  <a:srgbClr val="7450ED"/>
                </a:solidFill>
                <a:latin typeface="Georgia" pitchFamily="18"/>
              </a:rPr>
              <a:t>principales (ACP)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3C2AFAC-663C-9E61-18B1-61BA62D7E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107"/>
            <a:ext cx="3599168" cy="323633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127A25-02F8-A6D0-2205-8F8DF38F3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384" y="163106"/>
            <a:ext cx="3626705" cy="32363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34D25DD-7788-A066-F791-E5834931E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4037"/>
            <a:ext cx="3678328" cy="300085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7526DD2-E2E5-C14B-F099-FE9F7CEA5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830" y="3694037"/>
            <a:ext cx="3655668" cy="3000857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3EB95D1-D456-367C-145B-B9501983CEB5}"/>
              </a:ext>
            </a:extLst>
          </p:cNvPr>
          <p:cNvSpPr txBox="1">
            <a:spLocks/>
          </p:cNvSpPr>
          <p:nvPr/>
        </p:nvSpPr>
        <p:spPr>
          <a:xfrm>
            <a:off x="7496861" y="2543884"/>
            <a:ext cx="4568139" cy="339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 fontScale="62500" lnSpcReduction="20000"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sz="2400" b="1" dirty="0">
                <a:latin typeface="Georgia" pitchFamily="18"/>
              </a:rPr>
              <a:t>A</a:t>
            </a:r>
            <a:r>
              <a:rPr lang="fr-FR" sz="2400" dirty="0">
                <a:latin typeface="Georgia" pitchFamily="18"/>
              </a:rPr>
              <a:t> : produits avec peu de gras et plus de protéine et de fibre</a:t>
            </a:r>
          </a:p>
          <a:p>
            <a:pPr algn="just">
              <a:lnSpc>
                <a:spcPct val="150000"/>
              </a:lnSpc>
            </a:pPr>
            <a:r>
              <a:rPr lang="fr-FR" sz="2400" b="1" dirty="0">
                <a:latin typeface="Georgia" pitchFamily="18"/>
              </a:rPr>
              <a:t>B</a:t>
            </a:r>
            <a:r>
              <a:rPr lang="fr-FR" sz="2400" dirty="0">
                <a:latin typeface="Georgia" pitchFamily="18"/>
              </a:rPr>
              <a:t> : un peu de tout mais plus salé</a:t>
            </a:r>
          </a:p>
          <a:p>
            <a:pPr algn="just">
              <a:lnSpc>
                <a:spcPct val="150000"/>
              </a:lnSpc>
            </a:pPr>
            <a:r>
              <a:rPr lang="fr-FR" sz="2400" b="1" dirty="0">
                <a:latin typeface="Georgia" pitchFamily="18"/>
              </a:rPr>
              <a:t>C </a:t>
            </a:r>
            <a:r>
              <a:rPr lang="fr-FR" sz="2400" dirty="0">
                <a:latin typeface="Georgia" pitchFamily="18"/>
              </a:rPr>
              <a:t>: un peu de tout mais plus de gras et de sel et donc d'énergie</a:t>
            </a:r>
          </a:p>
          <a:p>
            <a:pPr algn="just">
              <a:lnSpc>
                <a:spcPct val="150000"/>
              </a:lnSpc>
            </a:pPr>
            <a:r>
              <a:rPr lang="fr-FR" sz="2400" b="1" dirty="0">
                <a:latin typeface="Georgia" pitchFamily="18"/>
              </a:rPr>
              <a:t>D </a:t>
            </a:r>
            <a:r>
              <a:rPr lang="fr-FR" sz="2400" dirty="0">
                <a:latin typeface="Georgia" pitchFamily="18"/>
              </a:rPr>
              <a:t>: produit salé et gras, avec peu de fibre et de protéine</a:t>
            </a:r>
          </a:p>
          <a:p>
            <a:pPr algn="just">
              <a:lnSpc>
                <a:spcPct val="150000"/>
              </a:lnSpc>
            </a:pPr>
            <a:r>
              <a:rPr lang="fr-FR" sz="2400" b="1" dirty="0">
                <a:latin typeface="Georgia" pitchFamily="18"/>
              </a:rPr>
              <a:t>E</a:t>
            </a:r>
            <a:r>
              <a:rPr lang="fr-FR" sz="2400" dirty="0">
                <a:latin typeface="Georgia" pitchFamily="18"/>
              </a:rPr>
              <a:t> : produits gras et très énergétique sans apport de protéine ou de fibre</a:t>
            </a:r>
          </a:p>
        </p:txBody>
      </p:sp>
    </p:spTree>
    <p:extLst>
      <p:ext uri="{BB962C8B-B14F-4D97-AF65-F5344CB8AC3E}">
        <p14:creationId xmlns:p14="http://schemas.microsoft.com/office/powerpoint/2010/main" val="2595126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45166"/>
            <a:ext cx="10515600" cy="953194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VI- Analyse statistiques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2D374AC-095C-5E0C-FD7D-1578A8CF99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04925" y="1043287"/>
            <a:ext cx="8390359" cy="8617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Arial" pitchFamily="34"/>
              <a:buNone/>
            </a:pPr>
            <a:r>
              <a:rPr lang="fr-FR" sz="2800" dirty="0">
                <a:solidFill>
                  <a:srgbClr val="7450ED"/>
                </a:solidFill>
                <a:latin typeface="Georgia" pitchFamily="18"/>
              </a:rPr>
              <a:t>C- Analyse de la variance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84239F2-E97A-C8DE-867D-9C0B9DB31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48" y="1905000"/>
            <a:ext cx="6436729" cy="425273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C0FFED8-3791-4FC5-E094-F96035AE1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337" y="4633523"/>
            <a:ext cx="369621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42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45166"/>
            <a:ext cx="10515600" cy="953194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VII- Les 5 grands principes de la RGDP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8DA9870-4E91-8D80-021C-A1B4D9894A16}"/>
              </a:ext>
            </a:extLst>
          </p:cNvPr>
          <p:cNvSpPr txBox="1">
            <a:spLocks/>
          </p:cNvSpPr>
          <p:nvPr/>
        </p:nvSpPr>
        <p:spPr>
          <a:xfrm>
            <a:off x="838199" y="1198360"/>
            <a:ext cx="10515600" cy="49635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tx1"/>
                </a:solidFill>
                <a:latin typeface="Georgia" pitchFamily="18"/>
              </a:rPr>
              <a:t>Ne collectez que les données vraiment nécessaires pour atteindre votre objectif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tx1"/>
                </a:solidFill>
                <a:latin typeface="Georgia" pitchFamily="18"/>
              </a:rPr>
              <a:t>Être transparent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tx1"/>
                </a:solidFill>
                <a:latin typeface="Georgia" pitchFamily="18"/>
              </a:rPr>
              <a:t>Organisez et facilitez l'exercice des droits des personnes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tx1"/>
                </a:solidFill>
                <a:latin typeface="Georgia" pitchFamily="18"/>
              </a:rPr>
              <a:t>Fixer des durées de conservation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tx1"/>
                </a:solidFill>
                <a:latin typeface="Georgia" pitchFamily="18"/>
              </a:rPr>
              <a:t>Sécurisez les données et identifiez les risques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tx1"/>
                </a:solidFill>
                <a:latin typeface="Georgia" pitchFamily="18"/>
              </a:rPr>
              <a:t>Inscrivez la mise en conformité dans une démarche continue</a:t>
            </a:r>
          </a:p>
        </p:txBody>
      </p:sp>
    </p:spTree>
    <p:extLst>
      <p:ext uri="{BB962C8B-B14F-4D97-AF65-F5344CB8AC3E}">
        <p14:creationId xmlns:p14="http://schemas.microsoft.com/office/powerpoint/2010/main" val="3465389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49513"/>
            <a:ext cx="10515600" cy="953194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VIII- Conclusion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59DFEB-2B76-C4BF-5058-7796E0D0327D}"/>
              </a:ext>
            </a:extLst>
          </p:cNvPr>
          <p:cNvSpPr txBox="1">
            <a:spLocks/>
          </p:cNvSpPr>
          <p:nvPr/>
        </p:nvSpPr>
        <p:spPr>
          <a:xfrm>
            <a:off x="753127" y="1402915"/>
            <a:ext cx="10685745" cy="4797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 fontScale="92500"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  <a:latin typeface="Georgia" pitchFamily="18"/>
              </a:rPr>
              <a:t>Nutrition grade : outil essentiel d’évaluation de la qualité nutritionnelle des produits alimentaires.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  <a:latin typeface="Georgia" pitchFamily="18"/>
              </a:rPr>
              <a:t>Hiérarchie claire parmi les produits évalués</a:t>
            </a:r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/>
                </a:solidFill>
                <a:latin typeface="Georgia" pitchFamily="18"/>
              </a:rPr>
              <a:t>Données imputables sans altération de la distribution ni de leur corrélation</a:t>
            </a:r>
          </a:p>
          <a:p>
            <a:pPr algn="ctr">
              <a:lnSpc>
                <a:spcPct val="200000"/>
              </a:lnSpc>
            </a:pPr>
            <a:r>
              <a:rPr lang="fr-FR" sz="2800" dirty="0">
                <a:solidFill>
                  <a:srgbClr val="7450ED"/>
                </a:solidFill>
                <a:latin typeface="Georgia" pitchFamily="18"/>
                <a:sym typeface="Wingdings" panose="05000000000000000000" pitchFamily="2" charset="2"/>
              </a:rPr>
              <a:t> Système de suggestion ou d’</a:t>
            </a:r>
            <a:r>
              <a:rPr lang="fr-FR" sz="2800" dirty="0" err="1">
                <a:solidFill>
                  <a:srgbClr val="7450ED"/>
                </a:solidFill>
                <a:latin typeface="Georgia" pitchFamily="18"/>
                <a:sym typeface="Wingdings" panose="05000000000000000000" pitchFamily="2" charset="2"/>
              </a:rPr>
              <a:t>auto-complétion</a:t>
            </a:r>
            <a:r>
              <a:rPr lang="fr-FR" sz="2800" dirty="0">
                <a:solidFill>
                  <a:srgbClr val="7450ED"/>
                </a:solidFill>
                <a:latin typeface="Georgia" pitchFamily="18"/>
                <a:sym typeface="Wingdings" panose="05000000000000000000" pitchFamily="2" charset="2"/>
              </a:rPr>
              <a:t> faisable</a:t>
            </a:r>
            <a:endParaRPr lang="fr-FR" sz="2800" dirty="0">
              <a:solidFill>
                <a:srgbClr val="7450ED"/>
              </a:solidFill>
              <a:latin typeface="Georgia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771971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D5FFB-45FF-860B-69B8-BA9C8037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20"/>
            <a:ext cx="10515600" cy="1325559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7450ED"/>
                </a:solidFill>
                <a:latin typeface="Georgia" pitchFamily="18"/>
              </a:rPr>
              <a:t>Merci pour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30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CD1D17E-E9F6-2A6E-F725-2D378885D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480" y="120537"/>
            <a:ext cx="3255318" cy="19077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80F9683-1B55-4906-4004-032E2F4BA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8" y="411641"/>
            <a:ext cx="10515600" cy="132555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I-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0DE16-1765-F872-E9C2-C7E41B0E54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908752"/>
            <a:ext cx="10515600" cy="4351336"/>
          </a:xfrm>
        </p:spPr>
        <p:txBody>
          <a:bodyPr>
            <a:normAutofit/>
          </a:bodyPr>
          <a:lstStyle/>
          <a:p>
            <a:pPr lvl="0"/>
            <a:r>
              <a:rPr lang="fr-FR" sz="2400" b="1" i="1" dirty="0">
                <a:latin typeface="Georgia" pitchFamily="18"/>
              </a:rPr>
              <a:t>Open Food Fact</a:t>
            </a:r>
            <a:r>
              <a:rPr lang="fr-FR" sz="2400" b="1" dirty="0">
                <a:latin typeface="Georgia" pitchFamily="18"/>
              </a:rPr>
              <a:t> </a:t>
            </a:r>
            <a:r>
              <a:rPr lang="fr-FR" sz="2400" dirty="0">
                <a:latin typeface="Georgia" pitchFamily="18"/>
              </a:rPr>
              <a:t>: Base de données open source mise à la disposition de particuliers et d’organisations afin de leur permettre de connaître la qualité </a:t>
            </a:r>
            <a:r>
              <a:rPr lang="fr-FR" sz="2400" dirty="0" err="1">
                <a:latin typeface="Georgia" pitchFamily="18"/>
              </a:rPr>
              <a:t>nutritionelle</a:t>
            </a:r>
            <a:r>
              <a:rPr lang="fr-FR" sz="2400" dirty="0">
                <a:latin typeface="Georgia" pitchFamily="18"/>
              </a:rPr>
              <a:t> de produits</a:t>
            </a:r>
          </a:p>
          <a:p>
            <a:pPr lvl="0"/>
            <a:r>
              <a:rPr lang="fr-FR" sz="2400" dirty="0">
                <a:latin typeface="Georgia" pitchFamily="18"/>
              </a:rPr>
              <a:t>Projet de création d’un système de suggestion ou d’</a:t>
            </a:r>
            <a:r>
              <a:rPr lang="fr-FR" sz="2400" dirty="0" err="1">
                <a:latin typeface="Georgia" pitchFamily="18"/>
              </a:rPr>
              <a:t>auto-complétion</a:t>
            </a:r>
            <a:r>
              <a:rPr lang="fr-FR" sz="2400" dirty="0">
                <a:latin typeface="Georgia" pitchFamily="18"/>
              </a:rPr>
              <a:t> pour aider les usagers à remplir plus efficacement la base de données</a:t>
            </a:r>
          </a:p>
          <a:p>
            <a:pPr marL="0" lvl="0" indent="0">
              <a:buNone/>
            </a:pPr>
            <a:endParaRPr lang="fr-FR" dirty="0">
              <a:latin typeface="Georgia" pitchFamily="18"/>
            </a:endParaRPr>
          </a:p>
          <a:p>
            <a:pPr lvl="0" algn="ctr">
              <a:buFont typeface="Wingdings" pitchFamily="2"/>
              <a:buChar char="à"/>
            </a:pPr>
            <a:r>
              <a:rPr lang="fr-FR" i="1" dirty="0">
                <a:solidFill>
                  <a:srgbClr val="7450ED"/>
                </a:solidFill>
                <a:latin typeface="Georgia" pitchFamily="18"/>
              </a:rPr>
              <a:t> Nettoyage et exploration des données en interne</a:t>
            </a:r>
          </a:p>
          <a:p>
            <a:pPr marL="0" lvl="0" indent="0" algn="ctr">
              <a:buNone/>
            </a:pPr>
            <a:endParaRPr lang="fr-FR" i="1" dirty="0">
              <a:solidFill>
                <a:srgbClr val="7450ED"/>
              </a:solidFill>
              <a:latin typeface="Georgia" pitchFamily="18"/>
            </a:endParaRPr>
          </a:p>
          <a:p>
            <a:pPr lvl="0" algn="ctr">
              <a:buFont typeface="Wingdings" pitchFamily="2"/>
              <a:buChar char="à"/>
            </a:pPr>
            <a:r>
              <a:rPr lang="fr-FR" i="1" dirty="0">
                <a:solidFill>
                  <a:srgbClr val="7450ED"/>
                </a:solidFill>
                <a:latin typeface="Georgia" pitchFamily="18"/>
              </a:rPr>
              <a:t> Déterminer la faisabilité de cette idée d’application de Santé publique France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B3DA1-A297-CC42-CB10-4CFBFAB2F8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20608"/>
            <a:ext cx="10515600" cy="132555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II- Présentation du jeu de données</a:t>
            </a:r>
          </a:p>
        </p:txBody>
      </p:sp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E5D53974-9C49-E435-1397-03EDF943CF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418313"/>
              </p:ext>
            </p:extLst>
          </p:nvPr>
        </p:nvGraphicFramePr>
        <p:xfrm>
          <a:off x="1248292" y="1320450"/>
          <a:ext cx="4648203" cy="5316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614BAB85-BA62-4607-F8C3-D13CE3524488}"/>
              </a:ext>
            </a:extLst>
          </p:cNvPr>
          <p:cNvSpPr txBox="1"/>
          <p:nvPr/>
        </p:nvSpPr>
        <p:spPr>
          <a:xfrm>
            <a:off x="4121730" y="2129381"/>
            <a:ext cx="7232073" cy="2599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latin typeface="Georgia" panose="02040502050405020303" pitchFamily="18" charset="0"/>
              </a:rPr>
              <a:t>320 772 lignes et 162 colonnes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latin typeface="Georgia" panose="02040502050405020303" pitchFamily="18" charset="0"/>
              </a:rPr>
              <a:t>106 colonnes de données quantitatives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latin typeface="Georgia" panose="02040502050405020303" pitchFamily="18" charset="0"/>
              </a:rPr>
              <a:t>56 colonnes de données qualitatives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latin typeface="Georgia" panose="02040502050405020303" pitchFamily="18" charset="0"/>
              </a:rPr>
              <a:t>Pas de doublons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37235"/>
            <a:ext cx="10515600" cy="132555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III- Sélection des variables pertinentes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F0267F7-26FC-14B4-2B20-3362C07C95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2942" y="1562794"/>
            <a:ext cx="10826115" cy="4638502"/>
          </a:xfrm>
        </p:spPr>
        <p:txBody>
          <a:bodyPr>
            <a:normAutofit/>
          </a:bodyPr>
          <a:lstStyle/>
          <a:p>
            <a:pPr lvl="0"/>
            <a:r>
              <a:rPr lang="fr-FR" sz="2600" dirty="0">
                <a:latin typeface="Georgia" pitchFamily="18"/>
              </a:rPr>
              <a:t>La base de données est mise à disposition afin de connaître la qualité nutritionnelle des produits.</a:t>
            </a:r>
          </a:p>
          <a:p>
            <a:pPr marL="0" lvl="0" indent="0">
              <a:buNone/>
            </a:pPr>
            <a:endParaRPr lang="fr-FR" sz="2400" dirty="0">
              <a:solidFill>
                <a:srgbClr val="7450ED"/>
              </a:solidFill>
              <a:latin typeface="Georgia" pitchFamily="18"/>
            </a:endParaRPr>
          </a:p>
          <a:p>
            <a:pPr lvl="0" algn="ctr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7450ED"/>
                </a:solidFill>
                <a:latin typeface="Georgia" pitchFamily="18"/>
                <a:sym typeface="Wingdings" panose="05000000000000000000" pitchFamily="2" charset="2"/>
              </a:rPr>
              <a:t> </a:t>
            </a:r>
            <a:r>
              <a:rPr lang="fr-FR" sz="2400" dirty="0" err="1">
                <a:solidFill>
                  <a:srgbClr val="7450ED"/>
                </a:solidFill>
                <a:latin typeface="Georgia" pitchFamily="18"/>
                <a:sym typeface="Wingdings" panose="05000000000000000000" pitchFamily="2" charset="2"/>
              </a:rPr>
              <a:t>Nutrition_grade_fr</a:t>
            </a:r>
            <a:endParaRPr lang="fr-FR" sz="2400" dirty="0">
              <a:solidFill>
                <a:srgbClr val="7450ED"/>
              </a:solidFill>
              <a:latin typeface="Georgia" pitchFamily="18"/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fr-FR" sz="2400" dirty="0">
              <a:solidFill>
                <a:srgbClr val="7450ED"/>
              </a:solidFill>
              <a:latin typeface="Georgia" pitchFamily="18"/>
              <a:sym typeface="Wingdings" panose="05000000000000000000" pitchFamily="2" charset="2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chemeClr val="tx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Le score nutritionnel est calculé à partir des données nutritionnelles figurant sur l'emballage pour 100g/100mL de produit, qui font partie de la déclaration nutritionnelle obligatoire […] :</a:t>
            </a:r>
          </a:p>
          <a:p>
            <a:pPr marL="0" lvl="0" indent="0">
              <a:buNone/>
            </a:pPr>
            <a:endParaRPr lang="fr-FR" sz="2000" i="1" dirty="0">
              <a:solidFill>
                <a:schemeClr val="tx1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lvl="0" algn="ctr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7450ED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Énergie (kJ), matières grasses (g), acides gras saturés (g), sucres (g), protéines (g), sel (g) et fibres (g)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F434D1-ADB0-BFE0-D3FE-DDA5537FE3C7}"/>
              </a:ext>
            </a:extLst>
          </p:cNvPr>
          <p:cNvSpPr txBox="1"/>
          <p:nvPr/>
        </p:nvSpPr>
        <p:spPr>
          <a:xfrm>
            <a:off x="8685458" y="6422505"/>
            <a:ext cx="296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Santé publique France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37235"/>
            <a:ext cx="10515600" cy="132555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III- Sélection des variables pertinentes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B96EF9-0313-850E-ECE2-4D5D482B2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31573"/>
            <a:ext cx="2575183" cy="29662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89E6F63-D20B-89E1-07E1-315B7D454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211" y="1893963"/>
            <a:ext cx="6942588" cy="330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8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37235"/>
            <a:ext cx="10515600" cy="132555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IV- Nettoyage des données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2D374AC-095C-5E0C-FD7D-1578A8CF99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69066" y="1741552"/>
            <a:ext cx="10184733" cy="3374895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fr-FR" sz="3200" dirty="0">
                <a:latin typeface="Georgia" pitchFamily="18"/>
              </a:rPr>
              <a:t>A- Suppression des variables redondantes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fr-FR" sz="3200" dirty="0">
                <a:latin typeface="Georgia" pitchFamily="18"/>
              </a:rPr>
              <a:t>B- Suppression des lignes dupliquées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fr-FR" sz="3200" dirty="0">
                <a:latin typeface="Georgia" pitchFamily="18"/>
              </a:rPr>
              <a:t>C- Suppression des lignes sans </a:t>
            </a:r>
            <a:r>
              <a:rPr lang="fr-FR" sz="3200" dirty="0" err="1">
                <a:latin typeface="Georgia" pitchFamily="18"/>
              </a:rPr>
              <a:t>product_name</a:t>
            </a:r>
            <a:r>
              <a:rPr lang="fr-FR" sz="3200" dirty="0">
                <a:latin typeface="Georgia" pitchFamily="18"/>
              </a:rPr>
              <a:t> et code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fr-FR" sz="3200" dirty="0">
                <a:latin typeface="Georgia" pitchFamily="18"/>
              </a:rPr>
              <a:t>D- Suppression des valeurs aberrantes</a:t>
            </a:r>
          </a:p>
        </p:txBody>
      </p:sp>
    </p:spTree>
    <p:extLst>
      <p:ext uri="{BB962C8B-B14F-4D97-AF65-F5344CB8AC3E}">
        <p14:creationId xmlns:p14="http://schemas.microsoft.com/office/powerpoint/2010/main" val="128558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37235"/>
            <a:ext cx="10515600" cy="132555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IV- Nettoyage des données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2D374AC-095C-5E0C-FD7D-1578A8CF99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67964" y="1326256"/>
            <a:ext cx="8656069" cy="1013130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fr-FR" i="1" dirty="0">
                <a:solidFill>
                  <a:srgbClr val="7450ED"/>
                </a:solidFill>
                <a:latin typeface="Georgia" pitchFamily="18"/>
              </a:rPr>
              <a:t>A- Suppression des variables redondantes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5927AD-613C-9019-F2F7-4DF3DF48D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24" y="2232168"/>
            <a:ext cx="4536266" cy="4625832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41985E8-29EE-118A-A515-77F841C630A0}"/>
              </a:ext>
            </a:extLst>
          </p:cNvPr>
          <p:cNvSpPr txBox="1">
            <a:spLocks/>
          </p:cNvSpPr>
          <p:nvPr/>
        </p:nvSpPr>
        <p:spPr>
          <a:xfrm>
            <a:off x="5727031" y="2888701"/>
            <a:ext cx="5626768" cy="1866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itchFamily="34"/>
              <a:buNone/>
            </a:pPr>
            <a:r>
              <a:rPr lang="fr-FR" sz="2400" dirty="0">
                <a:latin typeface="Georgia" pitchFamily="18"/>
              </a:rPr>
              <a:t>Suppression des variables similaires et fortement corrélées pour éviter la redondance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62D0D2D-4ADF-BC91-8F9B-E259C8AD74C7}"/>
              </a:ext>
            </a:extLst>
          </p:cNvPr>
          <p:cNvSpPr/>
          <p:nvPr/>
        </p:nvSpPr>
        <p:spPr>
          <a:xfrm>
            <a:off x="2630466" y="5198301"/>
            <a:ext cx="288098" cy="3334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9ED2EAA-3CA0-A36B-D5E8-48A01820E0BD}"/>
              </a:ext>
            </a:extLst>
          </p:cNvPr>
          <p:cNvSpPr/>
          <p:nvPr/>
        </p:nvSpPr>
        <p:spPr>
          <a:xfrm>
            <a:off x="3697266" y="5907524"/>
            <a:ext cx="288098" cy="3334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59FADEB-0CA9-4E59-8F58-1B1D793DD8BE}"/>
              </a:ext>
            </a:extLst>
          </p:cNvPr>
          <p:cNvSpPr/>
          <p:nvPr/>
        </p:nvSpPr>
        <p:spPr>
          <a:xfrm>
            <a:off x="1567548" y="3094964"/>
            <a:ext cx="288098" cy="3334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B665704-0FEE-75E7-EA8B-B326AD42D6CF}"/>
              </a:ext>
            </a:extLst>
          </p:cNvPr>
          <p:cNvSpPr/>
          <p:nvPr/>
        </p:nvSpPr>
        <p:spPr>
          <a:xfrm>
            <a:off x="2093935" y="3790011"/>
            <a:ext cx="288098" cy="3334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1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D33AB70-3683-8F6F-8F51-B9A18C398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37235"/>
            <a:ext cx="10515600" cy="1325559"/>
          </a:xfrm>
        </p:spPr>
        <p:txBody>
          <a:bodyPr/>
          <a:lstStyle/>
          <a:p>
            <a:pPr lvl="0"/>
            <a:r>
              <a:rPr lang="fr-FR" dirty="0">
                <a:solidFill>
                  <a:srgbClr val="7450ED"/>
                </a:solidFill>
                <a:latin typeface="Georgia" pitchFamily="18"/>
              </a:rPr>
              <a:t>IV- Nettoyage des données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2D374AC-095C-5E0C-FD7D-1578A8CF99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67964" y="1326256"/>
            <a:ext cx="8656069" cy="1013130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fr-FR" i="1" dirty="0">
                <a:solidFill>
                  <a:srgbClr val="7450ED"/>
                </a:solidFill>
                <a:latin typeface="Georgia" pitchFamily="18"/>
              </a:rPr>
              <a:t>B- Suppression des lignes dupliquées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41985E8-29EE-118A-A515-77F841C630A0}"/>
              </a:ext>
            </a:extLst>
          </p:cNvPr>
          <p:cNvSpPr txBox="1">
            <a:spLocks/>
          </p:cNvSpPr>
          <p:nvPr/>
        </p:nvSpPr>
        <p:spPr>
          <a:xfrm>
            <a:off x="5727031" y="2888701"/>
            <a:ext cx="5626768" cy="1866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itchFamily="34"/>
              <a:buNone/>
            </a:pPr>
            <a:r>
              <a:rPr lang="fr-FR" sz="2400" dirty="0">
                <a:latin typeface="Georgia" pitchFamily="18"/>
              </a:rPr>
              <a:t>Suppression des variables avec les mêmes ‘</a:t>
            </a:r>
            <a:r>
              <a:rPr lang="fr-FR" sz="2400" dirty="0" err="1">
                <a:latin typeface="Georgia" pitchFamily="18"/>
              </a:rPr>
              <a:t>product_name</a:t>
            </a:r>
            <a:r>
              <a:rPr lang="fr-FR" sz="2400" dirty="0">
                <a:latin typeface="Georgia" pitchFamily="18"/>
              </a:rPr>
              <a:t>’, ‘code’ ET ‘energy_100g’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28C800-09A9-51F5-D40B-C0E9E3986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19" y="2651816"/>
            <a:ext cx="5004402" cy="26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578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961</Words>
  <Application>Microsoft Office PowerPoint</Application>
  <PresentationFormat>Grand écran</PresentationFormat>
  <Paragraphs>151</Paragraphs>
  <Slides>26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Georgia</vt:lpstr>
      <vt:lpstr>Söhne</vt:lpstr>
      <vt:lpstr>system-ui</vt:lpstr>
      <vt:lpstr>Wingdings</vt:lpstr>
      <vt:lpstr>Thème Office</vt:lpstr>
      <vt:lpstr>Présentation PowerPoint</vt:lpstr>
      <vt:lpstr>Sommaire</vt:lpstr>
      <vt:lpstr>I- Problématique</vt:lpstr>
      <vt:lpstr>II- Présentation du jeu de données</vt:lpstr>
      <vt:lpstr>III- Sélection des variables pertinentes</vt:lpstr>
      <vt:lpstr>III- Sélection des variables pertinentes</vt:lpstr>
      <vt:lpstr>IV- Nettoyage des données</vt:lpstr>
      <vt:lpstr>IV- Nettoyage des données</vt:lpstr>
      <vt:lpstr>IV- Nettoyage des données</vt:lpstr>
      <vt:lpstr>IV- Nettoyage des données</vt:lpstr>
      <vt:lpstr>IV- Nettoyage des données</vt:lpstr>
      <vt:lpstr>IV- Nettoyage des données</vt:lpstr>
      <vt:lpstr>IV- Nettoyage des données</vt:lpstr>
      <vt:lpstr>V- Imputation des données manquantes</vt:lpstr>
      <vt:lpstr>V- Imputation des données manquantes</vt:lpstr>
      <vt:lpstr>V- Imputation des données manquantes</vt:lpstr>
      <vt:lpstr>V- Imputation des données manquantes</vt:lpstr>
      <vt:lpstr>V- Imputation des données manquantes</vt:lpstr>
      <vt:lpstr>VI- Analyse statistiques</vt:lpstr>
      <vt:lpstr>VI- Analyse statistiques</vt:lpstr>
      <vt:lpstr>VI- Analyse statistiques</vt:lpstr>
      <vt:lpstr>VI- Analyse statistiques</vt:lpstr>
      <vt:lpstr>VI- Analyse statistiques</vt:lpstr>
      <vt:lpstr>VII- Les 5 grands principes de la RGDP</vt:lpstr>
      <vt:lpstr>VIII- 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GUILLE Anais</dc:creator>
  <cp:lastModifiedBy>GUILLE Anais</cp:lastModifiedBy>
  <cp:revision>86</cp:revision>
  <dcterms:created xsi:type="dcterms:W3CDTF">2023-12-11T15:14:31Z</dcterms:created>
  <dcterms:modified xsi:type="dcterms:W3CDTF">2024-01-20T23:14:38Z</dcterms:modified>
</cp:coreProperties>
</file>