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95" r:id="rId6"/>
    <p:sldId id="263" r:id="rId7"/>
    <p:sldId id="296" r:id="rId8"/>
    <p:sldId id="297" r:id="rId9"/>
    <p:sldId id="298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0ED"/>
    <a:srgbClr val="B0BCD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252" autoAdjust="0"/>
  </p:normalViewPr>
  <p:slideViewPr>
    <p:cSldViewPr snapToGrid="0">
      <p:cViewPr varScale="1">
        <p:scale>
          <a:sx n="64" d="100"/>
          <a:sy n="64" d="100"/>
        </p:scale>
        <p:origin x="2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2574091-BD99-E252-69B6-4F7FBC4E029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2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4D454B-0CAD-8D2D-97C8-6B85526DE6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2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3BF9CEB-D619-461E-9B1C-7CFA9F074816}" type="datetime1">
              <a:rPr lang="fr-FR"/>
              <a:pPr lvl="0"/>
              <a:t>21/02/2024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AA6CF3E3-A948-BC66-6AB5-15C29713E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DC46B255-3B2D-A191-2862-A87ED914710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5B1050-6BF4-B5A8-720A-03ECEE4941A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1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384664-AB24-82F2-BFBB-0A70BBFC22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FC556F4-9542-4CA4-9346-4BD65C6B3E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5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5E9B5E-06B8-06F6-A66A-A73C1071C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71B7F6-0403-EE7E-07E2-01805FE44F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88B9CA-19E7-8A6E-EFC6-0B760853CC2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8010C5-8806-4F96-A371-9AD41F7AF126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F1E92-4330-EEC4-F536-141775FA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BFC336-6D55-860D-6A24-82E57E140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43E315F-3009-3D33-BF65-C390E8DEF0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09B622-EC71-BFB8-6CB5-F5D4FEFBD0B7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77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B332D-6590-F6E1-D505-262A24DA5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9C30B6-050D-D5F3-01D3-B00611D3E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42F4C3-6F3F-D9EC-9C71-7FCD7CCCB2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sz="1200" dirty="0">
              <a:solidFill>
                <a:schemeClr val="tx1"/>
              </a:solidFill>
              <a:latin typeface="Georgia" pitchFamily="18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5AE9B4-8261-021C-2507-1EAE0CDCD4BE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1464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94B8D-11CF-77D8-CF4C-68B002BE4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2DA74EE-36D5-B968-968C-72C6A612B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E566A1-1ACE-450E-B965-26F7B8048F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sz="1200" dirty="0">
              <a:solidFill>
                <a:schemeClr val="tx1"/>
              </a:solidFill>
              <a:latin typeface="Georgia" pitchFamily="18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96B35E-5AEB-E21C-E56F-208530405693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4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847C5-23EF-DE8E-B941-F786CCF2C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E59500-B3E1-E991-06EE-F367D1E81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994503-A42D-5E32-D68F-436F5B1590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sz="1200" dirty="0">
              <a:solidFill>
                <a:schemeClr val="tx1"/>
              </a:solidFill>
              <a:latin typeface="Georgia" pitchFamily="18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846BA4-66EE-4655-F9FD-430BF7ECB659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680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C8159-0758-64F6-DF54-F2F129526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88C2870-0D46-FA22-4351-0A3CE0FC7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D2165C-63FE-E6A7-3D7A-20E6A6359C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sz="1200" dirty="0">
              <a:solidFill>
                <a:schemeClr val="tx1"/>
              </a:solidFill>
              <a:latin typeface="Georgia" pitchFamily="18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28151C-DF96-9752-BB66-2B6360FE054E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56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9BF5-A3BF-10A8-26E9-B17B86A64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8DB3A47-C72C-2646-79C0-1584CC6BD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1B347D-3E70-5FE9-7B95-47EC0BF1F5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sz="1200" dirty="0">
              <a:solidFill>
                <a:schemeClr val="tx1"/>
              </a:solidFill>
              <a:latin typeface="Georgia" pitchFamily="18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119A22-9763-610F-F9AC-0BADA2641D96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02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4FAAD-CA70-8B22-A56D-8037E57F7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A65D96-A793-2F10-BB39-15910C2D1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74D4EF-A308-C629-DF60-7A5AD54177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sz="1200" dirty="0">
              <a:solidFill>
                <a:schemeClr val="tx1"/>
              </a:solidFill>
              <a:latin typeface="Georgia" pitchFamily="18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5B7E9E-0771-C84C-CB52-77232F686C62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994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FC556F4-9542-4CA4-9346-4BD65C6B3E3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87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FC556F4-9542-4CA4-9346-4BD65C6B3E3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84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D6357C-5EB8-654F-2E9A-D598544E6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E86ADF-4F87-DF86-5F2B-32CD81818D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D97D4A-2C68-FDBE-0B5B-AB8864019939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F5DF28-EC7D-4C11-A60A-4567BD6BD745}" type="slidenum">
              <a:t>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66F062-D96A-6100-3D4E-EBC997773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168AF8-AFC3-A0DD-4BE5-6B1E6EBEA6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37FCAF-4A60-E4D9-B162-8DF3A1AEAF6D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ACBBCA-F89E-4047-B2D2-45150BE2B050}" type="slidenum">
              <a:t>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B76677-6EF1-39AB-E355-07A57F543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A94A2D-1154-E301-E567-D4EF27DC6D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DF1A2-31D6-8DAA-0DEB-94CFBF8E006A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B501A0-243A-4ED4-B054-8D12AC721796}" type="slidenum">
              <a:t>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F6B11-3DF3-BC29-5821-238E715BF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612927-C17C-8869-77B3-16319B561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1C5FB7-4E0F-F1F6-C191-59A6C4EAAD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system-u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57EC5-44D7-BB17-59C5-0E8F4BD06897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B501A0-243A-4ED4-B054-8D12AC721796}" type="slidenum">
              <a:t>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56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5E215-5A34-7482-6C8E-D64C31FE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274611-B7B5-B7C2-8446-D983EB12A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848F68-D41E-744B-772C-82D30B989A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24FAF3-BA32-0568-5420-F2FEB18906A1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02860-167F-4159-47AF-DA949C1E2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C60A91-DE28-8FF0-49DD-B22D74513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E5984E-2488-954B-4A59-9724284915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5D4A78-2828-E597-A71B-01B9D4A7CBFB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0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A9215-1865-4D0E-9637-632ABB56D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D85D61-19EC-7CFD-8E46-4034DD496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FD78FF6-4DE3-8734-44A0-5E0FDAB7BE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1D4CC9-BE90-54A0-EEBB-3296AB9C7AAB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70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8D3BE-4EE5-B948-F614-1F15F71641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E15EB9-12E8-8593-0009-5C41921031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5F9249-2ACB-DF8B-14EA-A47944DCB1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0051C1-15DC-4DB6-B85E-9BADDE2C4D14}" type="datetime1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F0512-C600-74CF-7423-45DBA6AED3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EFC9E-93FA-E9E5-D4D1-299F88C1D3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444318-0DDF-4F7A-A04B-28F5C934E9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00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8D594-2E51-DD33-1008-2C8B5B1870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408B9B-D291-D871-96C2-07669432F21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4AA2E-FC3D-2D09-0EA0-938EBA11CC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EFC236-F015-460F-B571-1C9ADE1E3CD5}" type="datetime1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80BED-D31D-99E9-440F-3768366777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0373D-B488-4D8B-4446-E3646148C8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5379E4-820D-44E5-BDE3-FCF8ED00E70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0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769A0E-1C71-8719-451C-8225EC09214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38A4B9-0130-FCD5-788D-5622D07EDD4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6D599-3079-F707-FBF6-02901687C3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784104-DF1A-49E0-854A-F1EC1CAA9AE1}" type="datetime1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0076E-F6A9-8B85-E8C1-5E2BB1E18C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8D52B-D312-922A-C684-B4EAC2636A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3375F9-E54A-418E-B706-43ABC92C4DD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8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D7D07-EA42-AF23-73A0-95742C2182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34C64-740D-BF6C-F116-C2C686F7217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D7A5E-6E62-033C-A00D-FC78751423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64249-1684-4BCF-B6CE-F7A5EF06F93F}" type="datetime1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3B136-ACB1-2FF7-6D55-A6268939D2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06E7F-369C-E05F-EECA-12C90FC598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54007D-24B7-42A3-B21E-3E9D76C8A4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83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22A8F-BAE9-2636-9B22-1317373ED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8AEA47-A0C7-EB89-E0C9-85320F4DF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415685-5205-D855-640D-05C02F3436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C46D72-F2F2-4F9F-988E-422C33991B95}" type="datetime1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E94C2-618C-6E98-B8BA-BD324F6049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A3318-3B6E-9498-F149-D30EF95F23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EDF557-12DD-4785-894F-C81E32E6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2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FC554-3562-F353-DEB9-2C9709ED13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90E57-31FD-5B23-E944-59BBC0BAA7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6561F2-52D5-03C8-6BCA-210D18714D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17FD28-DBC8-1B52-1B1D-2FE651C135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B6E80F-BD82-47A8-A49F-6A94AF55E0B6}" type="datetime1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66BA9B-C39A-8E6B-D9D9-0264598320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476F0B-F351-EEEB-6D5B-1145337254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4D65F8-20B1-4244-BB6A-F121C1B4696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21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129F8-F963-27A0-3D9D-D811FFCE0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9DD892-768C-823E-6B0D-B76789A7B6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3CD2CD-E92C-7F35-87D0-0299B85A3CF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1CF985-FF5A-EE34-5E61-DD13EAD2F59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502739-F0C8-6CD2-3C56-C100015FD05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4C56E2-EA49-2DBB-092D-2EF1435708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5CA9BE-027E-4C7F-ADA5-97FD0C277627}" type="datetime1">
              <a:rPr lang="fr-FR" smtClean="0"/>
              <a:t>21/02/2024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F2505C-A578-964C-6CAD-5C1D088634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E410FE-CC06-625E-48A5-50F20595C7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5FB52-4112-4096-9BB7-3322CC7560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6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A3630-C5E6-34A2-5F8D-BE1200C677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EA4A7D-8E7E-AADF-24D5-9E43F0DA2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9469E6-0781-40F5-B507-2DE9615A1E84}" type="datetime1">
              <a:rPr lang="fr-FR" smtClean="0"/>
              <a:t>21/02/2024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BCFDC6-C413-ADC7-F780-A010429B63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E3DD8D-1721-0B79-9364-865124A5CC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C6F6C7-35B7-4E6B-8829-F473AF0DF0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4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AD0A43-958C-3AE2-5083-9BE287F0FE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55EF42-B4DA-4A15-8F32-400850B24153}" type="datetime1">
              <a:rPr lang="fr-FR" smtClean="0"/>
              <a:t>21/02/2024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97670E-D036-C950-9500-B216A6C807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E6C107-2DCE-4FFA-C0EF-9527626C5E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A71499-CE1B-4A03-A86A-F60D7FF0EC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87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F892A-C013-270D-5F5F-348AEA835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1E105-CDA4-616E-ED38-908915ECAC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676795-A2AA-1186-403D-8EF3D2D3378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22C776-4006-8DC5-C257-D9B760367A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58217F-99A9-4BCA-AB89-F1E44CA5CA94}" type="datetime1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5F2017-D630-5437-FB78-B59A8D2F2C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D7CB3-190C-3013-59A9-5CFA5ACD77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AB3FE5-A7E9-4323-90BB-8EFFAF3BB7A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6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938F5-7967-C8E4-C725-5B168A264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94AF60-A7DE-2D19-B0D1-B9C004C1DAB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A1DF4E-A9D1-3501-B4D9-CB0D6AAB879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BADBB-FADA-20AC-8DF5-8D4E8E99CB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03316B-8C5E-4DF2-A07F-1657AFFABC98}" type="datetime1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06E948-2CB4-5516-7A2D-EFDC6CF1D9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8E6851-9A0B-2748-6E75-CC5D1A7C2E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7B7D86-21EA-4D78-B51A-DAF04A72875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97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5BA011-4469-8921-5B85-D4337F383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78218-C8EF-ED26-79F5-A746CA588C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BDD9-2EBF-4A14-AB50-1413CBB9436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FE9FEC9-D108-499C-8293-171FA10BEC41}" type="datetime1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440FE-2413-0C24-B8A3-00BDE5751D0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4F2BEB-E02D-6105-CD07-D89BB2F22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F965767-8379-442E-9AA1-5AC12E5843C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-OpenClassroom — Annabelle Chalufour">
            <a:extLst>
              <a:ext uri="{FF2B5EF4-FFF2-40B4-BE49-F238E27FC236}">
                <a16:creationId xmlns:a16="http://schemas.microsoft.com/office/drawing/2014/main" id="{8F52EE58-E016-815A-D945-D34DF76E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7" t="13187" r="11700" b="16849"/>
          <a:stretch>
            <a:fillRect/>
          </a:stretch>
        </p:blipFill>
        <p:spPr>
          <a:xfrm>
            <a:off x="2948135" y="475497"/>
            <a:ext cx="2470562" cy="10526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E379248C-F820-FED2-3FDC-7096934D7B6C}"/>
              </a:ext>
            </a:extLst>
          </p:cNvPr>
          <p:cNvSpPr txBox="1"/>
          <p:nvPr/>
        </p:nvSpPr>
        <p:spPr>
          <a:xfrm>
            <a:off x="4037889" y="1845039"/>
            <a:ext cx="6882140" cy="1937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rgbClr val="7450ED"/>
                </a:solidFill>
                <a:uFillTx/>
                <a:latin typeface="Georgia" pitchFamily="18"/>
              </a:rPr>
              <a:t>Projet 4 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rgbClr val="7450ED"/>
                </a:solidFill>
                <a:uFillTx/>
                <a:latin typeface="Georgia" pitchFamily="18"/>
              </a:rPr>
              <a:t>Anticipez les besoins en consommation de bâtiments</a:t>
            </a: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FB69E8E2-9300-2BE5-FFFA-6F9BE81E6BC5}"/>
              </a:ext>
            </a:extLst>
          </p:cNvPr>
          <p:cNvCxnSpPr/>
          <p:nvPr/>
        </p:nvCxnSpPr>
        <p:spPr>
          <a:xfrm>
            <a:off x="6455755" y="4085877"/>
            <a:ext cx="1909697" cy="0"/>
          </a:xfrm>
          <a:prstGeom prst="straightConnector1">
            <a:avLst/>
          </a:prstGeom>
          <a:noFill/>
          <a:ln w="19046" cap="flat">
            <a:solidFill>
              <a:srgbClr val="7450ED"/>
            </a:solidFill>
            <a:prstDash val="solid"/>
            <a:miter/>
          </a:ln>
        </p:spPr>
      </p:cxnSp>
      <p:sp>
        <p:nvSpPr>
          <p:cNvPr id="5" name="Sous-titre 2">
            <a:extLst>
              <a:ext uri="{FF2B5EF4-FFF2-40B4-BE49-F238E27FC236}">
                <a16:creationId xmlns:a16="http://schemas.microsoft.com/office/drawing/2014/main" id="{4B6B3502-2403-4494-5906-358AAE1F29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83416" y="4416515"/>
            <a:ext cx="6618006" cy="115093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fr-FR" sz="1700">
                <a:solidFill>
                  <a:srgbClr val="7450ED"/>
                </a:solidFill>
                <a:latin typeface="Georgia" pitchFamily="18"/>
              </a:rPr>
              <a:t>Guille Anaïs – Parcours Data Scientist</a:t>
            </a:r>
          </a:p>
          <a:p>
            <a:pPr lvl="0">
              <a:lnSpc>
                <a:spcPct val="100000"/>
              </a:lnSpc>
            </a:pPr>
            <a:r>
              <a:rPr lang="fr-FR" sz="1700">
                <a:solidFill>
                  <a:srgbClr val="7450ED"/>
                </a:solidFill>
                <a:latin typeface="Georgia" pitchFamily="18"/>
              </a:rPr>
              <a:t>Mentor : Ahmed Tidiane Balde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D96E6-B432-E617-860C-835E42580BC0}"/>
              </a:ext>
            </a:extLst>
          </p:cNvPr>
          <p:cNvSpPr/>
          <p:nvPr/>
        </p:nvSpPr>
        <p:spPr>
          <a:xfrm>
            <a:off x="0" y="0"/>
            <a:ext cx="2647663" cy="6858000"/>
          </a:xfrm>
          <a:prstGeom prst="rect">
            <a:avLst/>
          </a:prstGeom>
          <a:solidFill>
            <a:srgbClr val="7450ED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4EB5A7-97F8-8ECB-F193-A8630234F2C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B444318-0DDF-4F7A-A04B-28F5C934E91F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2525-71C7-01C4-9AEA-5DE9D16B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EC6EB15-AA62-0C77-0A5E-0E255BCE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052518"/>
            <a:ext cx="4448204" cy="4613179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A0EA99A-FAF6-2715-7C4C-5C858D9F7B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92" y="127661"/>
            <a:ext cx="10781816" cy="767297"/>
          </a:xfrm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IV- Analyse exploratoire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4C3BE4-8165-4D77-B232-44BD82F7E660}"/>
              </a:ext>
            </a:extLst>
          </p:cNvPr>
          <p:cNvSpPr txBox="1"/>
          <p:nvPr/>
        </p:nvSpPr>
        <p:spPr>
          <a:xfrm>
            <a:off x="480395" y="5526125"/>
            <a:ext cx="471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eorgia" panose="02040502050405020303" pitchFamily="18" charset="0"/>
              </a:rPr>
              <a:t>Les données ne suivent pas une loi normale</a:t>
            </a:r>
          </a:p>
          <a:p>
            <a:endParaRPr lang="fr-FR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eorgia" panose="02040502050405020303" pitchFamily="18" charset="0"/>
              </a:rPr>
              <a:t>La méthode VIF permet de conclure qu’il faut conserver </a:t>
            </a:r>
            <a:r>
              <a:rPr lang="fr-FR" sz="1600" dirty="0" err="1">
                <a:latin typeface="Georgia" panose="02040502050405020303" pitchFamily="18" charset="0"/>
              </a:rPr>
              <a:t>SteamProportion</a:t>
            </a:r>
            <a:endParaRPr lang="fr-FR" sz="1600" dirty="0">
              <a:latin typeface="Georgia" panose="02040502050405020303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25DFC1-3CFB-1146-236B-F9B53DE7F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65" y="1146374"/>
            <a:ext cx="2890410" cy="38975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D42F00D-7FD9-AC0F-6805-F89371E37005}"/>
              </a:ext>
            </a:extLst>
          </p:cNvPr>
          <p:cNvSpPr txBox="1"/>
          <p:nvPr/>
        </p:nvSpPr>
        <p:spPr>
          <a:xfrm>
            <a:off x="6003475" y="5526125"/>
            <a:ext cx="532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Figure 4 </a:t>
            </a:r>
            <a:r>
              <a:rPr lang="fr-FR" sz="1400" i="1" dirty="0"/>
              <a:t>– Etude de la corrélation entre nos variables quantitatives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EFF27E-18EB-3263-E71F-2A05F8A3B77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4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99401-588F-FB38-7902-4FF03A2F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94B0B-E842-5EB5-8EEF-4A7C5FD252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856496" cy="1325559"/>
          </a:xfrm>
        </p:spPr>
        <p:txBody>
          <a:bodyPr>
            <a:normAutofit/>
          </a:bodyPr>
          <a:lstStyle/>
          <a:p>
            <a:pPr lvl="0"/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V- Modélisation de </a:t>
            </a:r>
            <a:r>
              <a:rPr lang="fr-FR" sz="4000" dirty="0" err="1">
                <a:solidFill>
                  <a:srgbClr val="7450ED"/>
                </a:solidFill>
                <a:latin typeface="Georgia" pitchFamily="18"/>
              </a:rPr>
              <a:t>SiteEnergyUseWN</a:t>
            </a:r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(</a:t>
            </a:r>
            <a:r>
              <a:rPr lang="fr-FR" sz="4000" dirty="0" err="1">
                <a:solidFill>
                  <a:srgbClr val="7450ED"/>
                </a:solidFill>
                <a:latin typeface="Georgia" pitchFamily="18"/>
              </a:rPr>
              <a:t>kBtu</a:t>
            </a:r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4A7A63-4E00-7695-F276-C85AC563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0" y="1562794"/>
            <a:ext cx="5496470" cy="4511127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85C3EBBB-A05C-ACEB-8986-BE34D96D6B52}"/>
              </a:ext>
            </a:extLst>
          </p:cNvPr>
          <p:cNvSpPr/>
          <p:nvPr/>
        </p:nvSpPr>
        <p:spPr>
          <a:xfrm>
            <a:off x="4618117" y="4057058"/>
            <a:ext cx="182483" cy="1325559"/>
          </a:xfrm>
          <a:prstGeom prst="downArrow">
            <a:avLst/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F3F3BC-E5F3-FA90-1ED3-62F29891F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07" y="2335553"/>
            <a:ext cx="5048955" cy="5620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2E9BD54-43C4-151F-0532-91CC4D1C318B}"/>
              </a:ext>
            </a:extLst>
          </p:cNvPr>
          <p:cNvSpPr txBox="1"/>
          <p:nvPr/>
        </p:nvSpPr>
        <p:spPr>
          <a:xfrm>
            <a:off x="6567407" y="1971082"/>
            <a:ext cx="50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Avec optimisation par </a:t>
            </a:r>
            <a:r>
              <a:rPr lang="fr-FR" dirty="0" err="1"/>
              <a:t>GridSearchCV</a:t>
            </a:r>
            <a:r>
              <a:rPr lang="fr-FR" dirty="0"/>
              <a:t>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346BA5-5832-3EC4-BF5E-6723B5305D9F}"/>
              </a:ext>
            </a:extLst>
          </p:cNvPr>
          <p:cNvSpPr txBox="1"/>
          <p:nvPr/>
        </p:nvSpPr>
        <p:spPr>
          <a:xfrm>
            <a:off x="6567407" y="3625775"/>
            <a:ext cx="50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Avec l’</a:t>
            </a:r>
            <a:r>
              <a:rPr lang="fr-FR" dirty="0" err="1"/>
              <a:t>EnergyStarScore</a:t>
            </a:r>
            <a:r>
              <a:rPr lang="fr-FR" dirty="0"/>
              <a:t> :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E46D99-384B-BE23-E8F2-875DEC49D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07" y="2997185"/>
            <a:ext cx="4744112" cy="3905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EE87EA-477B-BFB1-84BE-D9BF1FB68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407" y="4003412"/>
            <a:ext cx="5058481" cy="56205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564964E-9E11-D851-6BC7-78DEFC30A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407" y="4606009"/>
            <a:ext cx="4810796" cy="37152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22D3AF-6971-91D9-2BCC-00658927DB5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0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83E87-D54B-D8FA-E5AC-B61E6D2CB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CC3C1-6F3D-D30B-EB2A-F2C487C6E4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856496" cy="1325559"/>
          </a:xfrm>
        </p:spPr>
        <p:txBody>
          <a:bodyPr>
            <a:normAutofit/>
          </a:bodyPr>
          <a:lstStyle/>
          <a:p>
            <a:pPr lvl="0"/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V- Modélisation de </a:t>
            </a:r>
            <a:r>
              <a:rPr lang="fr-FR" sz="4000" dirty="0" err="1">
                <a:solidFill>
                  <a:srgbClr val="7450ED"/>
                </a:solidFill>
                <a:latin typeface="Georgia" pitchFamily="18"/>
              </a:rPr>
              <a:t>SiteEnergyUseWN</a:t>
            </a:r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(</a:t>
            </a:r>
            <a:r>
              <a:rPr lang="fr-FR" sz="4000" dirty="0" err="1">
                <a:solidFill>
                  <a:srgbClr val="7450ED"/>
                </a:solidFill>
                <a:latin typeface="Georgia" pitchFamily="18"/>
              </a:rPr>
              <a:t>kBtu</a:t>
            </a:r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)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137A816-D783-0043-8BE7-C3CE3FDA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04" y="2178951"/>
            <a:ext cx="6611015" cy="50164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8C02C09-1838-3054-32F3-6B848E394677}"/>
              </a:ext>
            </a:extLst>
          </p:cNvPr>
          <p:cNvSpPr txBox="1"/>
          <p:nvPr/>
        </p:nvSpPr>
        <p:spPr>
          <a:xfrm>
            <a:off x="1428504" y="1652255"/>
            <a:ext cx="50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Avec </a:t>
            </a:r>
            <a:r>
              <a:rPr lang="fr-FR" dirty="0" err="1"/>
              <a:t>feature_importances</a:t>
            </a:r>
            <a:r>
              <a:rPr lang="fr-FR" dirty="0"/>
              <a:t> :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3301BDF-4EE8-9E7F-9072-FC4A8E1A9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459" y="2837963"/>
            <a:ext cx="6205082" cy="325484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8789B52-C209-F2EF-9798-2D5DBF2AEFE3}"/>
              </a:ext>
            </a:extLst>
          </p:cNvPr>
          <p:cNvSpPr txBox="1"/>
          <p:nvPr/>
        </p:nvSpPr>
        <p:spPr>
          <a:xfrm>
            <a:off x="3268487" y="6250174"/>
            <a:ext cx="558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Figure 5 </a:t>
            </a:r>
            <a:r>
              <a:rPr lang="fr-FR" sz="1400" i="1" dirty="0"/>
              <a:t>– Importance des </a:t>
            </a:r>
            <a:r>
              <a:rPr lang="fr-FR" sz="1400" i="1" dirty="0" err="1"/>
              <a:t>features</a:t>
            </a:r>
            <a:r>
              <a:rPr lang="fr-FR" sz="1400" i="1" dirty="0"/>
              <a:t> selon </a:t>
            </a:r>
            <a:r>
              <a:rPr lang="fr-FR" sz="1400" i="1" dirty="0" err="1"/>
              <a:t>feature_importances</a:t>
            </a:r>
            <a:r>
              <a:rPr lang="fr-FR" sz="1400" i="1" dirty="0"/>
              <a:t> pour la modélisation de </a:t>
            </a:r>
            <a:r>
              <a:rPr lang="fr-FR" sz="1400" i="1" dirty="0" err="1"/>
              <a:t>SiteEnergyUseWN</a:t>
            </a:r>
            <a:r>
              <a:rPr lang="fr-FR" sz="1400" i="1" dirty="0"/>
              <a:t>(</a:t>
            </a:r>
            <a:r>
              <a:rPr lang="fr-FR" sz="1400" i="1" dirty="0" err="1"/>
              <a:t>kBtu</a:t>
            </a:r>
            <a:r>
              <a:rPr lang="fr-FR" sz="1400" i="1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360059-E05E-583C-E4AC-6ED70634BCE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24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CEA25-BCF4-4EE7-C734-DFB05E44A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60A97-6365-CD39-8C24-1D51F7E46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856496" cy="1325559"/>
          </a:xfrm>
        </p:spPr>
        <p:txBody>
          <a:bodyPr>
            <a:normAutofit/>
          </a:bodyPr>
          <a:lstStyle/>
          <a:p>
            <a:pPr lvl="0"/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V- Modélisation de </a:t>
            </a:r>
            <a:r>
              <a:rPr lang="fr-FR" sz="4000" dirty="0" err="1">
                <a:solidFill>
                  <a:srgbClr val="7450ED"/>
                </a:solidFill>
                <a:latin typeface="Georgia" pitchFamily="18"/>
              </a:rPr>
              <a:t>SiteEnergyUseWN</a:t>
            </a:r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(</a:t>
            </a:r>
            <a:r>
              <a:rPr lang="fr-FR" sz="4000" dirty="0" err="1">
                <a:solidFill>
                  <a:srgbClr val="7450ED"/>
                </a:solidFill>
                <a:latin typeface="Georgia" pitchFamily="18"/>
              </a:rPr>
              <a:t>kBtu</a:t>
            </a:r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6F02AA-F61C-45DC-8D58-7D95F2736767}"/>
              </a:ext>
            </a:extLst>
          </p:cNvPr>
          <p:cNvSpPr txBox="1"/>
          <p:nvPr/>
        </p:nvSpPr>
        <p:spPr>
          <a:xfrm>
            <a:off x="1217492" y="1454158"/>
            <a:ext cx="50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Avec SHAP :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D2AA927-507B-FB67-3CC6-C6D4F602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92" y="1943995"/>
            <a:ext cx="5589763" cy="33826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7361A05-DC92-1D2C-873D-DC9A2F433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57" y="2421965"/>
            <a:ext cx="3362949" cy="383398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4FD4D3E-3D69-5EC5-CD99-FF873CDF9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747" y="1307303"/>
            <a:ext cx="3252572" cy="525832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49FE80-28AF-AE1F-5AA8-651E2664E580}"/>
              </a:ext>
            </a:extLst>
          </p:cNvPr>
          <p:cNvSpPr txBox="1"/>
          <p:nvPr/>
        </p:nvSpPr>
        <p:spPr>
          <a:xfrm>
            <a:off x="1079681" y="6257850"/>
            <a:ext cx="53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Figure 6 </a:t>
            </a:r>
            <a:r>
              <a:rPr lang="fr-FR" sz="1400" i="1" dirty="0"/>
              <a:t>– Importance des </a:t>
            </a:r>
            <a:r>
              <a:rPr lang="fr-FR" sz="1400" i="1" dirty="0" err="1"/>
              <a:t>features</a:t>
            </a:r>
            <a:r>
              <a:rPr lang="fr-FR" sz="1400" i="1" dirty="0"/>
              <a:t> selon SHAP pour la modélisation de </a:t>
            </a:r>
            <a:r>
              <a:rPr lang="fr-FR" sz="1400" i="1" dirty="0" err="1"/>
              <a:t>SiteEnergyUseWN</a:t>
            </a:r>
            <a:r>
              <a:rPr lang="fr-FR" sz="1400" i="1" dirty="0"/>
              <a:t>(</a:t>
            </a:r>
            <a:r>
              <a:rPr lang="fr-FR" sz="1400" i="1" dirty="0" err="1"/>
              <a:t>kBtu</a:t>
            </a:r>
            <a:r>
              <a:rPr lang="fr-FR" sz="1400" i="1" dirty="0"/>
              <a:t>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78AF6-54D6-7D33-07FA-555EB63ED65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28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643D4-8CDC-4CE9-75B6-77FA20BB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06C6F-0718-7D44-344B-47136E372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856496" cy="1325559"/>
          </a:xfrm>
        </p:spPr>
        <p:txBody>
          <a:bodyPr>
            <a:normAutofit/>
          </a:bodyPr>
          <a:lstStyle/>
          <a:p>
            <a:pPr lvl="0"/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VI- Modélisation de </a:t>
            </a:r>
            <a:r>
              <a:rPr lang="fr-FR" sz="4000" dirty="0" err="1">
                <a:solidFill>
                  <a:srgbClr val="7450ED"/>
                </a:solidFill>
                <a:latin typeface="Georgia" pitchFamily="18"/>
              </a:rPr>
              <a:t>TotalGHGEmission</a:t>
            </a:r>
            <a:endParaRPr lang="fr-FR" sz="4000" dirty="0">
              <a:solidFill>
                <a:srgbClr val="7450ED"/>
              </a:solidFill>
              <a:latin typeface="Georgia" pitchFamily="1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696D8D-CF4F-BD9D-3152-338B1A08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0" y="1562794"/>
            <a:ext cx="5496470" cy="4511127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60273E05-DA40-F39B-7495-781CE803EDE1}"/>
              </a:ext>
            </a:extLst>
          </p:cNvPr>
          <p:cNvSpPr/>
          <p:nvPr/>
        </p:nvSpPr>
        <p:spPr>
          <a:xfrm>
            <a:off x="4618117" y="4057058"/>
            <a:ext cx="182483" cy="1325559"/>
          </a:xfrm>
          <a:prstGeom prst="downArrow">
            <a:avLst/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EC6E5B-FD6F-2259-BC19-30CB09405904}"/>
              </a:ext>
            </a:extLst>
          </p:cNvPr>
          <p:cNvSpPr txBox="1"/>
          <p:nvPr/>
        </p:nvSpPr>
        <p:spPr>
          <a:xfrm>
            <a:off x="6567407" y="1971082"/>
            <a:ext cx="50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Avec optimisation par </a:t>
            </a:r>
            <a:r>
              <a:rPr lang="fr-FR" dirty="0" err="1"/>
              <a:t>GridSearchCV</a:t>
            </a:r>
            <a:r>
              <a:rPr lang="fr-FR" dirty="0"/>
              <a:t>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E77F55-6AD3-2BB5-1DAD-42E9D94FF2CF}"/>
              </a:ext>
            </a:extLst>
          </p:cNvPr>
          <p:cNvSpPr txBox="1"/>
          <p:nvPr/>
        </p:nvSpPr>
        <p:spPr>
          <a:xfrm>
            <a:off x="6567407" y="3625775"/>
            <a:ext cx="50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Avec l’</a:t>
            </a:r>
            <a:r>
              <a:rPr lang="fr-FR" dirty="0" err="1"/>
              <a:t>EnergyStarScore</a:t>
            </a:r>
            <a:r>
              <a:rPr lang="fr-FR" dirty="0"/>
              <a:t>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D98616-F82C-6711-01D4-3BE7B0E84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22"/>
          <a:stretch/>
        </p:blipFill>
        <p:spPr>
          <a:xfrm>
            <a:off x="6343649" y="2380381"/>
            <a:ext cx="5496470" cy="5898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5E3D7-76AF-2036-35C1-3185C3CF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817" y="3070175"/>
            <a:ext cx="4820323" cy="3620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BE0D62B-C262-1724-80BD-897FE8610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49" y="4027191"/>
            <a:ext cx="5477639" cy="58110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912FAFF-BBE4-910A-4C99-24BB3637ED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649" y="4682696"/>
            <a:ext cx="4772691" cy="371527"/>
          </a:xfrm>
          <a:prstGeom prst="rect">
            <a:avLst/>
          </a:prstGeom>
        </p:spPr>
      </p:pic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86165C24-18E8-3A11-7B0E-B9CB68AF4C4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5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046F-AD6C-4153-8AC6-401356BA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2E475-68C4-B84A-E5B3-20557124C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856496" cy="1325559"/>
          </a:xfrm>
        </p:spPr>
        <p:txBody>
          <a:bodyPr>
            <a:normAutofit/>
          </a:bodyPr>
          <a:lstStyle/>
          <a:p>
            <a:pPr lvl="0"/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VI- Modélisation de </a:t>
            </a:r>
            <a:r>
              <a:rPr lang="fr-FR" sz="4000" dirty="0" err="1">
                <a:solidFill>
                  <a:srgbClr val="7450ED"/>
                </a:solidFill>
                <a:latin typeface="Georgia" pitchFamily="18"/>
              </a:rPr>
              <a:t>TotalGHGEmission</a:t>
            </a:r>
            <a:endParaRPr lang="fr-FR" sz="4000" dirty="0">
              <a:solidFill>
                <a:srgbClr val="7450ED"/>
              </a:solidFill>
              <a:latin typeface="Georgia" pitchFamily="18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B0473D9-E88A-CF96-3E8C-5DDD14CB3A2E}"/>
              </a:ext>
            </a:extLst>
          </p:cNvPr>
          <p:cNvSpPr txBox="1"/>
          <p:nvPr/>
        </p:nvSpPr>
        <p:spPr>
          <a:xfrm>
            <a:off x="1428504" y="1494209"/>
            <a:ext cx="50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/>
              <a:t>Avec </a:t>
            </a:r>
            <a:r>
              <a:rPr lang="fr-FR" b="1" i="1" dirty="0" err="1"/>
              <a:t>feature_importances</a:t>
            </a:r>
            <a:r>
              <a:rPr lang="fr-FR" b="1" i="1" dirty="0"/>
              <a:t> </a:t>
            </a:r>
            <a:r>
              <a:rPr lang="fr-FR" dirty="0"/>
              <a:t>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6F4AF1-FF5A-03D0-8921-E4F7F050390A}"/>
              </a:ext>
            </a:extLst>
          </p:cNvPr>
          <p:cNvSpPr txBox="1"/>
          <p:nvPr/>
        </p:nvSpPr>
        <p:spPr>
          <a:xfrm>
            <a:off x="3268488" y="6171151"/>
            <a:ext cx="53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Figure 7 </a:t>
            </a:r>
            <a:r>
              <a:rPr lang="fr-FR" sz="1400" i="1" dirty="0"/>
              <a:t>– Importance des </a:t>
            </a:r>
            <a:r>
              <a:rPr lang="fr-FR" sz="1400" i="1" dirty="0" err="1"/>
              <a:t>features</a:t>
            </a:r>
            <a:r>
              <a:rPr lang="fr-FR" sz="1400" i="1" dirty="0"/>
              <a:t> selon </a:t>
            </a:r>
            <a:r>
              <a:rPr lang="fr-FR" sz="1400" i="1" dirty="0" err="1"/>
              <a:t>feature_importances</a:t>
            </a:r>
            <a:r>
              <a:rPr lang="fr-FR" sz="1400" i="1" dirty="0"/>
              <a:t> pour la modélisation de </a:t>
            </a:r>
            <a:r>
              <a:rPr lang="fr-FR" sz="1400" i="1" dirty="0" err="1"/>
              <a:t>TotalGHGEmission</a:t>
            </a:r>
            <a:endParaRPr lang="fr-FR" sz="14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22D2D7-7F97-7FEE-494D-EF1F0323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23" y="2712073"/>
            <a:ext cx="6496706" cy="34590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B7CDBA-56FD-590A-CB63-B4C1D983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504" y="1959794"/>
            <a:ext cx="7213544" cy="46119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51351A6-76B1-8DC6-C355-8EE4B949890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58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031EC-8E47-4A02-B616-B1C3809C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27820-5841-3E5F-D5D5-D44304D1A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856496" cy="1325559"/>
          </a:xfrm>
        </p:spPr>
        <p:txBody>
          <a:bodyPr>
            <a:normAutofit/>
          </a:bodyPr>
          <a:lstStyle/>
          <a:p>
            <a:pPr lvl="0"/>
            <a:r>
              <a:rPr lang="fr-FR" sz="4000" dirty="0">
                <a:solidFill>
                  <a:srgbClr val="7450ED"/>
                </a:solidFill>
                <a:latin typeface="Georgia" pitchFamily="18"/>
              </a:rPr>
              <a:t>VI- Modélisation de </a:t>
            </a:r>
            <a:r>
              <a:rPr lang="fr-FR" sz="4000" dirty="0" err="1">
                <a:solidFill>
                  <a:srgbClr val="7450ED"/>
                </a:solidFill>
                <a:latin typeface="Georgia" pitchFamily="18"/>
              </a:rPr>
              <a:t>TotalGHGEmission</a:t>
            </a:r>
            <a:endParaRPr lang="fr-FR" sz="4000" dirty="0">
              <a:solidFill>
                <a:srgbClr val="7450ED"/>
              </a:solidFill>
              <a:latin typeface="Georgia" pitchFamily="18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7457115-880A-7417-E4E9-CBB77F139F5B}"/>
              </a:ext>
            </a:extLst>
          </p:cNvPr>
          <p:cNvSpPr txBox="1"/>
          <p:nvPr/>
        </p:nvSpPr>
        <p:spPr>
          <a:xfrm>
            <a:off x="1217492" y="1454158"/>
            <a:ext cx="50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/>
              <a:t>Avec SHAP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3D9C4C-20C7-79B5-A8DA-70880467C33B}"/>
              </a:ext>
            </a:extLst>
          </p:cNvPr>
          <p:cNvSpPr txBox="1"/>
          <p:nvPr/>
        </p:nvSpPr>
        <p:spPr>
          <a:xfrm>
            <a:off x="1079681" y="6212694"/>
            <a:ext cx="53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Figure 8 </a:t>
            </a:r>
            <a:r>
              <a:rPr lang="fr-FR" sz="1400" i="1" dirty="0"/>
              <a:t>– Importance des </a:t>
            </a:r>
            <a:r>
              <a:rPr lang="fr-FR" sz="1400" i="1" dirty="0" err="1"/>
              <a:t>features</a:t>
            </a:r>
            <a:r>
              <a:rPr lang="fr-FR" sz="1400" i="1" dirty="0"/>
              <a:t> selon SHAP pour la modélisation de </a:t>
            </a:r>
            <a:r>
              <a:rPr lang="fr-FR" sz="1400" i="1" dirty="0" err="1"/>
              <a:t>TotalGHGEmission</a:t>
            </a:r>
            <a:endParaRPr lang="fr-FR" sz="1400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D5216E-66B6-93C3-6C47-7B4CC5AF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15" y="2511617"/>
            <a:ext cx="3208107" cy="36523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086970-53BA-EA13-2990-AEA84C89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479" y="1250957"/>
            <a:ext cx="3191542" cy="51666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66FB2DF-092B-E0F7-889B-CB64C74C8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492" y="1902599"/>
            <a:ext cx="6010652" cy="363060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14CCF97-0DDC-99C2-0816-1A3A567BE91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36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204B0-CEBE-F089-F4BE-312F2B54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0ED"/>
                </a:solidFill>
                <a:latin typeface="Georgia" panose="02040502050405020303" pitchFamily="18" charset="0"/>
              </a:rPr>
              <a:t>VII-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D4AB3-2E6D-D973-AFF3-ACB9B882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4" y="1690688"/>
            <a:ext cx="10666612" cy="48958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Georgia" panose="02040502050405020303" pitchFamily="18" charset="0"/>
              </a:rPr>
              <a:t>Prédiction réussie des émissions de CO2 et de la consommation d’énergie des bâtiments non destinés à l’habitation.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eorgia" panose="02040502050405020303" pitchFamily="18" charset="0"/>
              </a:rPr>
              <a:t>Le modèle </a:t>
            </a:r>
            <a:r>
              <a:rPr lang="fr-FR" dirty="0" err="1">
                <a:latin typeface="Georgia" panose="02040502050405020303" pitchFamily="18" charset="0"/>
              </a:rPr>
              <a:t>XGBoost</a:t>
            </a:r>
            <a:r>
              <a:rPr lang="fr-FR" dirty="0">
                <a:latin typeface="Georgia" panose="02040502050405020303" pitchFamily="18" charset="0"/>
              </a:rPr>
              <a:t> </a:t>
            </a:r>
            <a:r>
              <a:rPr lang="fr-FR" dirty="0" err="1">
                <a:latin typeface="Georgia" panose="02040502050405020303" pitchFamily="18" charset="0"/>
              </a:rPr>
              <a:t>Regressor</a:t>
            </a:r>
            <a:r>
              <a:rPr lang="fr-FR" dirty="0">
                <a:latin typeface="Georgia" panose="02040502050405020303" pitchFamily="18" charset="0"/>
              </a:rPr>
              <a:t> est le plus performant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eorgia" panose="02040502050405020303" pitchFamily="18" charset="0"/>
              </a:rPr>
              <a:t>Impact positif de l’</a:t>
            </a:r>
            <a:r>
              <a:rPr lang="fr-FR" dirty="0" err="1">
                <a:latin typeface="Georgia" panose="02040502050405020303" pitchFamily="18" charset="0"/>
              </a:rPr>
              <a:t>EnergyStarScore</a:t>
            </a:r>
            <a:r>
              <a:rPr lang="fr-FR" dirty="0">
                <a:latin typeface="Georgia" panose="02040502050405020303" pitchFamily="18" charset="0"/>
              </a:rPr>
              <a:t> sur ces prédictions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eorgia" panose="02040502050405020303" pitchFamily="18" charset="0"/>
              </a:rPr>
              <a:t>L’utilisation de </a:t>
            </a:r>
            <a:r>
              <a:rPr lang="fr-FR" dirty="0" err="1">
                <a:latin typeface="Georgia" panose="02040502050405020303" pitchFamily="18" charset="0"/>
              </a:rPr>
              <a:t>feature_importance</a:t>
            </a:r>
            <a:r>
              <a:rPr lang="fr-FR" dirty="0">
                <a:latin typeface="Georgia" panose="02040502050405020303" pitchFamily="18" charset="0"/>
              </a:rPr>
              <a:t> apporte des performances similaires au modèle initial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Georgia" panose="02040502050405020303" pitchFamily="18" charset="0"/>
              </a:rPr>
              <a:t>L’utilisation de SHAP conduit à une dégradation des performances du modèle</a:t>
            </a:r>
          </a:p>
          <a:p>
            <a:pPr>
              <a:lnSpc>
                <a:spcPct val="150000"/>
              </a:lnSpc>
            </a:pP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609DA3-ECCB-27A4-BB86-274BCB3686C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23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D5FFB-45FF-860B-69B8-BA9C8037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450ED"/>
                </a:solidFill>
                <a:latin typeface="Georgia" pitchFamily="18"/>
              </a:rPr>
              <a:t>Merci pour votre attention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D4F9EC-9EBA-28A8-870A-9F19D0AE4BC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64F6-2B97-CA7B-732A-0A2AF09CA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867" y="22074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7827B-23E7-736D-7CDC-D5F64D0AE0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54341" y="1420063"/>
            <a:ext cx="8883313" cy="507281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I- Problématique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II- Présentation du jeu de données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III- Nettoyage des données et </a:t>
            </a:r>
            <a:r>
              <a:rPr lang="fr-FR" sz="3200" dirty="0" err="1">
                <a:latin typeface="Georgia" pitchFamily="18"/>
              </a:rPr>
              <a:t>feature</a:t>
            </a:r>
            <a:r>
              <a:rPr lang="fr-FR" sz="3200" dirty="0">
                <a:latin typeface="Georgia" pitchFamily="18"/>
              </a:rPr>
              <a:t> engineering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IV- Analyse exploratoire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V- Modélisation de ‘</a:t>
            </a:r>
            <a:r>
              <a:rPr lang="fr-FR" sz="3200" dirty="0" err="1">
                <a:latin typeface="Georgia" pitchFamily="18"/>
              </a:rPr>
              <a:t>SiteEnergyUseWN</a:t>
            </a:r>
            <a:r>
              <a:rPr lang="fr-FR" sz="3200" dirty="0">
                <a:latin typeface="Georgia" pitchFamily="18"/>
              </a:rPr>
              <a:t>(</a:t>
            </a:r>
            <a:r>
              <a:rPr lang="fr-FR" sz="3200" dirty="0" err="1">
                <a:latin typeface="Georgia" pitchFamily="18"/>
              </a:rPr>
              <a:t>kBtu</a:t>
            </a:r>
            <a:r>
              <a:rPr lang="fr-FR" sz="3200" dirty="0">
                <a:latin typeface="Georgia" pitchFamily="18"/>
              </a:rPr>
              <a:t>)’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VI- Modélisation de ‘</a:t>
            </a:r>
            <a:r>
              <a:rPr lang="fr-FR" sz="3200" dirty="0" err="1">
                <a:latin typeface="Georgia" pitchFamily="18"/>
              </a:rPr>
              <a:t>TotalGHGEmissions</a:t>
            </a:r>
            <a:r>
              <a:rPr lang="fr-FR" sz="3200" dirty="0">
                <a:latin typeface="Georgia" pitchFamily="18"/>
              </a:rPr>
              <a:t>’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VII-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774269-A309-0ED5-0C9E-BB7B748160F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F9683-1B55-4906-4004-032E2F4BA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411641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I-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0DE16-1765-F872-E9C2-C7E41B0E54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8" y="2065247"/>
            <a:ext cx="10515600" cy="4351336"/>
          </a:xfrm>
        </p:spPr>
        <p:txBody>
          <a:bodyPr>
            <a:normAutofit lnSpcReduction="10000"/>
          </a:bodyPr>
          <a:lstStyle/>
          <a:p>
            <a:pPr lvl="0"/>
            <a:r>
              <a:rPr lang="fr-FR" sz="2400" dirty="0">
                <a:latin typeface="Georgia" pitchFamily="18"/>
              </a:rPr>
              <a:t>Etude de la consommation et des émissions des bâtiments non destinés à l’habitation à Seattle.</a:t>
            </a:r>
          </a:p>
          <a:p>
            <a:pPr marL="0" lvl="0" indent="0">
              <a:buNone/>
            </a:pPr>
            <a:endParaRPr lang="fr-FR" sz="2400" dirty="0">
              <a:latin typeface="Georgia" pitchFamily="18"/>
            </a:endParaRPr>
          </a:p>
          <a:p>
            <a:pPr lvl="0"/>
            <a:r>
              <a:rPr lang="fr-FR" sz="2400" dirty="0">
                <a:latin typeface="Georgia" pitchFamily="18"/>
              </a:rPr>
              <a:t>L’objectif est de te passer des relevés de consommation annuels futurs</a:t>
            </a:r>
          </a:p>
          <a:p>
            <a:pPr marL="0" lvl="0" indent="0">
              <a:buNone/>
            </a:pPr>
            <a:endParaRPr lang="fr-FR" dirty="0">
              <a:latin typeface="Georgia" pitchFamily="18"/>
            </a:endParaRPr>
          </a:p>
          <a:p>
            <a:pPr lvl="0" algn="ctr">
              <a:buFont typeface="Wingdings" pitchFamily="2"/>
              <a:buChar char="à"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 Prédire les émissions de CO2 et la consommation totale d’énergie de bâtiments non destinés à l’habitation</a:t>
            </a:r>
          </a:p>
          <a:p>
            <a:pPr marL="0" lvl="0" indent="0" algn="ctr">
              <a:buNone/>
            </a:pPr>
            <a:endParaRPr lang="fr-FR" i="1" dirty="0">
              <a:solidFill>
                <a:srgbClr val="7450ED"/>
              </a:solidFill>
              <a:latin typeface="Georgia" pitchFamily="18"/>
            </a:endParaRPr>
          </a:p>
          <a:p>
            <a:pPr lvl="0" algn="ctr">
              <a:buFont typeface="Wingdings" pitchFamily="2"/>
              <a:buChar char="à"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 Evaluer l’intérêt de l’</a:t>
            </a:r>
            <a:r>
              <a:rPr lang="fr-FR" i="1" dirty="0" err="1">
                <a:solidFill>
                  <a:srgbClr val="7450ED"/>
                </a:solidFill>
                <a:latin typeface="Georgia" pitchFamily="18"/>
              </a:rPr>
              <a:t>EnergyStarScore</a:t>
            </a: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 pour la prédiction d’émissions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CF0CD5-EC39-1538-9EEF-BA8C0CD1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85" y="317855"/>
            <a:ext cx="4382112" cy="1590897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3E04CB-50A3-264C-5AE1-05CD7A2FB6D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B3DA1-A297-CC42-CB10-4CFBFAB2F8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20608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II- Présentation du jeu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4E4C67-ED9F-9FDB-9D9B-4AFB93A3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7" y="1414372"/>
            <a:ext cx="3091175" cy="52230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1BF5C6-676D-BAF7-B16B-E61072249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587" y="2295242"/>
            <a:ext cx="6148435" cy="3318431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81416-746B-1B8B-E364-9F8933BC5E8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BA0B9-BE63-7B24-88A1-4FA43CC8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03F1B-8A12-5FBD-306B-BD1567E3C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20608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II- Présentation du jeu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66FEBA-B136-DD3B-BFD7-8FB65950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7" y="1414372"/>
            <a:ext cx="3091175" cy="52230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32FD7A7-2FF1-6C97-6A69-384332BC9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587" y="2295242"/>
            <a:ext cx="6148435" cy="3318431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5B39E-5EA5-C069-FF85-51487649B9B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8C616-651F-DE88-B4B2-C37628639598}"/>
              </a:ext>
            </a:extLst>
          </p:cNvPr>
          <p:cNvSpPr/>
          <p:nvPr/>
        </p:nvSpPr>
        <p:spPr>
          <a:xfrm>
            <a:off x="1009647" y="6367926"/>
            <a:ext cx="3006768" cy="148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AC5BD-7A7E-4A13-66D8-697C2620A304}"/>
              </a:ext>
            </a:extLst>
          </p:cNvPr>
          <p:cNvSpPr/>
          <p:nvPr/>
        </p:nvSpPr>
        <p:spPr>
          <a:xfrm>
            <a:off x="1009647" y="5260282"/>
            <a:ext cx="3006768" cy="148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43DB7-7D39-9D4E-34CD-EEFA6A3D2361}"/>
              </a:ext>
            </a:extLst>
          </p:cNvPr>
          <p:cNvSpPr/>
          <p:nvPr/>
        </p:nvSpPr>
        <p:spPr>
          <a:xfrm>
            <a:off x="1009647" y="4572734"/>
            <a:ext cx="3006768" cy="148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III- Nettoyage des données et </a:t>
            </a:r>
            <a:r>
              <a:rPr lang="fr-FR" dirty="0" err="1">
                <a:solidFill>
                  <a:srgbClr val="7450ED"/>
                </a:solidFill>
                <a:latin typeface="Georgia" pitchFamily="18"/>
              </a:rPr>
              <a:t>feature</a:t>
            </a:r>
            <a:r>
              <a:rPr lang="fr-FR" dirty="0">
                <a:solidFill>
                  <a:srgbClr val="7450ED"/>
                </a:solidFill>
                <a:latin typeface="Georgia" pitchFamily="18"/>
              </a:rPr>
              <a:t> engineering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F0267F7-26FC-14B4-2B20-3362C07C9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5580" y="1782250"/>
            <a:ext cx="5686323" cy="46475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3500" dirty="0">
                <a:solidFill>
                  <a:srgbClr val="7450ED"/>
                </a:solidFill>
                <a:latin typeface="Georgia" pitchFamily="18"/>
              </a:rPr>
              <a:t>1) Nettoyage des données</a:t>
            </a:r>
          </a:p>
          <a:p>
            <a:pPr marL="0" lvl="0" indent="0">
              <a:buNone/>
            </a:pPr>
            <a:endParaRPr lang="fr-FR" sz="2600" dirty="0">
              <a:solidFill>
                <a:schemeClr val="tx1"/>
              </a:solidFill>
              <a:latin typeface="Georgia" pitchFamily="18"/>
            </a:endParaRPr>
          </a:p>
          <a:p>
            <a:pPr lvl="0"/>
            <a:r>
              <a:rPr lang="fr-FR" sz="2200" dirty="0">
                <a:solidFill>
                  <a:schemeClr val="tx1"/>
                </a:solidFill>
                <a:latin typeface="Georgia" pitchFamily="18"/>
              </a:rPr>
              <a:t>Suppression des lignes dupliquées</a:t>
            </a:r>
          </a:p>
          <a:p>
            <a:pPr lvl="0"/>
            <a:r>
              <a:rPr lang="fr-FR" sz="22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Suppression des bâtiments destinés à l’habitation</a:t>
            </a:r>
          </a:p>
          <a:p>
            <a:pPr lvl="0"/>
            <a:r>
              <a:rPr lang="fr-FR" sz="22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Suppression des variables inutilisées/redondantes</a:t>
            </a:r>
          </a:p>
          <a:p>
            <a:pPr lvl="0"/>
            <a:r>
              <a:rPr lang="fr-FR" sz="22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Suppression des bâtiments ‘</a:t>
            </a:r>
            <a:r>
              <a:rPr lang="fr-FR" sz="22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Outlier</a:t>
            </a:r>
            <a:r>
              <a:rPr lang="fr-FR" sz="22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’/’</a:t>
            </a:r>
            <a:r>
              <a:rPr lang="fr-FR" sz="22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DefaultData</a:t>
            </a:r>
            <a:r>
              <a:rPr lang="fr-FR" sz="22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’/ non ‘Compliant’</a:t>
            </a:r>
          </a:p>
          <a:p>
            <a:pPr lvl="0"/>
            <a:r>
              <a:rPr lang="fr-FR" sz="22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Suppression des valeurs aberrantes</a:t>
            </a:r>
            <a:endParaRPr lang="fr-FR" sz="2200" dirty="0">
              <a:solidFill>
                <a:schemeClr val="tx1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40EA39D-AB68-87AA-38C9-2CE106FB3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8"/>
          <a:stretch/>
        </p:blipFill>
        <p:spPr>
          <a:xfrm>
            <a:off x="6095999" y="984684"/>
            <a:ext cx="5593229" cy="534405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37BA80B-BB51-721E-5D1F-41A9B0B65F02}"/>
              </a:ext>
            </a:extLst>
          </p:cNvPr>
          <p:cNvSpPr txBox="1"/>
          <p:nvPr/>
        </p:nvSpPr>
        <p:spPr>
          <a:xfrm>
            <a:off x="1413013" y="6067130"/>
            <a:ext cx="322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7450ED"/>
                </a:solidFill>
              </a:rPr>
              <a:t>3376 </a:t>
            </a:r>
            <a:r>
              <a:rPr lang="fr-FR" sz="2800" b="1" dirty="0">
                <a:solidFill>
                  <a:srgbClr val="7450ED"/>
                </a:solidFill>
                <a:sym typeface="Wingdings" panose="05000000000000000000" pitchFamily="2" charset="2"/>
              </a:rPr>
              <a:t>  1543</a:t>
            </a:r>
            <a:endParaRPr lang="fr-FR" sz="2800" b="1" dirty="0">
              <a:solidFill>
                <a:srgbClr val="7450ED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790E97-6BBC-42F6-B514-8AC775E4CBB9}"/>
              </a:ext>
            </a:extLst>
          </p:cNvPr>
          <p:cNvSpPr txBox="1"/>
          <p:nvPr/>
        </p:nvSpPr>
        <p:spPr>
          <a:xfrm>
            <a:off x="6250099" y="6429836"/>
            <a:ext cx="532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Figure 1 </a:t>
            </a:r>
            <a:r>
              <a:rPr lang="fr-FR" sz="1400" i="1" dirty="0"/>
              <a:t>–  Distribution des variables quantitatives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B94EB5-3073-01A6-8C27-7C8A99C383B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D4DE3-9765-19FD-6F7E-92D97DA43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6088B96-5D36-3BCC-03DC-02FB5C6A0A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III- Nettoyage des données et </a:t>
            </a:r>
            <a:r>
              <a:rPr lang="fr-FR" dirty="0" err="1">
                <a:solidFill>
                  <a:srgbClr val="7450ED"/>
                </a:solidFill>
                <a:latin typeface="Georgia" pitchFamily="18"/>
              </a:rPr>
              <a:t>feature</a:t>
            </a:r>
            <a:r>
              <a:rPr lang="fr-FR" dirty="0">
                <a:solidFill>
                  <a:srgbClr val="7450ED"/>
                </a:solidFill>
                <a:latin typeface="Georgia" pitchFamily="18"/>
              </a:rPr>
              <a:t> engineering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82F43BE-9EFC-3D51-7BE6-75010AEE611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2941" y="2101516"/>
            <a:ext cx="10826115" cy="36345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3500" dirty="0">
                <a:solidFill>
                  <a:srgbClr val="7450ED"/>
                </a:solidFill>
                <a:latin typeface="Georgia" pitchFamily="18"/>
              </a:rPr>
              <a:t>	2) Imputation des données</a:t>
            </a:r>
          </a:p>
          <a:p>
            <a:pPr marL="0" lvl="0" indent="0">
              <a:buNone/>
            </a:pPr>
            <a:endParaRPr lang="fr-FR" sz="2600" dirty="0">
              <a:solidFill>
                <a:schemeClr val="tx1"/>
              </a:solidFill>
              <a:latin typeface="Georgia" pitchFamily="18"/>
            </a:endParaRPr>
          </a:p>
          <a:p>
            <a:pPr lvl="0"/>
            <a:r>
              <a:rPr lang="fr-FR" sz="2600" dirty="0">
                <a:solidFill>
                  <a:schemeClr val="tx1"/>
                </a:solidFill>
                <a:latin typeface="Georgia" pitchFamily="18"/>
              </a:rPr>
              <a:t>Imputation par</a:t>
            </a:r>
          </a:p>
          <a:p>
            <a:pPr marL="0" lvl="0" indent="0">
              <a:buNone/>
            </a:pPr>
            <a:r>
              <a:rPr lang="fr-FR" sz="2600" i="1" dirty="0">
                <a:solidFill>
                  <a:schemeClr val="tx1"/>
                </a:solidFill>
                <a:latin typeface="Georgia" pitchFamily="18"/>
              </a:rPr>
              <a:t>	</a:t>
            </a:r>
            <a:r>
              <a:rPr lang="fr-FR" sz="2400" i="1" dirty="0">
                <a:solidFill>
                  <a:schemeClr val="tx1"/>
                </a:solidFill>
                <a:latin typeface="Georgia" pitchFamily="18"/>
              </a:rPr>
              <a:t>0 :</a:t>
            </a:r>
          </a:p>
          <a:p>
            <a:pPr marL="0" lvl="0" indent="0">
              <a:buNone/>
            </a:pPr>
            <a:r>
              <a:rPr lang="fr-FR" sz="2400" i="1" dirty="0">
                <a:solidFill>
                  <a:schemeClr val="tx1"/>
                </a:solidFill>
                <a:latin typeface="Georgia" pitchFamily="18"/>
              </a:rPr>
              <a:t> ‘Aucun’ </a:t>
            </a: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:</a:t>
            </a:r>
          </a:p>
          <a:p>
            <a:pPr marL="0" lvl="0" indent="0">
              <a:buNone/>
            </a:pPr>
            <a:endParaRPr lang="fr-FR" sz="2600" dirty="0">
              <a:solidFill>
                <a:schemeClr val="tx1"/>
              </a:solidFill>
              <a:latin typeface="Georgia" pitchFamily="18"/>
            </a:endParaRPr>
          </a:p>
          <a:p>
            <a:pPr lvl="0"/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Imputation KNN</a:t>
            </a:r>
            <a:endParaRPr lang="fr-FR" sz="2400" dirty="0">
              <a:solidFill>
                <a:schemeClr val="tx1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4D935-E394-2636-00CC-28E95B19D2DC}"/>
              </a:ext>
            </a:extLst>
          </p:cNvPr>
          <p:cNvSpPr/>
          <p:nvPr/>
        </p:nvSpPr>
        <p:spPr>
          <a:xfrm>
            <a:off x="10558666" y="4074258"/>
            <a:ext cx="360218" cy="329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1A4143A-B9DF-7ED7-63B9-B632303F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02" y="3696964"/>
            <a:ext cx="10029088" cy="108358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D95535-0243-F538-94FA-575373B9317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75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8B63-3612-7763-8FB8-44E836D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2D4401F-F782-5F13-402A-2C250E52F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III- Nettoyage des données et </a:t>
            </a:r>
            <a:r>
              <a:rPr lang="fr-FR" dirty="0" err="1">
                <a:solidFill>
                  <a:srgbClr val="7450ED"/>
                </a:solidFill>
                <a:latin typeface="Georgia" pitchFamily="18"/>
              </a:rPr>
              <a:t>feature</a:t>
            </a:r>
            <a:r>
              <a:rPr lang="fr-FR" dirty="0">
                <a:solidFill>
                  <a:srgbClr val="7450ED"/>
                </a:solidFill>
                <a:latin typeface="Georgia" pitchFamily="18"/>
              </a:rPr>
              <a:t> engineering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8C7A536-FFD9-4E47-7CEC-54FA696F63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2941" y="1973179"/>
            <a:ext cx="11380722" cy="436345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fr-FR" sz="3500" dirty="0">
                <a:solidFill>
                  <a:srgbClr val="7450ED"/>
                </a:solidFill>
                <a:latin typeface="Georgia" pitchFamily="18"/>
              </a:rPr>
              <a:t>	3) </a:t>
            </a:r>
            <a:r>
              <a:rPr lang="fr-FR" sz="3500" dirty="0" err="1">
                <a:solidFill>
                  <a:srgbClr val="7450ED"/>
                </a:solidFill>
                <a:latin typeface="Georgia" pitchFamily="18"/>
              </a:rPr>
              <a:t>Feature</a:t>
            </a:r>
            <a:r>
              <a:rPr lang="fr-FR" sz="3500" dirty="0">
                <a:solidFill>
                  <a:srgbClr val="7450ED"/>
                </a:solidFill>
                <a:latin typeface="Georgia" pitchFamily="18"/>
              </a:rPr>
              <a:t> engineering</a:t>
            </a:r>
          </a:p>
          <a:p>
            <a:pPr marL="0" lvl="0" indent="0">
              <a:buNone/>
            </a:pPr>
            <a:endParaRPr lang="fr-FR" sz="2600" dirty="0">
              <a:solidFill>
                <a:schemeClr val="tx1"/>
              </a:solidFill>
              <a:latin typeface="Georgia" pitchFamily="18"/>
            </a:endParaRPr>
          </a:p>
          <a:p>
            <a:pPr lvl="0"/>
            <a:r>
              <a:rPr lang="fr-FR" sz="2600" dirty="0">
                <a:solidFill>
                  <a:schemeClr val="tx1"/>
                </a:solidFill>
                <a:latin typeface="Georgia" pitchFamily="18"/>
              </a:rPr>
              <a:t>Factorisation des variables qualitatives ('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</a:rPr>
              <a:t>PrimaryPropertyType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</a:rPr>
              <a:t>’, ‘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</a:rPr>
              <a:t>Neighborhood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</a:rPr>
              <a:t>’)</a:t>
            </a:r>
          </a:p>
          <a:p>
            <a:pPr lvl="0"/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Création d’une variable ‘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BuildingAge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’</a:t>
            </a:r>
          </a:p>
          <a:p>
            <a:pPr lvl="0"/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Transformation de variable en proportion : </a:t>
            </a:r>
          </a:p>
          <a:p>
            <a:pPr marL="0" lvl="0" indent="0">
              <a:buNone/>
            </a:pP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	- '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SteamUse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(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kBtu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)', '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Electricity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(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kBtu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)', '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NaturalGas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(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kBtu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)’</a:t>
            </a:r>
          </a:p>
          <a:p>
            <a:pPr marL="0" lvl="0" indent="0">
              <a:buNone/>
            </a:pP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	- '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LargestPropertyUseTypeGFA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', '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SecondLargestPropertyUseTypeGFA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’, </a:t>
            </a:r>
          </a:p>
          <a:p>
            <a:pPr marL="0" lvl="0" indent="0">
              <a:buNone/>
            </a:pP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	'</a:t>
            </a:r>
            <a:r>
              <a:rPr lang="fr-FR" sz="26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ThirdLargestPropertyUseTypeGFA</a:t>
            </a:r>
            <a:r>
              <a:rPr lang="fr-FR" sz="26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’</a:t>
            </a:r>
          </a:p>
          <a:p>
            <a:pPr lvl="0"/>
            <a:r>
              <a:rPr lang="fr-FR" sz="28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One-hot</a:t>
            </a:r>
            <a:r>
              <a:rPr lang="fr-FR" sz="28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encoding</a:t>
            </a:r>
            <a:r>
              <a:rPr lang="fr-FR" sz="2800" dirty="0">
                <a:solidFill>
                  <a:schemeClr val="tx1"/>
                </a:solidFill>
                <a:latin typeface="Georgia" pitchFamily="18"/>
                <a:sym typeface="Wingdings" panose="05000000000000000000" pitchFamily="2" charset="2"/>
              </a:rPr>
              <a:t> des variables qualitatives</a:t>
            </a:r>
            <a:endParaRPr lang="fr-FR" dirty="0">
              <a:solidFill>
                <a:schemeClr val="tx1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E4B37B-8EFF-8DDE-8851-CF4EB7A9FD8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3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87DF3-E45C-6485-845F-75AF34546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6CABB3C-66A2-F2E6-1C39-77710D39D0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92" y="127661"/>
            <a:ext cx="10781816" cy="767297"/>
          </a:xfrm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IV- Analyse exploratoire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E5ECC6-C966-8ECF-8287-9F7BE6B6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70" y="942783"/>
            <a:ext cx="5324576" cy="52896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63FD3FE-BB5A-6A8C-9080-666E79126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656" y="942783"/>
            <a:ext cx="5359452" cy="52896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5C577F-265C-F95E-C8AC-B8F0EA2E090D}"/>
              </a:ext>
            </a:extLst>
          </p:cNvPr>
          <p:cNvSpPr/>
          <p:nvPr/>
        </p:nvSpPr>
        <p:spPr>
          <a:xfrm>
            <a:off x="4502989" y="4873925"/>
            <a:ext cx="1371600" cy="1337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070F7-18FA-BBAD-DE1C-FE0435D5BC05}"/>
              </a:ext>
            </a:extLst>
          </p:cNvPr>
          <p:cNvSpPr/>
          <p:nvPr/>
        </p:nvSpPr>
        <p:spPr>
          <a:xfrm>
            <a:off x="10427508" y="4865630"/>
            <a:ext cx="1371600" cy="1337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475704-293C-62F2-A218-A12A791D0D47}"/>
              </a:ext>
            </a:extLst>
          </p:cNvPr>
          <p:cNvSpPr txBox="1"/>
          <p:nvPr/>
        </p:nvSpPr>
        <p:spPr>
          <a:xfrm>
            <a:off x="427770" y="6238226"/>
            <a:ext cx="53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Figure 2 </a:t>
            </a:r>
            <a:r>
              <a:rPr lang="fr-FR" sz="1400" i="1" dirty="0"/>
              <a:t>- Corrélation entre </a:t>
            </a:r>
            <a:r>
              <a:rPr lang="fr-FR" sz="1400" i="1" dirty="0" err="1"/>
              <a:t>SiteEnergyUseWN</a:t>
            </a:r>
            <a:r>
              <a:rPr lang="fr-FR" sz="1400" i="1" dirty="0"/>
              <a:t>(</a:t>
            </a:r>
            <a:r>
              <a:rPr lang="fr-FR" sz="1400" i="1" dirty="0" err="1"/>
              <a:t>kBtu</a:t>
            </a:r>
            <a:r>
              <a:rPr lang="fr-FR" sz="1400" i="1" dirty="0"/>
              <a:t>) et les autres variables quantitatives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353CC2-01AB-B69D-4BE6-1C196AD2ACE0}"/>
              </a:ext>
            </a:extLst>
          </p:cNvPr>
          <p:cNvSpPr txBox="1"/>
          <p:nvPr/>
        </p:nvSpPr>
        <p:spPr>
          <a:xfrm>
            <a:off x="6474532" y="6238226"/>
            <a:ext cx="53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Figure 3 </a:t>
            </a:r>
            <a:r>
              <a:rPr lang="fr-FR" sz="1400" i="1" dirty="0"/>
              <a:t>- Corrélation entre </a:t>
            </a:r>
            <a:r>
              <a:rPr lang="fr-FR" sz="1400" i="1" dirty="0" err="1"/>
              <a:t>GHGEmissionIntensity</a:t>
            </a:r>
            <a:r>
              <a:rPr lang="fr-FR" sz="1400" i="1" dirty="0"/>
              <a:t> et les autres variables quantitatives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8AEE4C-D52B-DF64-5B75-587D6C22A68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54007D-24B7-42A3-B21E-3E9D76C8A4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56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548</Words>
  <Application>Microsoft Office PowerPoint</Application>
  <PresentationFormat>Grand écran</PresentationFormat>
  <Paragraphs>119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system-ui</vt:lpstr>
      <vt:lpstr>Wingdings</vt:lpstr>
      <vt:lpstr>Thème Office</vt:lpstr>
      <vt:lpstr>Présentation PowerPoint</vt:lpstr>
      <vt:lpstr>Sommaire</vt:lpstr>
      <vt:lpstr>I- Problématique</vt:lpstr>
      <vt:lpstr>II- Présentation du jeu de données</vt:lpstr>
      <vt:lpstr>II- Présentation du jeu de données</vt:lpstr>
      <vt:lpstr>III- Nettoyage des données et feature engineering</vt:lpstr>
      <vt:lpstr>III- Nettoyage des données et feature engineering</vt:lpstr>
      <vt:lpstr>III- Nettoyage des données et feature engineering</vt:lpstr>
      <vt:lpstr>IV- Analyse exploratoire</vt:lpstr>
      <vt:lpstr>IV- Analyse exploratoire</vt:lpstr>
      <vt:lpstr>V- Modélisation de SiteEnergyUseWN(kBtu)</vt:lpstr>
      <vt:lpstr>V- Modélisation de SiteEnergyUseWN(kBtu)</vt:lpstr>
      <vt:lpstr>V- Modélisation de SiteEnergyUseWN(kBtu)</vt:lpstr>
      <vt:lpstr>VI- Modélisation de TotalGHGEmission</vt:lpstr>
      <vt:lpstr>VI- Modélisation de TotalGHGEmission</vt:lpstr>
      <vt:lpstr>VI- Modélisation de TotalGHGEmission</vt:lpstr>
      <vt:lpstr>VII- 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GUILLE Anais</dc:creator>
  <cp:lastModifiedBy>GUILLE Anais</cp:lastModifiedBy>
  <cp:revision>103</cp:revision>
  <dcterms:created xsi:type="dcterms:W3CDTF">2023-12-11T15:14:31Z</dcterms:created>
  <dcterms:modified xsi:type="dcterms:W3CDTF">2024-02-21T11:20:50Z</dcterms:modified>
</cp:coreProperties>
</file>