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65" r:id="rId2"/>
    <p:sldId id="266" r:id="rId3"/>
    <p:sldId id="267" r:id="rId4"/>
    <p:sldId id="259" r:id="rId5"/>
    <p:sldId id="271" r:id="rId6"/>
    <p:sldId id="273" r:id="rId7"/>
    <p:sldId id="292" r:id="rId8"/>
    <p:sldId id="274" r:id="rId9"/>
    <p:sldId id="275" r:id="rId10"/>
    <p:sldId id="276" r:id="rId11"/>
    <p:sldId id="280" r:id="rId12"/>
    <p:sldId id="272" r:id="rId13"/>
    <p:sldId id="261" r:id="rId14"/>
    <p:sldId id="269" r:id="rId15"/>
    <p:sldId id="277" r:id="rId16"/>
    <p:sldId id="279" r:id="rId17"/>
    <p:sldId id="262" r:id="rId18"/>
    <p:sldId id="278" r:id="rId19"/>
    <p:sldId id="283" r:id="rId20"/>
    <p:sldId id="263" r:id="rId21"/>
    <p:sldId id="264" r:id="rId22"/>
    <p:sldId id="289" r:id="rId23"/>
    <p:sldId id="287" r:id="rId24"/>
    <p:sldId id="290" r:id="rId25"/>
    <p:sldId id="285" r:id="rId26"/>
    <p:sldId id="288" r:id="rId27"/>
    <p:sldId id="291"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3DD"/>
    <a:srgbClr val="455C52"/>
    <a:srgbClr val="C8D5B9"/>
    <a:srgbClr val="8FC0A9"/>
    <a:srgbClr val="D0B8AC"/>
    <a:srgbClr val="D4A373"/>
    <a:srgbClr val="EFE5DC"/>
    <a:srgbClr val="F3D8C7"/>
    <a:srgbClr val="FEFAE0"/>
    <a:srgbClr val="FAE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6F4C2-C594-0544-B1B1-9601F4D2789B}" v="92" dt="2024-02-05T13:51:29.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9"/>
    <p:restoredTop sz="90616"/>
  </p:normalViewPr>
  <p:slideViewPr>
    <p:cSldViewPr snapToGrid="0">
      <p:cViewPr varScale="1">
        <p:scale>
          <a:sx n="115" d="100"/>
          <a:sy n="115" d="100"/>
        </p:scale>
        <p:origin x="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9FFA8-E281-E14C-AB5C-6931A782E4C5}" type="datetimeFigureOut">
              <a:rPr lang="en-US" smtClean="0"/>
              <a:t>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E92D3-88A4-E645-8407-4E9215F529D3}" type="slidenum">
              <a:rPr lang="en-US" smtClean="0"/>
              <a:t>‹#›</a:t>
            </a:fld>
            <a:endParaRPr lang="en-US"/>
          </a:p>
        </p:txBody>
      </p:sp>
    </p:spTree>
    <p:extLst>
      <p:ext uri="{BB962C8B-B14F-4D97-AF65-F5344CB8AC3E}">
        <p14:creationId xmlns:p14="http://schemas.microsoft.com/office/powerpoint/2010/main" val="2136637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4AFB4-63AB-A4E0-4C10-2D783E4960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45AE1E-2900-84A3-11D0-D81A1181F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6E2EDB-F164-112F-E55D-4B2C1CF4A1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Analogy: walking through a neighborhood with a friend, you could say ‘that blue house has a really nice porch’ but if you’re talking about it at work, you might need to say ‘there’s that blue house on Mountain Ave. in the neighborhood north of campus that has a really nice porch’</a:t>
            </a:r>
          </a:p>
        </p:txBody>
      </p:sp>
      <p:sp>
        <p:nvSpPr>
          <p:cNvPr id="4" name="Slide Number Placeholder 3">
            <a:extLst>
              <a:ext uri="{FF2B5EF4-FFF2-40B4-BE49-F238E27FC236}">
                <a16:creationId xmlns:a16="http://schemas.microsoft.com/office/drawing/2014/main" id="{755AB29C-B62E-FA95-EFC2-C52D9A1496C0}"/>
              </a:ext>
            </a:extLst>
          </p:cNvPr>
          <p:cNvSpPr>
            <a:spLocks noGrp="1"/>
          </p:cNvSpPr>
          <p:nvPr>
            <p:ph type="sldNum" sz="quarter" idx="5"/>
          </p:nvPr>
        </p:nvSpPr>
        <p:spPr/>
        <p:txBody>
          <a:bodyPr/>
          <a:lstStyle/>
          <a:p>
            <a:fld id="{B61E92D3-88A4-E645-8407-4E9215F529D3}" type="slidenum">
              <a:rPr lang="en-US" smtClean="0"/>
              <a:t>11</a:t>
            </a:fld>
            <a:endParaRPr lang="en-US"/>
          </a:p>
        </p:txBody>
      </p:sp>
    </p:spTree>
    <p:extLst>
      <p:ext uri="{BB962C8B-B14F-4D97-AF65-F5344CB8AC3E}">
        <p14:creationId xmlns:p14="http://schemas.microsoft.com/office/powerpoint/2010/main" val="2098931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include </a:t>
            </a:r>
            <a:r>
              <a:rPr lang="en-US" dirty="0" err="1"/>
              <a:t>somethinga</a:t>
            </a:r>
            <a:r>
              <a:rPr lang="en-US" dirty="0"/>
              <a:t> bout Documents, Desktop, Downloads, etc. </a:t>
            </a:r>
            <a:r>
              <a:rPr lang="en-US" dirty="0" err="1"/>
              <a:t>bc</a:t>
            </a:r>
            <a:r>
              <a:rPr lang="en-US" dirty="0"/>
              <a:t> most people only interface w/ their comp like that</a:t>
            </a:r>
          </a:p>
        </p:txBody>
      </p:sp>
      <p:sp>
        <p:nvSpPr>
          <p:cNvPr id="4" name="Slide Number Placeholder 3"/>
          <p:cNvSpPr>
            <a:spLocks noGrp="1"/>
          </p:cNvSpPr>
          <p:nvPr>
            <p:ph type="sldNum" sz="quarter" idx="5"/>
          </p:nvPr>
        </p:nvSpPr>
        <p:spPr/>
        <p:txBody>
          <a:bodyPr/>
          <a:lstStyle/>
          <a:p>
            <a:fld id="{B61E92D3-88A4-E645-8407-4E9215F529D3}" type="slidenum">
              <a:rPr lang="en-US" smtClean="0"/>
              <a:t>18</a:t>
            </a:fld>
            <a:endParaRPr lang="en-US"/>
          </a:p>
        </p:txBody>
      </p:sp>
    </p:spTree>
    <p:extLst>
      <p:ext uri="{BB962C8B-B14F-4D97-AF65-F5344CB8AC3E}">
        <p14:creationId xmlns:p14="http://schemas.microsoft.com/office/powerpoint/2010/main" val="169082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1024-1B62-0304-2231-08C603B83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4520D1-2275-5812-3BAC-A1596FCFF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113B79-AD24-32DE-949E-F7023B9ADB60}"/>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422771CB-6C71-7257-546C-B33A05AD0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E947C-BEF0-5BA9-89B4-06EEED22BB6D}"/>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2543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6197E-B745-8746-CB45-1288D8F25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E0AE34-A484-CC3F-53FB-E73CE53AA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01BA51-5DA8-2CC3-9EFE-F42FA1FAF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832BE-2736-07EB-F07C-D84C219B3EAB}"/>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6" name="Footer Placeholder 5">
            <a:extLst>
              <a:ext uri="{FF2B5EF4-FFF2-40B4-BE49-F238E27FC236}">
                <a16:creationId xmlns:a16="http://schemas.microsoft.com/office/drawing/2014/main" id="{3DF43F56-8334-1A63-4565-F06969A1A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73D91-62AC-2E1D-EA6A-985CC4CBE06A}"/>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40661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BD4A-6CD5-8B5E-13E6-D1EA860559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E2FD2C-795F-4C08-0281-7748800A8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A5A22-4DA5-EEB2-5CD3-6C037FA95F9C}"/>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EEE02E1D-778C-6536-D610-07F6D0572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FCCE0-33CF-E681-2803-CC158B09651A}"/>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234697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B5CE3-0FF0-C4FF-C3DE-AB886F9AC2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3749C4-E92A-A53F-3E54-89BFCBB41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B1786-220D-EFCD-828D-F8622D4F3B29}"/>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D7DD6274-F8D9-CDDA-7B27-FC3B4B014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3BB28-DBFA-7EDB-EDE8-70AFB8A92699}"/>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31632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8459-B3B6-BAF2-7189-D786AC497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1A805-2D00-2FD0-E508-09A39E1BE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B3F3-2FD2-6850-D8F0-A9BBBD9502FB}"/>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B8479CB9-CE6C-2517-2869-1120AE789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8815C-BC2E-6D2A-F80F-114B9DA5D2CC}"/>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10898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C7EA8B-B3A7-9B8E-B19F-BCCFCACA6135}"/>
              </a:ext>
            </a:extLst>
          </p:cNvPr>
          <p:cNvSpPr/>
          <p:nvPr userDrawn="1"/>
        </p:nvSpPr>
        <p:spPr>
          <a:xfrm>
            <a:off x="0" y="0"/>
            <a:ext cx="12192000" cy="6858000"/>
          </a:xfrm>
          <a:prstGeom prst="rect">
            <a:avLst/>
          </a:prstGeom>
          <a:solidFill>
            <a:srgbClr val="8FC0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58459-B3B6-BAF2-7189-D786AC497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1A805-2D00-2FD0-E508-09A39E1BE9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B3F3-2FD2-6850-D8F0-A9BBBD9502FB}"/>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B8479CB9-CE6C-2517-2869-1120AE789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8815C-BC2E-6D2A-F80F-114B9DA5D2CC}"/>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93799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B127C6-526E-41B0-E36E-804CA5757B6C}"/>
              </a:ext>
            </a:extLst>
          </p:cNvPr>
          <p:cNvSpPr/>
          <p:nvPr userDrawn="1"/>
        </p:nvSpPr>
        <p:spPr>
          <a:xfrm>
            <a:off x="0" y="0"/>
            <a:ext cx="12192000" cy="4562475"/>
          </a:xfrm>
          <a:prstGeom prst="rect">
            <a:avLst/>
          </a:prstGeom>
          <a:solidFill>
            <a:srgbClr val="C8D5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EFC8B-A237-90C2-EFAB-E8D6DEACF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4B641D-6567-B682-0362-E3DFA81E35DE}"/>
              </a:ext>
            </a:extLst>
          </p:cNvPr>
          <p:cNvSpPr>
            <a:spLocks noGrp="1"/>
          </p:cNvSpPr>
          <p:nvPr>
            <p:ph type="body" idx="1"/>
          </p:nvPr>
        </p:nvSpPr>
        <p:spPr>
          <a:xfrm>
            <a:off x="831850" y="4589463"/>
            <a:ext cx="10515600" cy="1500187"/>
          </a:xfrm>
        </p:spPr>
        <p:txBody>
          <a:bodyPr/>
          <a:lstStyle>
            <a:lvl1pPr marL="0" indent="0">
              <a:buNone/>
              <a:defRPr sz="2400">
                <a:solidFill>
                  <a:srgbClr val="FAF3D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55970DC-B129-08B5-A651-967A9F3FCDDA}"/>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5" name="Footer Placeholder 4">
            <a:extLst>
              <a:ext uri="{FF2B5EF4-FFF2-40B4-BE49-F238E27FC236}">
                <a16:creationId xmlns:a16="http://schemas.microsoft.com/office/drawing/2014/main" id="{55281893-DCB6-B62B-39EC-10C2F0A3E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0275E-76CB-BDF1-770A-B53F314E48A6}"/>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139882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9C9B-A7BF-E849-4CE2-2963A6F64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9C894-6DF2-F630-8123-9445638B6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593521-E3D6-F639-58BD-51E3F415B3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009B0-F11C-0BED-3404-453495F101A5}"/>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6" name="Footer Placeholder 5">
            <a:extLst>
              <a:ext uri="{FF2B5EF4-FFF2-40B4-BE49-F238E27FC236}">
                <a16:creationId xmlns:a16="http://schemas.microsoft.com/office/drawing/2014/main" id="{9A06868E-765B-6397-C455-1B08943C60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5DA44-A789-1099-19A9-C2613C5721CB}"/>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33881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701C-65D7-1F94-C93C-86122076AB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5D03C0-9E82-7038-4BFA-077BE56265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1C802-F33D-0F0D-4F1A-726D0C778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FC62D-73F8-4CE0-E2F8-8FC249899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F445B5-F4C0-8278-30C2-F52BAB923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213A87-DBDF-838E-2C37-B67735581DF4}"/>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8" name="Footer Placeholder 7">
            <a:extLst>
              <a:ext uri="{FF2B5EF4-FFF2-40B4-BE49-F238E27FC236}">
                <a16:creationId xmlns:a16="http://schemas.microsoft.com/office/drawing/2014/main" id="{638F6794-A2F9-D862-1565-E90E9CE9B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C494BF-3F05-8FDF-7973-27AA57F25079}"/>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3299051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6AB4-6B4E-4AF3-5088-27E0614397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268FB-81CD-AE71-FDFE-1EA2A18DF163}"/>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4" name="Footer Placeholder 3">
            <a:extLst>
              <a:ext uri="{FF2B5EF4-FFF2-40B4-BE49-F238E27FC236}">
                <a16:creationId xmlns:a16="http://schemas.microsoft.com/office/drawing/2014/main" id="{E0BCAED2-47D4-9552-BE49-D35F75D1A1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C3F8E9-8424-A672-A8A3-07806BB22888}"/>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62583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1628B4-14AA-6957-26B5-DEBFB1EB1A93}"/>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3" name="Footer Placeholder 2">
            <a:extLst>
              <a:ext uri="{FF2B5EF4-FFF2-40B4-BE49-F238E27FC236}">
                <a16:creationId xmlns:a16="http://schemas.microsoft.com/office/drawing/2014/main" id="{8B476E91-978B-B9D1-BBD6-C4FCAAF2F5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E45E4F-9F6A-6698-DC33-399014CA8CB5}"/>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23845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AD14-8C48-4F8F-B15C-AF3E2D5CD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C872B-D3CC-68CF-035F-FCC1D06B2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D4385B-9AE9-070F-2D26-29677773A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F67BB-1670-65DA-5929-22016082E531}"/>
              </a:ext>
            </a:extLst>
          </p:cNvPr>
          <p:cNvSpPr>
            <a:spLocks noGrp="1"/>
          </p:cNvSpPr>
          <p:nvPr>
            <p:ph type="dt" sz="half" idx="10"/>
          </p:nvPr>
        </p:nvSpPr>
        <p:spPr/>
        <p:txBody>
          <a:bodyPr/>
          <a:lstStyle/>
          <a:p>
            <a:fld id="{F4334F20-6679-C342-B42B-FF308F24AFFD}" type="datetimeFigureOut">
              <a:rPr lang="en-US" smtClean="0"/>
              <a:t>2/5/25</a:t>
            </a:fld>
            <a:endParaRPr lang="en-US"/>
          </a:p>
        </p:txBody>
      </p:sp>
      <p:sp>
        <p:nvSpPr>
          <p:cNvPr id="6" name="Footer Placeholder 5">
            <a:extLst>
              <a:ext uri="{FF2B5EF4-FFF2-40B4-BE49-F238E27FC236}">
                <a16:creationId xmlns:a16="http://schemas.microsoft.com/office/drawing/2014/main" id="{066408C9-4681-B560-40E0-27E07E29D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B0E9D-5FF1-322A-CE27-70C9217CAF91}"/>
              </a:ext>
            </a:extLst>
          </p:cNvPr>
          <p:cNvSpPr>
            <a:spLocks noGrp="1"/>
          </p:cNvSpPr>
          <p:nvPr>
            <p:ph type="sldNum" sz="quarter" idx="12"/>
          </p:nvPr>
        </p:nvSpPr>
        <p:spPr/>
        <p:txBody>
          <a:bodyPr/>
          <a:lstStyle/>
          <a:p>
            <a:fld id="{AC4A2BA0-D9CB-D848-B792-5F3180E032BD}" type="slidenum">
              <a:rPr lang="en-US" smtClean="0"/>
              <a:t>‹#›</a:t>
            </a:fld>
            <a:endParaRPr lang="en-US"/>
          </a:p>
        </p:txBody>
      </p:sp>
    </p:spTree>
    <p:extLst>
      <p:ext uri="{BB962C8B-B14F-4D97-AF65-F5344CB8AC3E}">
        <p14:creationId xmlns:p14="http://schemas.microsoft.com/office/powerpoint/2010/main" val="400244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17A2F9-D1A6-78F9-4A9B-ABB60BE82B25}"/>
              </a:ext>
            </a:extLst>
          </p:cNvPr>
          <p:cNvSpPr/>
          <p:nvPr userDrawn="1"/>
        </p:nvSpPr>
        <p:spPr>
          <a:xfrm>
            <a:off x="0" y="0"/>
            <a:ext cx="12192000" cy="3823855"/>
          </a:xfrm>
          <a:prstGeom prst="rect">
            <a:avLst/>
          </a:prstGeom>
          <a:solidFill>
            <a:srgbClr val="C8D5B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F0714C8-724A-F9E6-0577-1304E9BD496D}"/>
              </a:ext>
            </a:extLst>
          </p:cNvPr>
          <p:cNvSpPr/>
          <p:nvPr userDrawn="1"/>
        </p:nvSpPr>
        <p:spPr>
          <a:xfrm>
            <a:off x="0" y="3705101"/>
            <a:ext cx="12192000" cy="3152899"/>
          </a:xfrm>
          <a:prstGeom prst="rect">
            <a:avLst/>
          </a:prstGeom>
          <a:solidFill>
            <a:srgbClr val="8FC0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1201151-6CC8-ACEB-29AD-8627A3253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AF8E44C-05E4-69D1-C1B4-5630364FA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DE3AB2D-2754-8F37-E91A-2D8188715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F4334F20-6679-C342-B42B-FF308F24AFFD}" type="datetimeFigureOut">
              <a:rPr lang="en-US" smtClean="0"/>
              <a:pPr/>
              <a:t>2/5/25</a:t>
            </a:fld>
            <a:endParaRPr lang="en-US" dirty="0"/>
          </a:p>
        </p:txBody>
      </p:sp>
      <p:sp>
        <p:nvSpPr>
          <p:cNvPr id="5" name="Footer Placeholder 4">
            <a:extLst>
              <a:ext uri="{FF2B5EF4-FFF2-40B4-BE49-F238E27FC236}">
                <a16:creationId xmlns:a16="http://schemas.microsoft.com/office/drawing/2014/main" id="{A0202790-85B1-B5B5-DAC7-E61EC431C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CCAFCB9-681A-7E1E-77DF-AB57F050D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AC4A2BA0-D9CB-D848-B792-5F3180E032BD}" type="slidenum">
              <a:rPr lang="en-US" smtClean="0"/>
              <a:pPr/>
              <a:t>‹#›</a:t>
            </a:fld>
            <a:endParaRPr lang="en-US" dirty="0"/>
          </a:p>
        </p:txBody>
      </p:sp>
    </p:spTree>
    <p:extLst>
      <p:ext uri="{BB962C8B-B14F-4D97-AF65-F5344CB8AC3E}">
        <p14:creationId xmlns:p14="http://schemas.microsoft.com/office/powerpoint/2010/main" val="374967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b="1" i="0" kern="1200">
          <a:solidFill>
            <a:srgbClr val="FAF3DD"/>
          </a:solidFill>
          <a:latin typeface="Abadi MT Condensed Extra Bold" panose="020B0306030101010103" pitchFamily="34"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FAF3DD"/>
          </a:solidFill>
          <a:latin typeface="Avenir Light" panose="020B0402020203020204"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FAF3DD"/>
          </a:solidFill>
          <a:latin typeface="Avenir Light" panose="020B0402020203020204" pitchFamily="34"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FAF3DD"/>
          </a:solidFill>
          <a:latin typeface="Avenir Light" panose="020B0402020203020204" pitchFamily="34"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3DD"/>
          </a:solidFill>
          <a:latin typeface="Avenir Light" panose="020B0402020203020204" pitchFamily="34"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FAF3DD"/>
          </a:solidFill>
          <a:latin typeface="Avenir Light" panose="020B0402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www.ncbi.nlm.nih.gov/nucleotide/NC_039921.1"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491B-B097-3E9A-C65A-B0098373C645}"/>
              </a:ext>
            </a:extLst>
          </p:cNvPr>
          <p:cNvSpPr>
            <a:spLocks noGrp="1"/>
          </p:cNvSpPr>
          <p:nvPr>
            <p:ph type="title"/>
          </p:nvPr>
        </p:nvSpPr>
        <p:spPr/>
        <p:txBody>
          <a:bodyPr/>
          <a:lstStyle/>
          <a:p>
            <a:br>
              <a:rPr lang="en-US" dirty="0"/>
            </a:br>
            <a:r>
              <a:rPr lang="en-US" dirty="0"/>
              <a:t>Files &amp; Folders</a:t>
            </a:r>
          </a:p>
        </p:txBody>
      </p:sp>
      <p:sp>
        <p:nvSpPr>
          <p:cNvPr id="3" name="Text Placeholder 2">
            <a:extLst>
              <a:ext uri="{FF2B5EF4-FFF2-40B4-BE49-F238E27FC236}">
                <a16:creationId xmlns:a16="http://schemas.microsoft.com/office/drawing/2014/main" id="{5005449E-D89F-D230-9A5D-5D3378A356C9}"/>
              </a:ext>
            </a:extLst>
          </p:cNvPr>
          <p:cNvSpPr>
            <a:spLocks noGrp="1"/>
          </p:cNvSpPr>
          <p:nvPr>
            <p:ph type="body" idx="1"/>
          </p:nvPr>
        </p:nvSpPr>
        <p:spPr/>
        <p:txBody>
          <a:bodyPr>
            <a:normAutofit/>
          </a:bodyPr>
          <a:lstStyle/>
          <a:p>
            <a:r>
              <a:rPr lang="en-US" dirty="0"/>
              <a:t>Intro to Computational CMB</a:t>
            </a:r>
          </a:p>
          <a:p>
            <a:r>
              <a:rPr lang="en-US" dirty="0"/>
              <a:t>Shady Kuster</a:t>
            </a:r>
          </a:p>
          <a:p>
            <a:r>
              <a:rPr lang="en-US" dirty="0"/>
              <a:t>5 February 2024</a:t>
            </a:r>
          </a:p>
        </p:txBody>
      </p:sp>
    </p:spTree>
    <p:extLst>
      <p:ext uri="{BB962C8B-B14F-4D97-AF65-F5344CB8AC3E}">
        <p14:creationId xmlns:p14="http://schemas.microsoft.com/office/powerpoint/2010/main" val="68673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5DE61-2F25-51B4-461A-9052A063E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72E6B-24BE-CC15-6D06-48724D8FDD54}"/>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0A6C8520-A1F7-AB83-F5DF-83EFD338E88A}"/>
              </a:ext>
            </a:extLst>
          </p:cNvPr>
          <p:cNvSpPr>
            <a:spLocks noGrp="1"/>
          </p:cNvSpPr>
          <p:nvPr>
            <p:ph idx="1"/>
          </p:nvPr>
        </p:nvSpPr>
        <p:spPr>
          <a:xfrm>
            <a:off x="838200" y="1825625"/>
            <a:ext cx="4785808" cy="4351338"/>
          </a:xfrm>
        </p:spPr>
        <p:txBody>
          <a:bodyPr/>
          <a:lstStyle/>
          <a:p>
            <a:r>
              <a:rPr lang="en-US" dirty="0"/>
              <a:t>If I said, “open </a:t>
            </a:r>
            <a:r>
              <a:rPr lang="en-US" b="1" dirty="0"/>
              <a:t>File 1</a:t>
            </a:r>
            <a:r>
              <a:rPr lang="en-US" dirty="0"/>
              <a:t>”, which would you open?</a:t>
            </a:r>
          </a:p>
          <a:p>
            <a:endParaRPr lang="en-US" dirty="0"/>
          </a:p>
          <a:p>
            <a:r>
              <a:rPr lang="en-US" dirty="0"/>
              <a:t>We have to specify which directory </a:t>
            </a:r>
            <a:r>
              <a:rPr lang="en-US" b="1" dirty="0"/>
              <a:t>File 1</a:t>
            </a:r>
            <a:r>
              <a:rPr lang="en-US" dirty="0"/>
              <a:t> is in</a:t>
            </a:r>
          </a:p>
          <a:p>
            <a:endParaRPr lang="en-US" dirty="0"/>
          </a:p>
          <a:p>
            <a:r>
              <a:rPr lang="en-US" dirty="0"/>
              <a:t>So if I said, open </a:t>
            </a:r>
            <a:r>
              <a:rPr lang="en-US" b="1" dirty="0"/>
              <a:t>File1</a:t>
            </a:r>
            <a:r>
              <a:rPr lang="en-US" dirty="0"/>
              <a:t> from </a:t>
            </a:r>
            <a:r>
              <a:rPr lang="en-US" b="1" dirty="0"/>
              <a:t>Dir2</a:t>
            </a:r>
            <a:r>
              <a:rPr lang="en-US" dirty="0"/>
              <a:t>, which one would you open?</a:t>
            </a:r>
          </a:p>
        </p:txBody>
      </p:sp>
      <p:sp>
        <p:nvSpPr>
          <p:cNvPr id="4" name="Rounded Rectangle 3">
            <a:extLst>
              <a:ext uri="{FF2B5EF4-FFF2-40B4-BE49-F238E27FC236}">
                <a16:creationId xmlns:a16="http://schemas.microsoft.com/office/drawing/2014/main" id="{58D3396A-8F58-D78D-9E70-73435C915FFE}"/>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1B851622-B644-43CA-1E22-52CA9F187719}"/>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42337A39-F757-E702-4F67-F6A33A54FDE2}"/>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98B6E719-F2A3-47E0-8953-388BAB977265}"/>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5BE8BA73-D998-9270-5C01-E9C72F616096}"/>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8780C91D-808C-3C3E-0646-03E6E1453D63}"/>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3FB564DC-4186-9B51-035C-75059BBD9943}"/>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BDACA9DD-2745-289D-6E0D-13D580E6AD01}"/>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6C8D19ED-B184-F8A3-4C4B-6F2BFAD4ADD3}"/>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1805EB-36C1-439B-DC4F-7B0683F2CC6B}"/>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2AD667-F9DA-3FE4-BF0F-33DB9323772B}"/>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382CAC8-3B4A-3C9B-A223-D79790214919}"/>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C1305BD-8A0D-0BC6-F58F-A5627C29EA9D}"/>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9D521F7-6337-6705-558D-F9878DA58360}"/>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D6AF1A-4889-4F3B-052B-D4676C3C2C32}"/>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71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C69DF-E13B-D70E-C8A9-285B17A5F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BB3134-B536-6D9C-17EA-A0FB2BC72EE1}"/>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FCA1DB03-148D-B2AB-499D-8666334D21DF}"/>
              </a:ext>
            </a:extLst>
          </p:cNvPr>
          <p:cNvSpPr>
            <a:spLocks noGrp="1"/>
          </p:cNvSpPr>
          <p:nvPr>
            <p:ph idx="1"/>
          </p:nvPr>
        </p:nvSpPr>
        <p:spPr/>
        <p:txBody>
          <a:bodyPr>
            <a:normAutofit/>
          </a:bodyPr>
          <a:lstStyle/>
          <a:p>
            <a:r>
              <a:rPr lang="en-US" dirty="0"/>
              <a:t>How we tell our computer which files we are working with</a:t>
            </a:r>
          </a:p>
          <a:p>
            <a:endParaRPr lang="en-US" dirty="0"/>
          </a:p>
          <a:p>
            <a:r>
              <a:rPr lang="en-US" dirty="0"/>
              <a:t>Your computer stores files as full addresses</a:t>
            </a:r>
          </a:p>
          <a:p>
            <a:endParaRPr lang="en-US" dirty="0"/>
          </a:p>
          <a:p>
            <a:r>
              <a:rPr lang="en-US" b="1" dirty="0"/>
              <a:t>Fun fact: </a:t>
            </a:r>
            <a:r>
              <a:rPr lang="en-US" dirty="0"/>
              <a:t>when you delete a file, your computer only deletes the address to that file</a:t>
            </a:r>
          </a:p>
          <a:p>
            <a:pPr lvl="1"/>
            <a:r>
              <a:rPr lang="en-US" dirty="0"/>
              <a:t>The file is only ‘removed’ when it is rewritten by storage for another file</a:t>
            </a:r>
          </a:p>
          <a:p>
            <a:endParaRPr lang="en-US" dirty="0"/>
          </a:p>
          <a:p>
            <a:endParaRPr lang="en-US" dirty="0"/>
          </a:p>
        </p:txBody>
      </p:sp>
    </p:spTree>
    <p:extLst>
      <p:ext uri="{BB962C8B-B14F-4D97-AF65-F5344CB8AC3E}">
        <p14:creationId xmlns:p14="http://schemas.microsoft.com/office/powerpoint/2010/main" val="41893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FD29-24FA-27EF-870C-0FF892F5416A}"/>
              </a:ext>
            </a:extLst>
          </p:cNvPr>
          <p:cNvSpPr>
            <a:spLocks noGrp="1"/>
          </p:cNvSpPr>
          <p:nvPr>
            <p:ph type="title"/>
          </p:nvPr>
        </p:nvSpPr>
        <p:spPr/>
        <p:txBody>
          <a:bodyPr/>
          <a:lstStyle/>
          <a:p>
            <a:r>
              <a:rPr lang="en-US" dirty="0"/>
              <a:t>Root Directory</a:t>
            </a:r>
          </a:p>
        </p:txBody>
      </p:sp>
      <p:sp>
        <p:nvSpPr>
          <p:cNvPr id="3" name="Content Placeholder 2">
            <a:extLst>
              <a:ext uri="{FF2B5EF4-FFF2-40B4-BE49-F238E27FC236}">
                <a16:creationId xmlns:a16="http://schemas.microsoft.com/office/drawing/2014/main" id="{874420E6-8554-E51C-6F94-1B748AD8B8CF}"/>
              </a:ext>
            </a:extLst>
          </p:cNvPr>
          <p:cNvSpPr>
            <a:spLocks noGrp="1"/>
          </p:cNvSpPr>
          <p:nvPr>
            <p:ph idx="1"/>
          </p:nvPr>
        </p:nvSpPr>
        <p:spPr/>
        <p:txBody>
          <a:bodyPr/>
          <a:lstStyle/>
          <a:p>
            <a:r>
              <a:rPr lang="en-US" dirty="0"/>
              <a:t>C: or ‘C Drive’</a:t>
            </a:r>
          </a:p>
          <a:p>
            <a:endParaRPr lang="en-US" dirty="0"/>
          </a:p>
          <a:p>
            <a:endParaRPr lang="en-US" dirty="0"/>
          </a:p>
          <a:p>
            <a:endParaRPr lang="en-US" dirty="0"/>
          </a:p>
          <a:p>
            <a:r>
              <a:rPr lang="en-US" dirty="0"/>
              <a:t>/ or ‘Macintosh HD’</a:t>
            </a:r>
          </a:p>
        </p:txBody>
      </p:sp>
    </p:spTree>
    <p:extLst>
      <p:ext uri="{BB962C8B-B14F-4D97-AF65-F5344CB8AC3E}">
        <p14:creationId xmlns:p14="http://schemas.microsoft.com/office/powerpoint/2010/main" val="366149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EAD3-9912-86AC-8A2B-0F293A2F052F}"/>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9E144F6D-E55E-82B0-99DB-BF2222F11EAD}"/>
              </a:ext>
            </a:extLst>
          </p:cNvPr>
          <p:cNvSpPr>
            <a:spLocks noGrp="1"/>
          </p:cNvSpPr>
          <p:nvPr>
            <p:ph idx="1"/>
          </p:nvPr>
        </p:nvSpPr>
        <p:spPr/>
        <p:txBody>
          <a:bodyPr/>
          <a:lstStyle/>
          <a:p>
            <a:r>
              <a:rPr lang="en-US" dirty="0"/>
              <a:t>C:\Users\Shady\Documents\</a:t>
            </a:r>
            <a:r>
              <a:rPr lang="en-US" dirty="0" err="1"/>
              <a:t>File.txt</a:t>
            </a:r>
            <a:endParaRPr lang="en-US" dirty="0"/>
          </a:p>
          <a:p>
            <a:endParaRPr lang="en-US" dirty="0"/>
          </a:p>
          <a:p>
            <a:endParaRPr lang="en-US" dirty="0"/>
          </a:p>
          <a:p>
            <a:endParaRPr lang="en-US" dirty="0"/>
          </a:p>
          <a:p>
            <a:r>
              <a:rPr lang="en-US" dirty="0"/>
              <a:t>/Users/</a:t>
            </a:r>
            <a:r>
              <a:rPr lang="en-US" dirty="0" err="1"/>
              <a:t>kusters</a:t>
            </a:r>
            <a:r>
              <a:rPr lang="en-US" dirty="0"/>
              <a:t>/Documents/</a:t>
            </a:r>
            <a:r>
              <a:rPr lang="en-US" dirty="0" err="1"/>
              <a:t>File.txt</a:t>
            </a:r>
            <a:endParaRPr lang="en-US" dirty="0"/>
          </a:p>
        </p:txBody>
      </p:sp>
      <p:sp>
        <p:nvSpPr>
          <p:cNvPr id="4" name="Left Bracket 3">
            <a:extLst>
              <a:ext uri="{FF2B5EF4-FFF2-40B4-BE49-F238E27FC236}">
                <a16:creationId xmlns:a16="http://schemas.microsoft.com/office/drawing/2014/main" id="{CF92D366-C53D-4798-AFFF-105A8F25796A}"/>
              </a:ext>
            </a:extLst>
          </p:cNvPr>
          <p:cNvSpPr/>
          <p:nvPr/>
        </p:nvSpPr>
        <p:spPr>
          <a:xfrm rot="16200000">
            <a:off x="1233095" y="2128672"/>
            <a:ext cx="111612" cy="361725"/>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2CE4ADF6-9233-197F-8CEA-86FFC1C104FA}"/>
              </a:ext>
            </a:extLst>
          </p:cNvPr>
          <p:cNvSpPr txBox="1"/>
          <p:nvPr/>
        </p:nvSpPr>
        <p:spPr>
          <a:xfrm>
            <a:off x="675267" y="3010628"/>
            <a:ext cx="1227268" cy="646331"/>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Root directory</a:t>
            </a:r>
          </a:p>
        </p:txBody>
      </p:sp>
      <p:sp>
        <p:nvSpPr>
          <p:cNvPr id="6" name="Left Bracket 5">
            <a:extLst>
              <a:ext uri="{FF2B5EF4-FFF2-40B4-BE49-F238E27FC236}">
                <a16:creationId xmlns:a16="http://schemas.microsoft.com/office/drawing/2014/main" id="{0C1848B1-FEB4-7FB6-758A-A90895BEB422}"/>
              </a:ext>
            </a:extLst>
          </p:cNvPr>
          <p:cNvSpPr/>
          <p:nvPr/>
        </p:nvSpPr>
        <p:spPr>
          <a:xfrm rot="16200000">
            <a:off x="1964040" y="1831106"/>
            <a:ext cx="111612" cy="95685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E26DD2D6-0091-9049-00B5-4775BC796783}"/>
              </a:ext>
            </a:extLst>
          </p:cNvPr>
          <p:cNvSpPr/>
          <p:nvPr/>
        </p:nvSpPr>
        <p:spPr>
          <a:xfrm rot="16200000">
            <a:off x="3007342" y="1816316"/>
            <a:ext cx="111612" cy="98643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2EA33EF4-E67B-2184-FF04-1813BE1A7B63}"/>
              </a:ext>
            </a:extLst>
          </p:cNvPr>
          <p:cNvSpPr/>
          <p:nvPr/>
        </p:nvSpPr>
        <p:spPr>
          <a:xfrm rot="16200000">
            <a:off x="4511204" y="1370547"/>
            <a:ext cx="111612" cy="1877975"/>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C404522F-26AD-D8E7-4BD2-35AEE3338066}"/>
              </a:ext>
            </a:extLst>
          </p:cNvPr>
          <p:cNvSpPr/>
          <p:nvPr/>
        </p:nvSpPr>
        <p:spPr>
          <a:xfrm rot="16200000">
            <a:off x="6109499" y="1721339"/>
            <a:ext cx="111612" cy="1176392"/>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460EC57A-C7D0-9995-FEBB-E827731C6C08}"/>
              </a:ext>
            </a:extLst>
          </p:cNvPr>
          <p:cNvSpPr txBox="1"/>
          <p:nvPr/>
        </p:nvSpPr>
        <p:spPr>
          <a:xfrm>
            <a:off x="2458461" y="3010628"/>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Directory</a:t>
            </a:r>
          </a:p>
        </p:txBody>
      </p:sp>
      <p:sp>
        <p:nvSpPr>
          <p:cNvPr id="16" name="TextBox 15">
            <a:extLst>
              <a:ext uri="{FF2B5EF4-FFF2-40B4-BE49-F238E27FC236}">
                <a16:creationId xmlns:a16="http://schemas.microsoft.com/office/drawing/2014/main" id="{D85FF98F-1D9B-45E8-109F-5F99E5D009A7}"/>
              </a:ext>
            </a:extLst>
          </p:cNvPr>
          <p:cNvSpPr txBox="1"/>
          <p:nvPr/>
        </p:nvSpPr>
        <p:spPr>
          <a:xfrm>
            <a:off x="5551671" y="3010628"/>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File name</a:t>
            </a:r>
          </a:p>
        </p:txBody>
      </p:sp>
      <p:cxnSp>
        <p:nvCxnSpPr>
          <p:cNvPr id="18" name="Straight Connector 17">
            <a:extLst>
              <a:ext uri="{FF2B5EF4-FFF2-40B4-BE49-F238E27FC236}">
                <a16:creationId xmlns:a16="http://schemas.microsoft.com/office/drawing/2014/main" id="{BBB5E4E2-D2CA-1893-504E-242AF74DA0C2}"/>
              </a:ext>
            </a:extLst>
          </p:cNvPr>
          <p:cNvCxnSpPr>
            <a:cxnSpLocks/>
            <a:stCxn id="5" idx="0"/>
            <a:endCxn id="4" idx="1"/>
          </p:cNvCxnSpPr>
          <p:nvPr/>
        </p:nvCxnSpPr>
        <p:spPr>
          <a:xfrm flipV="1">
            <a:off x="1288901" y="2365341"/>
            <a:ext cx="1"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FD7538-4915-12CF-A0F1-A7DCC3103C24}"/>
              </a:ext>
            </a:extLst>
          </p:cNvPr>
          <p:cNvCxnSpPr>
            <a:cxnSpLocks/>
            <a:stCxn id="15" idx="0"/>
            <a:endCxn id="6" idx="1"/>
          </p:cNvCxnSpPr>
          <p:nvPr/>
        </p:nvCxnSpPr>
        <p:spPr>
          <a:xfrm flipH="1" flipV="1">
            <a:off x="2019847" y="2365341"/>
            <a:ext cx="1052248"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158F9FB-F640-1282-91FC-CFFE40BF3386}"/>
              </a:ext>
            </a:extLst>
          </p:cNvPr>
          <p:cNvCxnSpPr>
            <a:cxnSpLocks/>
            <a:stCxn id="15" idx="0"/>
            <a:endCxn id="7" idx="1"/>
          </p:cNvCxnSpPr>
          <p:nvPr/>
        </p:nvCxnSpPr>
        <p:spPr>
          <a:xfrm flipH="1" flipV="1">
            <a:off x="3063149" y="2365341"/>
            <a:ext cx="8946"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B288709-784B-EF6B-0BC0-4BE67012CD00}"/>
              </a:ext>
            </a:extLst>
          </p:cNvPr>
          <p:cNvCxnSpPr>
            <a:cxnSpLocks/>
            <a:stCxn id="15" idx="0"/>
            <a:endCxn id="8" idx="1"/>
          </p:cNvCxnSpPr>
          <p:nvPr/>
        </p:nvCxnSpPr>
        <p:spPr>
          <a:xfrm flipV="1">
            <a:off x="3072095" y="2365341"/>
            <a:ext cx="1494916"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556C7D-1015-6E00-DAF8-7DFA7D4EF0F5}"/>
              </a:ext>
            </a:extLst>
          </p:cNvPr>
          <p:cNvCxnSpPr>
            <a:cxnSpLocks/>
            <a:stCxn id="16" idx="0"/>
            <a:endCxn id="9" idx="1"/>
          </p:cNvCxnSpPr>
          <p:nvPr/>
        </p:nvCxnSpPr>
        <p:spPr>
          <a:xfrm flipV="1">
            <a:off x="6165305" y="2365341"/>
            <a:ext cx="0"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sp>
        <p:nvSpPr>
          <p:cNvPr id="60" name="Left Bracket 59">
            <a:extLst>
              <a:ext uri="{FF2B5EF4-FFF2-40B4-BE49-F238E27FC236}">
                <a16:creationId xmlns:a16="http://schemas.microsoft.com/office/drawing/2014/main" id="{A0673F71-4380-9DCA-4589-3B75D60AFB8B}"/>
              </a:ext>
            </a:extLst>
          </p:cNvPr>
          <p:cNvSpPr/>
          <p:nvPr/>
        </p:nvSpPr>
        <p:spPr>
          <a:xfrm rot="16200000">
            <a:off x="1110989" y="4273576"/>
            <a:ext cx="111612" cy="117515"/>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1BCFCF07-BDD3-0020-6D5F-E42FF765EB36}"/>
              </a:ext>
            </a:extLst>
          </p:cNvPr>
          <p:cNvSpPr txBox="1"/>
          <p:nvPr/>
        </p:nvSpPr>
        <p:spPr>
          <a:xfrm>
            <a:off x="553162" y="5033427"/>
            <a:ext cx="1227268" cy="646331"/>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Root directory</a:t>
            </a:r>
          </a:p>
        </p:txBody>
      </p:sp>
      <p:sp>
        <p:nvSpPr>
          <p:cNvPr id="62" name="Left Bracket 61">
            <a:extLst>
              <a:ext uri="{FF2B5EF4-FFF2-40B4-BE49-F238E27FC236}">
                <a16:creationId xmlns:a16="http://schemas.microsoft.com/office/drawing/2014/main" id="{8615F60D-471B-2B26-5462-A8844E2F94FA}"/>
              </a:ext>
            </a:extLst>
          </p:cNvPr>
          <p:cNvSpPr/>
          <p:nvPr/>
        </p:nvSpPr>
        <p:spPr>
          <a:xfrm rot="16200000">
            <a:off x="1618476" y="3946955"/>
            <a:ext cx="111612" cy="770758"/>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ket 62">
            <a:extLst>
              <a:ext uri="{FF2B5EF4-FFF2-40B4-BE49-F238E27FC236}">
                <a16:creationId xmlns:a16="http://schemas.microsoft.com/office/drawing/2014/main" id="{3DE103EE-F649-DDE3-DA38-E497620DC445}"/>
              </a:ext>
            </a:extLst>
          </p:cNvPr>
          <p:cNvSpPr/>
          <p:nvPr/>
        </p:nvSpPr>
        <p:spPr>
          <a:xfrm rot="16200000">
            <a:off x="2676729" y="3731115"/>
            <a:ext cx="111612" cy="120243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Left Bracket 63">
            <a:extLst>
              <a:ext uri="{FF2B5EF4-FFF2-40B4-BE49-F238E27FC236}">
                <a16:creationId xmlns:a16="http://schemas.microsoft.com/office/drawing/2014/main" id="{03276EA9-A6C5-2D4A-8DED-092ADBB48C1E}"/>
              </a:ext>
            </a:extLst>
          </p:cNvPr>
          <p:cNvSpPr/>
          <p:nvPr/>
        </p:nvSpPr>
        <p:spPr>
          <a:xfrm rot="16200000">
            <a:off x="4284420" y="3376657"/>
            <a:ext cx="111612" cy="1911353"/>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ket 64">
            <a:extLst>
              <a:ext uri="{FF2B5EF4-FFF2-40B4-BE49-F238E27FC236}">
                <a16:creationId xmlns:a16="http://schemas.microsoft.com/office/drawing/2014/main" id="{BCFF8F80-CBD7-D4B0-5E55-1504162B405B}"/>
              </a:ext>
            </a:extLst>
          </p:cNvPr>
          <p:cNvSpPr/>
          <p:nvPr/>
        </p:nvSpPr>
        <p:spPr>
          <a:xfrm rot="16200000">
            <a:off x="5771812" y="3845065"/>
            <a:ext cx="111612" cy="974537"/>
          </a:xfrm>
          <a:prstGeom prst="leftBracket">
            <a:avLst/>
          </a:prstGeom>
          <a:ln w="19050">
            <a:solidFill>
              <a:srgbClr val="455C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85B79CA8-6A7C-FED7-ED7A-DE96548AFAD0}"/>
              </a:ext>
            </a:extLst>
          </p:cNvPr>
          <p:cNvSpPr txBox="1"/>
          <p:nvPr/>
        </p:nvSpPr>
        <p:spPr>
          <a:xfrm>
            <a:off x="2131316" y="5033427"/>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Directory</a:t>
            </a:r>
          </a:p>
        </p:txBody>
      </p:sp>
      <p:sp>
        <p:nvSpPr>
          <p:cNvPr id="67" name="TextBox 66">
            <a:extLst>
              <a:ext uri="{FF2B5EF4-FFF2-40B4-BE49-F238E27FC236}">
                <a16:creationId xmlns:a16="http://schemas.microsoft.com/office/drawing/2014/main" id="{1AA7F872-9C8D-0B03-99C4-3D2C52D6D5FB}"/>
              </a:ext>
            </a:extLst>
          </p:cNvPr>
          <p:cNvSpPr txBox="1"/>
          <p:nvPr/>
        </p:nvSpPr>
        <p:spPr>
          <a:xfrm>
            <a:off x="5213985" y="5033678"/>
            <a:ext cx="1227268" cy="369332"/>
          </a:xfrm>
          <a:prstGeom prst="rect">
            <a:avLst/>
          </a:prstGeom>
          <a:noFill/>
        </p:spPr>
        <p:txBody>
          <a:bodyPr wrap="square" rtlCol="0">
            <a:spAutoFit/>
          </a:bodyPr>
          <a:lstStyle/>
          <a:p>
            <a:pPr algn="ctr"/>
            <a:r>
              <a:rPr lang="en-US" dirty="0">
                <a:solidFill>
                  <a:srgbClr val="455C52"/>
                </a:solidFill>
                <a:latin typeface="Avenir Book" panose="02000503020000020003" pitchFamily="2" charset="0"/>
              </a:rPr>
              <a:t>File name</a:t>
            </a:r>
          </a:p>
        </p:txBody>
      </p:sp>
      <p:cxnSp>
        <p:nvCxnSpPr>
          <p:cNvPr id="68" name="Straight Connector 67">
            <a:extLst>
              <a:ext uri="{FF2B5EF4-FFF2-40B4-BE49-F238E27FC236}">
                <a16:creationId xmlns:a16="http://schemas.microsoft.com/office/drawing/2014/main" id="{E1E6A0F5-36B6-36AD-6D59-007CC4EE34F8}"/>
              </a:ext>
            </a:extLst>
          </p:cNvPr>
          <p:cNvCxnSpPr>
            <a:cxnSpLocks/>
            <a:stCxn id="61" idx="0"/>
            <a:endCxn id="60" idx="1"/>
          </p:cNvCxnSpPr>
          <p:nvPr/>
        </p:nvCxnSpPr>
        <p:spPr>
          <a:xfrm flipV="1">
            <a:off x="1166796" y="4388140"/>
            <a:ext cx="0"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361E8C9-524C-9328-440E-21B53F155DBF}"/>
              </a:ext>
            </a:extLst>
          </p:cNvPr>
          <p:cNvCxnSpPr>
            <a:cxnSpLocks/>
            <a:stCxn id="66" idx="0"/>
            <a:endCxn id="62" idx="1"/>
          </p:cNvCxnSpPr>
          <p:nvPr/>
        </p:nvCxnSpPr>
        <p:spPr>
          <a:xfrm flipH="1" flipV="1">
            <a:off x="1674282" y="4388140"/>
            <a:ext cx="1070668"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C918CD-7A7D-220B-894A-1AFA4E2D6BDF}"/>
              </a:ext>
            </a:extLst>
          </p:cNvPr>
          <p:cNvCxnSpPr>
            <a:cxnSpLocks/>
            <a:stCxn id="66" idx="0"/>
            <a:endCxn id="63" idx="1"/>
          </p:cNvCxnSpPr>
          <p:nvPr/>
        </p:nvCxnSpPr>
        <p:spPr>
          <a:xfrm flipH="1" flipV="1">
            <a:off x="2732536" y="4388140"/>
            <a:ext cx="12414"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C1EF9E4-A614-307F-DFDF-D22383E94043}"/>
              </a:ext>
            </a:extLst>
          </p:cNvPr>
          <p:cNvCxnSpPr>
            <a:cxnSpLocks/>
            <a:stCxn id="66" idx="0"/>
            <a:endCxn id="64" idx="1"/>
          </p:cNvCxnSpPr>
          <p:nvPr/>
        </p:nvCxnSpPr>
        <p:spPr>
          <a:xfrm flipV="1">
            <a:off x="2744950" y="4388140"/>
            <a:ext cx="1595277" cy="645287"/>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31C7BC5-14B4-0188-63F2-7C091AF0934C}"/>
              </a:ext>
            </a:extLst>
          </p:cNvPr>
          <p:cNvCxnSpPr>
            <a:cxnSpLocks/>
            <a:stCxn id="67" idx="0"/>
            <a:endCxn id="65" idx="1"/>
          </p:cNvCxnSpPr>
          <p:nvPr/>
        </p:nvCxnSpPr>
        <p:spPr>
          <a:xfrm flipV="1">
            <a:off x="5827619" y="4388140"/>
            <a:ext cx="0" cy="645538"/>
          </a:xfrm>
          <a:prstGeom prst="line">
            <a:avLst/>
          </a:prstGeom>
          <a:ln w="19050">
            <a:solidFill>
              <a:srgbClr val="455C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57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9413-027E-2A11-FE4D-F11A5A63B96B}"/>
              </a:ext>
            </a:extLst>
          </p:cNvPr>
          <p:cNvSpPr>
            <a:spLocks noGrp="1"/>
          </p:cNvSpPr>
          <p:nvPr>
            <p:ph type="title"/>
          </p:nvPr>
        </p:nvSpPr>
        <p:spPr/>
        <p:txBody>
          <a:bodyPr/>
          <a:lstStyle/>
          <a:p>
            <a:r>
              <a:rPr lang="en-US" dirty="0"/>
              <a:t>Absolute vs Relative Paths</a:t>
            </a:r>
          </a:p>
        </p:txBody>
      </p:sp>
      <p:sp>
        <p:nvSpPr>
          <p:cNvPr id="3" name="Content Placeholder 2">
            <a:extLst>
              <a:ext uri="{FF2B5EF4-FFF2-40B4-BE49-F238E27FC236}">
                <a16:creationId xmlns:a16="http://schemas.microsoft.com/office/drawing/2014/main" id="{60CCEFF5-92DC-DF22-9217-7E1FCB6EE7F4}"/>
              </a:ext>
            </a:extLst>
          </p:cNvPr>
          <p:cNvSpPr>
            <a:spLocks noGrp="1"/>
          </p:cNvSpPr>
          <p:nvPr>
            <p:ph idx="1"/>
          </p:nvPr>
        </p:nvSpPr>
        <p:spPr/>
        <p:txBody>
          <a:bodyPr/>
          <a:lstStyle/>
          <a:p>
            <a:r>
              <a:rPr lang="en-US" b="1" u="sng" dirty="0"/>
              <a:t>Absolute path:</a:t>
            </a:r>
          </a:p>
          <a:p>
            <a:pPr lvl="1"/>
            <a:r>
              <a:rPr lang="en-US" dirty="0"/>
              <a:t>Gives the full address/location of a file</a:t>
            </a:r>
          </a:p>
          <a:p>
            <a:pPr lvl="1"/>
            <a:r>
              <a:rPr lang="en-US" dirty="0"/>
              <a:t>The paths in the previous slide were an absolute path</a:t>
            </a:r>
          </a:p>
          <a:p>
            <a:endParaRPr lang="en-US" dirty="0"/>
          </a:p>
          <a:p>
            <a:r>
              <a:rPr lang="en-US" b="1" u="sng" dirty="0"/>
              <a:t>Relative path:</a:t>
            </a:r>
          </a:p>
          <a:p>
            <a:pPr lvl="1"/>
            <a:r>
              <a:rPr lang="en-US" dirty="0"/>
              <a:t>Gives the address/location of a file </a:t>
            </a:r>
            <a:r>
              <a:rPr lang="en-US" i="1" dirty="0"/>
              <a:t>relative</a:t>
            </a:r>
            <a:r>
              <a:rPr lang="en-US" dirty="0"/>
              <a:t> to where you are currently in the directory system</a:t>
            </a:r>
          </a:p>
          <a:p>
            <a:pPr lvl="1"/>
            <a:r>
              <a:rPr lang="en-US" dirty="0"/>
              <a:t>Where you are currently is also referred to as your </a:t>
            </a:r>
            <a:r>
              <a:rPr lang="en-US" b="1" u="sng" dirty="0"/>
              <a:t>Current Working Directory (CWD)</a:t>
            </a:r>
            <a:endParaRPr lang="en-US" u="sng" dirty="0"/>
          </a:p>
        </p:txBody>
      </p:sp>
    </p:spTree>
    <p:extLst>
      <p:ext uri="{BB962C8B-B14F-4D97-AF65-F5344CB8AC3E}">
        <p14:creationId xmlns:p14="http://schemas.microsoft.com/office/powerpoint/2010/main" val="2038320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13F0F-FD9F-3671-2229-5EB8A0D54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CF5DF-6516-9D20-FA6A-02CA044F843C}"/>
              </a:ext>
            </a:extLst>
          </p:cNvPr>
          <p:cNvSpPr>
            <a:spLocks noGrp="1"/>
          </p:cNvSpPr>
          <p:nvPr>
            <p:ph type="title"/>
          </p:nvPr>
        </p:nvSpPr>
        <p:spPr/>
        <p:txBody>
          <a:bodyPr/>
          <a:lstStyle/>
          <a:p>
            <a:r>
              <a:rPr lang="en-US" dirty="0"/>
              <a:t>Absolute Path</a:t>
            </a:r>
          </a:p>
        </p:txBody>
      </p:sp>
      <p:sp>
        <p:nvSpPr>
          <p:cNvPr id="3" name="Content Placeholder 2">
            <a:extLst>
              <a:ext uri="{FF2B5EF4-FFF2-40B4-BE49-F238E27FC236}">
                <a16:creationId xmlns:a16="http://schemas.microsoft.com/office/drawing/2014/main" id="{99AE9963-8667-BCEF-3D1B-1A0187A6D0E5}"/>
              </a:ext>
            </a:extLst>
          </p:cNvPr>
          <p:cNvSpPr>
            <a:spLocks noGrp="1"/>
          </p:cNvSpPr>
          <p:nvPr>
            <p:ph idx="1"/>
          </p:nvPr>
        </p:nvSpPr>
        <p:spPr>
          <a:xfrm>
            <a:off x="838200" y="1825625"/>
            <a:ext cx="4785808" cy="4351338"/>
          </a:xfrm>
        </p:spPr>
        <p:txBody>
          <a:bodyPr/>
          <a:lstStyle/>
          <a:p>
            <a:r>
              <a:rPr lang="en-US" dirty="0"/>
              <a:t>What would the absolute path for the circled File 1 be?</a:t>
            </a:r>
          </a:p>
          <a:p>
            <a:endParaRPr lang="en-US" dirty="0"/>
          </a:p>
          <a:p>
            <a:endParaRPr lang="en-US" dirty="0"/>
          </a:p>
          <a:p>
            <a:endParaRPr lang="en-US" dirty="0"/>
          </a:p>
        </p:txBody>
      </p:sp>
      <p:sp>
        <p:nvSpPr>
          <p:cNvPr id="4" name="Rounded Rectangle 3">
            <a:extLst>
              <a:ext uri="{FF2B5EF4-FFF2-40B4-BE49-F238E27FC236}">
                <a16:creationId xmlns:a16="http://schemas.microsoft.com/office/drawing/2014/main" id="{4EA994D2-37A3-56E5-FAE2-688DC0B48EC4}"/>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a:t>
            </a:r>
          </a:p>
          <a:p>
            <a:pPr algn="ctr"/>
            <a:r>
              <a:rPr lang="en-US" sz="1400"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0BE5D5D2-88E8-D791-A1A6-A520C38F5751}"/>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3F41F674-0D00-B357-620A-582D0231F5AE}"/>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8DA06F46-DDD8-B557-07B6-5CFBF41D8D7A}"/>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06157E67-052C-98B4-99ED-1448C3A0B53B}"/>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0ACB8C73-D249-E464-D91E-D1419FF7D6AB}"/>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EF2CABA4-37A4-E4A9-88B7-28FBB6DDA867}"/>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A13B38CC-CC71-A9A2-BDBF-D5D4AC9F1057}"/>
              </a:ext>
            </a:extLst>
          </p:cNvPr>
          <p:cNvSpPr/>
          <p:nvPr/>
        </p:nvSpPr>
        <p:spPr>
          <a:xfrm>
            <a:off x="9447455" y="5402131"/>
            <a:ext cx="1054249" cy="1237130"/>
          </a:xfrm>
          <a:prstGeom prst="snip2DiagRect">
            <a:avLst/>
          </a:prstGeom>
          <a:solidFill>
            <a:srgbClr val="C8D5B9"/>
          </a:solid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226A34BA-FB20-CAB1-55E1-FD6516945D0D}"/>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7981B49-8479-0E25-7A86-7C95C31FBF12}"/>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93E3BC-167D-ABB8-3E70-7AC250DF9FCA}"/>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5F93747-524E-E7B5-2807-547B53B1254A}"/>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1D1856-3317-9C88-186B-CF7A2B2B27BE}"/>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848A22B-4759-2371-087A-7F2D719B2E98}"/>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C7B0DA0-8A71-910F-E7E2-8DAAA0024E8D}"/>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
        <p:nvSpPr>
          <p:cNvPr id="7" name="Snip Diagonal Corner Rectangle 6">
            <a:extLst>
              <a:ext uri="{FF2B5EF4-FFF2-40B4-BE49-F238E27FC236}">
                <a16:creationId xmlns:a16="http://schemas.microsoft.com/office/drawing/2014/main" id="{CBBEC66F-84F1-C167-0598-E24F789CA006}"/>
              </a:ext>
            </a:extLst>
          </p:cNvPr>
          <p:cNvSpPr/>
          <p:nvPr/>
        </p:nvSpPr>
        <p:spPr>
          <a:xfrm>
            <a:off x="9329393" y="5299729"/>
            <a:ext cx="1296161" cy="1441934"/>
          </a:xfrm>
          <a:prstGeom prst="snip2DiagRect">
            <a:avLst/>
          </a:prstGeom>
          <a:no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F3DD"/>
              </a:solidFill>
              <a:latin typeface="Avenir Medium" panose="02000503020000020003" pitchFamily="2" charset="0"/>
            </a:endParaRPr>
          </a:p>
        </p:txBody>
      </p:sp>
    </p:spTree>
    <p:extLst>
      <p:ext uri="{BB962C8B-B14F-4D97-AF65-F5344CB8AC3E}">
        <p14:creationId xmlns:p14="http://schemas.microsoft.com/office/powerpoint/2010/main" val="3383515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DE91B-7254-A9A3-B361-BC46A3654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405EAB-F1B0-F73D-2D33-2C5A8E50B414}"/>
              </a:ext>
            </a:extLst>
          </p:cNvPr>
          <p:cNvSpPr>
            <a:spLocks noGrp="1"/>
          </p:cNvSpPr>
          <p:nvPr>
            <p:ph type="title"/>
          </p:nvPr>
        </p:nvSpPr>
        <p:spPr/>
        <p:txBody>
          <a:bodyPr/>
          <a:lstStyle/>
          <a:p>
            <a:r>
              <a:rPr lang="en-US" dirty="0"/>
              <a:t>Relative Path</a:t>
            </a:r>
          </a:p>
        </p:txBody>
      </p:sp>
      <p:sp>
        <p:nvSpPr>
          <p:cNvPr id="3" name="Content Placeholder 2">
            <a:extLst>
              <a:ext uri="{FF2B5EF4-FFF2-40B4-BE49-F238E27FC236}">
                <a16:creationId xmlns:a16="http://schemas.microsoft.com/office/drawing/2014/main" id="{4151B9A5-6EA3-282C-4472-7676372E0900}"/>
              </a:ext>
            </a:extLst>
          </p:cNvPr>
          <p:cNvSpPr>
            <a:spLocks noGrp="1"/>
          </p:cNvSpPr>
          <p:nvPr>
            <p:ph idx="1"/>
          </p:nvPr>
        </p:nvSpPr>
        <p:spPr>
          <a:xfrm>
            <a:off x="838200" y="1825625"/>
            <a:ext cx="4785808" cy="4351338"/>
          </a:xfrm>
        </p:spPr>
        <p:txBody>
          <a:bodyPr/>
          <a:lstStyle/>
          <a:p>
            <a:r>
              <a:rPr lang="en-US" dirty="0"/>
              <a:t>If our CWD is the Dir2 directory, what is the relative path for our previous File 1 (circled) be?</a:t>
            </a:r>
          </a:p>
          <a:p>
            <a:endParaRPr lang="en-US" dirty="0"/>
          </a:p>
        </p:txBody>
      </p:sp>
      <p:sp>
        <p:nvSpPr>
          <p:cNvPr id="4" name="Rounded Rectangle 3">
            <a:extLst>
              <a:ext uri="{FF2B5EF4-FFF2-40B4-BE49-F238E27FC236}">
                <a16:creationId xmlns:a16="http://schemas.microsoft.com/office/drawing/2014/main" id="{EB879242-0AB1-7660-D26C-00CA55290778}"/>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a:t>
            </a:r>
          </a:p>
          <a:p>
            <a:pPr algn="ctr"/>
            <a:r>
              <a:rPr lang="en-US" sz="1400"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EE3CC19B-D764-F6A1-9362-7DC766BC81C8}"/>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F65187F2-C99F-4740-00A7-15E81979CB27}"/>
              </a:ext>
            </a:extLst>
          </p:cNvPr>
          <p:cNvSpPr/>
          <p:nvPr/>
        </p:nvSpPr>
        <p:spPr>
          <a:xfrm>
            <a:off x="10187492" y="1959049"/>
            <a:ext cx="1592132" cy="1076400"/>
          </a:xfrm>
          <a:prstGeom prst="roundRect">
            <a:avLst/>
          </a:prstGeom>
          <a:solidFill>
            <a:srgbClr val="C8D5B9"/>
          </a:solid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4A6DB3A0-3E0A-4BD9-72D8-193B4A420C3E}"/>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0F3204DF-CAF6-95AC-B411-A9725ADC12B2}"/>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69859C1D-99E9-A4BC-B8F2-E8C2B72B7D74}"/>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C5A4BF21-C86E-765C-29F7-7F9497C93634}"/>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52B759ED-C622-2A91-736F-DEDE785E999E}"/>
              </a:ext>
            </a:extLst>
          </p:cNvPr>
          <p:cNvSpPr/>
          <p:nvPr/>
        </p:nvSpPr>
        <p:spPr>
          <a:xfrm>
            <a:off x="9447455" y="5402131"/>
            <a:ext cx="1054249" cy="1237130"/>
          </a:xfrm>
          <a:prstGeom prst="snip2DiagRect">
            <a:avLst/>
          </a:prstGeom>
          <a:solidFill>
            <a:srgbClr val="C8D5B9"/>
          </a:solid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03996865-255B-924A-E4A3-E7F9653D9EC5}"/>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6BF574-49F0-F603-0FDD-C0CF10D532C5}"/>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511F037-F6BD-8362-748C-53318C0941CA}"/>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C38119-F665-42CF-1798-744C2DB664C3}"/>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3052F6B-6519-B7BA-C139-4A7716142BF5}"/>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BA314BB-0A99-0466-CC4A-63D196EF952C}"/>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44DA2B6-A621-3A61-AF31-C8F52385B9EE}"/>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
        <p:nvSpPr>
          <p:cNvPr id="7" name="Snip Diagonal Corner Rectangle 6">
            <a:extLst>
              <a:ext uri="{FF2B5EF4-FFF2-40B4-BE49-F238E27FC236}">
                <a16:creationId xmlns:a16="http://schemas.microsoft.com/office/drawing/2014/main" id="{DDF19ABB-2584-B40B-7B85-7CDC34BB8CBF}"/>
              </a:ext>
            </a:extLst>
          </p:cNvPr>
          <p:cNvSpPr/>
          <p:nvPr/>
        </p:nvSpPr>
        <p:spPr>
          <a:xfrm>
            <a:off x="9329393" y="5299729"/>
            <a:ext cx="1296161" cy="1441934"/>
          </a:xfrm>
          <a:prstGeom prst="snip2DiagRect">
            <a:avLst/>
          </a:prstGeom>
          <a:no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F3DD"/>
              </a:solidFill>
              <a:latin typeface="Avenir Medium" panose="02000503020000020003" pitchFamily="2" charset="0"/>
            </a:endParaRPr>
          </a:p>
        </p:txBody>
      </p:sp>
      <p:sp>
        <p:nvSpPr>
          <p:cNvPr id="13" name="Rounded Rectangle 12">
            <a:extLst>
              <a:ext uri="{FF2B5EF4-FFF2-40B4-BE49-F238E27FC236}">
                <a16:creationId xmlns:a16="http://schemas.microsoft.com/office/drawing/2014/main" id="{20B3281F-8A60-9A24-D9F4-FA3B960F68A0}"/>
              </a:ext>
            </a:extLst>
          </p:cNvPr>
          <p:cNvSpPr/>
          <p:nvPr/>
        </p:nvSpPr>
        <p:spPr>
          <a:xfrm>
            <a:off x="10088562" y="1854876"/>
            <a:ext cx="1805045" cy="1284737"/>
          </a:xfrm>
          <a:prstGeom prst="roundRect">
            <a:avLst/>
          </a:prstGeom>
          <a:noFill/>
          <a:ln w="38100">
            <a:solidFill>
              <a:srgbClr val="455C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AF3DD"/>
              </a:solidFill>
              <a:latin typeface="Avenir Medium" panose="02000503020000020003" pitchFamily="2" charset="0"/>
            </a:endParaRPr>
          </a:p>
        </p:txBody>
      </p:sp>
    </p:spTree>
    <p:extLst>
      <p:ext uri="{BB962C8B-B14F-4D97-AF65-F5344CB8AC3E}">
        <p14:creationId xmlns:p14="http://schemas.microsoft.com/office/powerpoint/2010/main" val="192939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8C273-68E8-BE44-87FD-C28CEB00E053}"/>
              </a:ext>
            </a:extLst>
          </p:cNvPr>
          <p:cNvSpPr>
            <a:spLocks noGrp="1"/>
          </p:cNvSpPr>
          <p:nvPr>
            <p:ph type="title"/>
          </p:nvPr>
        </p:nvSpPr>
        <p:spPr/>
        <p:txBody>
          <a:bodyPr/>
          <a:lstStyle/>
          <a:p>
            <a:r>
              <a:rPr lang="en-US" dirty="0"/>
              <a:t>Viewing full path</a:t>
            </a:r>
          </a:p>
        </p:txBody>
      </p:sp>
      <p:sp>
        <p:nvSpPr>
          <p:cNvPr id="3" name="Content Placeholder 2">
            <a:extLst>
              <a:ext uri="{FF2B5EF4-FFF2-40B4-BE49-F238E27FC236}">
                <a16:creationId xmlns:a16="http://schemas.microsoft.com/office/drawing/2014/main" id="{B5F194DD-E0F5-73A3-AD0F-017C3DDD7F35}"/>
              </a:ext>
            </a:extLst>
          </p:cNvPr>
          <p:cNvSpPr>
            <a:spLocks noGrp="1"/>
          </p:cNvSpPr>
          <p:nvPr>
            <p:ph idx="1"/>
          </p:nvPr>
        </p:nvSpPr>
        <p:spPr/>
        <p:txBody>
          <a:bodyPr>
            <a:normAutofit fontScale="92500"/>
          </a:bodyPr>
          <a:lstStyle/>
          <a:p>
            <a:r>
              <a:rPr lang="en-US" dirty="0"/>
              <a:t>Within file explorer, click the address bar at the top</a:t>
            </a:r>
          </a:p>
          <a:p>
            <a:r>
              <a:rPr lang="en-US" dirty="0"/>
              <a:t>To get full path of a file, click on a file, right click the address bar -&gt; ‘copy address as text’</a:t>
            </a:r>
          </a:p>
          <a:p>
            <a:pPr lvl="1"/>
            <a:r>
              <a:rPr lang="en-US" dirty="0"/>
              <a:t>NOTE: you must change all \ to / for programs to recognize path</a:t>
            </a:r>
          </a:p>
          <a:p>
            <a:endParaRPr lang="en-US" dirty="0"/>
          </a:p>
          <a:p>
            <a:r>
              <a:rPr lang="en-US" dirty="0"/>
              <a:t>Within Finder, click View -&gt; Show Path Bar (or alternatively, </a:t>
            </a:r>
            <a:r>
              <a:rPr lang="en-US" b="0" i="0" dirty="0">
                <a:effectLst/>
                <a:latin typeface="-apple-system"/>
              </a:rPr>
              <a:t>⌥ ⌘ P)</a:t>
            </a:r>
            <a:endParaRPr lang="en-US" dirty="0"/>
          </a:p>
          <a:p>
            <a:r>
              <a:rPr lang="en-US" dirty="0"/>
              <a:t>To get full path of a file, click the file &amp; right click the file name at the end of the path bar (must have done previous step to see). Then click ‘Copy ‘</a:t>
            </a:r>
            <a:r>
              <a:rPr lang="en-US" dirty="0" err="1"/>
              <a:t>filename.txt</a:t>
            </a:r>
            <a:r>
              <a:rPr lang="en-US" dirty="0"/>
              <a:t>’ as Pathname (or alternatively, </a:t>
            </a:r>
            <a:r>
              <a:rPr lang="en-US" b="0" i="0" dirty="0">
                <a:effectLst/>
                <a:latin typeface="-apple-system"/>
              </a:rPr>
              <a:t>⌥ ⌘ C)</a:t>
            </a:r>
            <a:endParaRPr lang="en-US" dirty="0"/>
          </a:p>
        </p:txBody>
      </p:sp>
    </p:spTree>
    <p:extLst>
      <p:ext uri="{BB962C8B-B14F-4D97-AF65-F5344CB8AC3E}">
        <p14:creationId xmlns:p14="http://schemas.microsoft.com/office/powerpoint/2010/main" val="126802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1B1A-2F21-1CB6-729C-F9E6B7AB50AC}"/>
              </a:ext>
            </a:extLst>
          </p:cNvPr>
          <p:cNvSpPr>
            <a:spLocks noGrp="1"/>
          </p:cNvSpPr>
          <p:nvPr>
            <p:ph type="title"/>
          </p:nvPr>
        </p:nvSpPr>
        <p:spPr/>
        <p:txBody>
          <a:bodyPr/>
          <a:lstStyle/>
          <a:p>
            <a:r>
              <a:rPr lang="en-US" dirty="0"/>
              <a:t>Path Shortcuts</a:t>
            </a:r>
          </a:p>
        </p:txBody>
      </p:sp>
      <p:graphicFrame>
        <p:nvGraphicFramePr>
          <p:cNvPr id="4" name="Content Placeholder 3">
            <a:extLst>
              <a:ext uri="{FF2B5EF4-FFF2-40B4-BE49-F238E27FC236}">
                <a16:creationId xmlns:a16="http://schemas.microsoft.com/office/drawing/2014/main" id="{04CF5B26-059E-C553-1A5C-ABDB9F5B1FCE}"/>
              </a:ext>
            </a:extLst>
          </p:cNvPr>
          <p:cNvGraphicFramePr>
            <a:graphicFrameLocks noGrp="1"/>
          </p:cNvGraphicFramePr>
          <p:nvPr>
            <p:ph idx="1"/>
            <p:extLst>
              <p:ext uri="{D42A27DB-BD31-4B8C-83A1-F6EECF244321}">
                <p14:modId xmlns:p14="http://schemas.microsoft.com/office/powerpoint/2010/main" val="2669794372"/>
              </p:ext>
            </p:extLst>
          </p:nvPr>
        </p:nvGraphicFramePr>
        <p:xfrm>
          <a:off x="838200" y="1825624"/>
          <a:ext cx="10515600" cy="4366832"/>
        </p:xfrm>
        <a:graphic>
          <a:graphicData uri="http://schemas.openxmlformats.org/drawingml/2006/table">
            <a:tbl>
              <a:tblPr firstRow="1" bandRow="1">
                <a:tableStyleId>{5C22544A-7EE6-4342-B048-85BDC9FD1C3A}</a:tableStyleId>
              </a:tblPr>
              <a:tblGrid>
                <a:gridCol w="2703653">
                  <a:extLst>
                    <a:ext uri="{9D8B030D-6E8A-4147-A177-3AD203B41FA5}">
                      <a16:colId xmlns:a16="http://schemas.microsoft.com/office/drawing/2014/main" val="1293423610"/>
                    </a:ext>
                  </a:extLst>
                </a:gridCol>
                <a:gridCol w="7811947">
                  <a:extLst>
                    <a:ext uri="{9D8B030D-6E8A-4147-A177-3AD203B41FA5}">
                      <a16:colId xmlns:a16="http://schemas.microsoft.com/office/drawing/2014/main" val="2606718649"/>
                    </a:ext>
                  </a:extLst>
                </a:gridCol>
              </a:tblGrid>
              <a:tr h="860226">
                <a:tc>
                  <a:txBody>
                    <a:bodyPr/>
                    <a:lstStyle/>
                    <a:p>
                      <a:pPr algn="ctr"/>
                      <a:r>
                        <a:rPr lang="en-US" sz="2400" dirty="0">
                          <a:solidFill>
                            <a:srgbClr val="455C52"/>
                          </a:solidFill>
                        </a:rPr>
                        <a:t>Symbol</a:t>
                      </a:r>
                    </a:p>
                  </a:txBody>
                  <a:tcPr anchor="ctr">
                    <a:solidFill>
                      <a:srgbClr val="C8D5B9"/>
                    </a:solidFill>
                  </a:tcPr>
                </a:tc>
                <a:tc>
                  <a:txBody>
                    <a:bodyPr/>
                    <a:lstStyle/>
                    <a:p>
                      <a:pPr algn="l"/>
                      <a:r>
                        <a:rPr lang="en-US" sz="2400" dirty="0">
                          <a:solidFill>
                            <a:srgbClr val="455C52"/>
                          </a:solidFill>
                        </a:rPr>
                        <a:t>Meaning</a:t>
                      </a:r>
                    </a:p>
                  </a:txBody>
                  <a:tcPr anchor="ctr">
                    <a:solidFill>
                      <a:srgbClr val="C8D5B9"/>
                    </a:solidFill>
                  </a:tcPr>
                </a:tc>
                <a:extLst>
                  <a:ext uri="{0D108BD9-81ED-4DB2-BD59-A6C34878D82A}">
                    <a16:rowId xmlns:a16="http://schemas.microsoft.com/office/drawing/2014/main" val="2088072037"/>
                  </a:ext>
                </a:extLst>
              </a:tr>
              <a:tr h="925928">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Delimiter between directories or files</a:t>
                      </a:r>
                    </a:p>
                    <a:p>
                      <a:r>
                        <a:rPr lang="en-US" sz="2400" dirty="0">
                          <a:solidFill>
                            <a:srgbClr val="455C52"/>
                          </a:solidFill>
                        </a:rPr>
                        <a:t>Root directory</a:t>
                      </a:r>
                    </a:p>
                  </a:txBody>
                  <a:tcPr anchor="ctr">
                    <a:solidFill>
                      <a:srgbClr val="C8D5B9"/>
                    </a:solidFill>
                  </a:tcPr>
                </a:tc>
                <a:extLst>
                  <a:ext uri="{0D108BD9-81ED-4DB2-BD59-A6C34878D82A}">
                    <a16:rowId xmlns:a16="http://schemas.microsoft.com/office/drawing/2014/main" val="4266950189"/>
                  </a:ext>
                </a:extLst>
              </a:tr>
              <a:tr h="860226">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Current directory</a:t>
                      </a:r>
                    </a:p>
                  </a:txBody>
                  <a:tcPr anchor="ctr">
                    <a:solidFill>
                      <a:srgbClr val="C8D5B9"/>
                    </a:solidFill>
                  </a:tcPr>
                </a:tc>
                <a:extLst>
                  <a:ext uri="{0D108BD9-81ED-4DB2-BD59-A6C34878D82A}">
                    <a16:rowId xmlns:a16="http://schemas.microsoft.com/office/drawing/2014/main" val="801365034"/>
                  </a:ext>
                </a:extLst>
              </a:tr>
              <a:tr h="860226">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Previous directory</a:t>
                      </a:r>
                    </a:p>
                  </a:txBody>
                  <a:tcPr anchor="ctr">
                    <a:solidFill>
                      <a:srgbClr val="C8D5B9"/>
                    </a:solidFill>
                  </a:tcPr>
                </a:tc>
                <a:extLst>
                  <a:ext uri="{0D108BD9-81ED-4DB2-BD59-A6C34878D82A}">
                    <a16:rowId xmlns:a16="http://schemas.microsoft.com/office/drawing/2014/main" val="2814169380"/>
                  </a:ext>
                </a:extLst>
              </a:tr>
              <a:tr h="860226">
                <a:tc>
                  <a:txBody>
                    <a:bodyPr/>
                    <a:lstStyle/>
                    <a:p>
                      <a:pPr algn="ctr"/>
                      <a:r>
                        <a:rPr lang="en-US" sz="2400" dirty="0">
                          <a:solidFill>
                            <a:srgbClr val="455C52"/>
                          </a:solidFill>
                        </a:rPr>
                        <a:t>~</a:t>
                      </a:r>
                    </a:p>
                  </a:txBody>
                  <a:tcPr anchor="ctr">
                    <a:solidFill>
                      <a:srgbClr val="C8D5B9"/>
                    </a:solidFill>
                  </a:tcPr>
                </a:tc>
                <a:tc>
                  <a:txBody>
                    <a:bodyPr/>
                    <a:lstStyle/>
                    <a:p>
                      <a:r>
                        <a:rPr lang="en-US" sz="2400" dirty="0">
                          <a:solidFill>
                            <a:srgbClr val="455C52"/>
                          </a:solidFill>
                        </a:rPr>
                        <a:t>A User’s home directory (Linux, different from root)</a:t>
                      </a:r>
                    </a:p>
                  </a:txBody>
                  <a:tcPr anchor="ctr">
                    <a:solidFill>
                      <a:srgbClr val="C8D5B9"/>
                    </a:solidFill>
                  </a:tcPr>
                </a:tc>
                <a:extLst>
                  <a:ext uri="{0D108BD9-81ED-4DB2-BD59-A6C34878D82A}">
                    <a16:rowId xmlns:a16="http://schemas.microsoft.com/office/drawing/2014/main" val="211190211"/>
                  </a:ext>
                </a:extLst>
              </a:tr>
            </a:tbl>
          </a:graphicData>
        </a:graphic>
      </p:graphicFrame>
    </p:spTree>
    <p:extLst>
      <p:ext uri="{BB962C8B-B14F-4D97-AF65-F5344CB8AC3E}">
        <p14:creationId xmlns:p14="http://schemas.microsoft.com/office/powerpoint/2010/main" val="104362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CE13-90D7-C2B7-A325-274EB46F4DEC}"/>
              </a:ext>
            </a:extLst>
          </p:cNvPr>
          <p:cNvSpPr>
            <a:spLocks noGrp="1"/>
          </p:cNvSpPr>
          <p:nvPr>
            <p:ph type="title"/>
          </p:nvPr>
        </p:nvSpPr>
        <p:spPr/>
        <p:txBody>
          <a:bodyPr/>
          <a:lstStyle/>
          <a:p>
            <a:r>
              <a:rPr lang="en-US" dirty="0"/>
              <a:t>Types of Files</a:t>
            </a:r>
          </a:p>
        </p:txBody>
      </p:sp>
      <p:sp>
        <p:nvSpPr>
          <p:cNvPr id="3" name="Content Placeholder 2">
            <a:extLst>
              <a:ext uri="{FF2B5EF4-FFF2-40B4-BE49-F238E27FC236}">
                <a16:creationId xmlns:a16="http://schemas.microsoft.com/office/drawing/2014/main" id="{1A819753-AB55-68A8-BAE0-3F7C34F9F992}"/>
              </a:ext>
            </a:extLst>
          </p:cNvPr>
          <p:cNvSpPr>
            <a:spLocks noGrp="1"/>
          </p:cNvSpPr>
          <p:nvPr>
            <p:ph idx="1"/>
          </p:nvPr>
        </p:nvSpPr>
        <p:spPr/>
        <p:txBody>
          <a:bodyPr/>
          <a:lstStyle/>
          <a:p>
            <a:r>
              <a:rPr lang="en-US" dirty="0"/>
              <a:t>File extension</a:t>
            </a:r>
          </a:p>
          <a:p>
            <a:pPr lvl="1"/>
            <a:r>
              <a:rPr lang="en-US" dirty="0"/>
              <a:t>Lets your computer know what format to expect &amp; what applications can open/read the file</a:t>
            </a:r>
          </a:p>
          <a:p>
            <a:r>
              <a:rPr lang="en-US" dirty="0"/>
              <a:t>Data files</a:t>
            </a:r>
          </a:p>
          <a:p>
            <a:pPr lvl="1"/>
            <a:r>
              <a:rPr lang="en-US" dirty="0"/>
              <a:t>Ex: .</a:t>
            </a:r>
            <a:r>
              <a:rPr lang="en-US" dirty="0" err="1"/>
              <a:t>tsv</a:t>
            </a:r>
            <a:r>
              <a:rPr lang="en-US" dirty="0"/>
              <a:t>, .csv, .txt, .</a:t>
            </a:r>
            <a:r>
              <a:rPr lang="en-US" dirty="0" err="1"/>
              <a:t>fasta</a:t>
            </a:r>
            <a:endParaRPr lang="en-US" dirty="0"/>
          </a:p>
          <a:p>
            <a:r>
              <a:rPr lang="en-US" dirty="0"/>
              <a:t>Executable files</a:t>
            </a:r>
          </a:p>
          <a:p>
            <a:pPr lvl="1"/>
            <a:r>
              <a:rPr lang="en-US" dirty="0"/>
              <a:t>Ex: .exe, .</a:t>
            </a:r>
            <a:r>
              <a:rPr lang="en-US" dirty="0" err="1"/>
              <a:t>py</a:t>
            </a:r>
            <a:r>
              <a:rPr lang="en-US" dirty="0"/>
              <a:t>, .R</a:t>
            </a:r>
          </a:p>
        </p:txBody>
      </p:sp>
    </p:spTree>
    <p:extLst>
      <p:ext uri="{BB962C8B-B14F-4D97-AF65-F5344CB8AC3E}">
        <p14:creationId xmlns:p14="http://schemas.microsoft.com/office/powerpoint/2010/main" val="377710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4A26-F3AB-D1F1-EE54-E0B7D66763BE}"/>
              </a:ext>
            </a:extLst>
          </p:cNvPr>
          <p:cNvSpPr>
            <a:spLocks noGrp="1"/>
          </p:cNvSpPr>
          <p:nvPr>
            <p:ph type="title"/>
          </p:nvPr>
        </p:nvSpPr>
        <p:spPr/>
        <p:txBody>
          <a:bodyPr/>
          <a:lstStyle/>
          <a:p>
            <a:r>
              <a:rPr lang="en-US" dirty="0"/>
              <a:t>Short bit on growth mindset</a:t>
            </a:r>
          </a:p>
        </p:txBody>
      </p:sp>
      <p:sp>
        <p:nvSpPr>
          <p:cNvPr id="3" name="Content Placeholder 2">
            <a:extLst>
              <a:ext uri="{FF2B5EF4-FFF2-40B4-BE49-F238E27FC236}">
                <a16:creationId xmlns:a16="http://schemas.microsoft.com/office/drawing/2014/main" id="{CF06D760-7715-9947-F971-3211290A7584}"/>
              </a:ext>
            </a:extLst>
          </p:cNvPr>
          <p:cNvSpPr>
            <a:spLocks noGrp="1"/>
          </p:cNvSpPr>
          <p:nvPr>
            <p:ph idx="1"/>
          </p:nvPr>
        </p:nvSpPr>
        <p:spPr/>
        <p:txBody>
          <a:bodyPr/>
          <a:lstStyle/>
          <a:p>
            <a:r>
              <a:rPr lang="en-US" dirty="0"/>
              <a:t>Believing that your abilities can improve through effort, learning, and persistence</a:t>
            </a:r>
          </a:p>
          <a:p>
            <a:endParaRPr lang="en-US" dirty="0"/>
          </a:p>
          <a:p>
            <a:r>
              <a:rPr lang="en-US" dirty="0"/>
              <a:t>It’s not about where you start</a:t>
            </a:r>
          </a:p>
          <a:p>
            <a:endParaRPr lang="en-US" dirty="0"/>
          </a:p>
          <a:p>
            <a:r>
              <a:rPr lang="en-US" dirty="0"/>
              <a:t>For today, be willing to ask “dumb” questions to better your understanding</a:t>
            </a:r>
          </a:p>
          <a:p>
            <a:endParaRPr lang="en-US" dirty="0"/>
          </a:p>
        </p:txBody>
      </p:sp>
    </p:spTree>
    <p:extLst>
      <p:ext uri="{BB962C8B-B14F-4D97-AF65-F5344CB8AC3E}">
        <p14:creationId xmlns:p14="http://schemas.microsoft.com/office/powerpoint/2010/main" val="362756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0392-6B6C-EF6C-290D-E14C1DA3EAA5}"/>
              </a:ext>
            </a:extLst>
          </p:cNvPr>
          <p:cNvSpPr>
            <a:spLocks noGrp="1"/>
          </p:cNvSpPr>
          <p:nvPr>
            <p:ph type="title"/>
          </p:nvPr>
        </p:nvSpPr>
        <p:spPr/>
        <p:txBody>
          <a:bodyPr/>
          <a:lstStyle/>
          <a:p>
            <a:r>
              <a:rPr lang="en-US" dirty="0"/>
              <a:t>View File Extensions</a:t>
            </a:r>
          </a:p>
        </p:txBody>
      </p:sp>
      <p:sp>
        <p:nvSpPr>
          <p:cNvPr id="3" name="Content Placeholder 2">
            <a:extLst>
              <a:ext uri="{FF2B5EF4-FFF2-40B4-BE49-F238E27FC236}">
                <a16:creationId xmlns:a16="http://schemas.microsoft.com/office/drawing/2014/main" id="{62185117-4FB0-D82D-D107-1CC0C33BE98A}"/>
              </a:ext>
            </a:extLst>
          </p:cNvPr>
          <p:cNvSpPr>
            <a:spLocks noGrp="1"/>
          </p:cNvSpPr>
          <p:nvPr>
            <p:ph idx="1"/>
          </p:nvPr>
        </p:nvSpPr>
        <p:spPr/>
        <p:txBody>
          <a:bodyPr/>
          <a:lstStyle/>
          <a:p>
            <a:r>
              <a:rPr lang="en-US" dirty="0"/>
              <a:t>Windows</a:t>
            </a:r>
          </a:p>
          <a:p>
            <a:pPr lvl="1"/>
            <a:r>
              <a:rPr lang="en-US" dirty="0"/>
              <a:t>In File Explorer, click View -&gt; check the box by ‘File name extensions’</a:t>
            </a:r>
          </a:p>
          <a:p>
            <a:endParaRPr lang="en-US" dirty="0"/>
          </a:p>
          <a:p>
            <a:endParaRPr lang="en-US" dirty="0"/>
          </a:p>
          <a:p>
            <a:endParaRPr lang="en-US" dirty="0"/>
          </a:p>
          <a:p>
            <a:r>
              <a:rPr lang="en-US" dirty="0"/>
              <a:t>Mac</a:t>
            </a:r>
          </a:p>
          <a:p>
            <a:pPr lvl="1"/>
            <a:r>
              <a:rPr lang="en-US" dirty="0"/>
              <a:t>In Finder, click Finder -&gt; Settings -&gt; Advanced -&gt; check the box by ‘show all filename extensions’</a:t>
            </a:r>
          </a:p>
        </p:txBody>
      </p:sp>
    </p:spTree>
    <p:extLst>
      <p:ext uri="{BB962C8B-B14F-4D97-AF65-F5344CB8AC3E}">
        <p14:creationId xmlns:p14="http://schemas.microsoft.com/office/powerpoint/2010/main" val="66392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61AF-4C65-ACB8-D8B9-CC5BB7179029}"/>
              </a:ext>
            </a:extLst>
          </p:cNvPr>
          <p:cNvSpPr>
            <a:spLocks noGrp="1"/>
          </p:cNvSpPr>
          <p:nvPr>
            <p:ph type="title"/>
          </p:nvPr>
        </p:nvSpPr>
        <p:spPr/>
        <p:txBody>
          <a:bodyPr/>
          <a:lstStyle/>
          <a:p>
            <a:r>
              <a:rPr lang="en-US" dirty="0"/>
              <a:t>Viewing file information</a:t>
            </a:r>
          </a:p>
        </p:txBody>
      </p:sp>
      <p:sp>
        <p:nvSpPr>
          <p:cNvPr id="3" name="Content Placeholder 2">
            <a:extLst>
              <a:ext uri="{FF2B5EF4-FFF2-40B4-BE49-F238E27FC236}">
                <a16:creationId xmlns:a16="http://schemas.microsoft.com/office/drawing/2014/main" id="{286F44D2-B53C-140F-D118-E19D6631C13D}"/>
              </a:ext>
            </a:extLst>
          </p:cNvPr>
          <p:cNvSpPr>
            <a:spLocks noGrp="1"/>
          </p:cNvSpPr>
          <p:nvPr>
            <p:ph idx="1"/>
          </p:nvPr>
        </p:nvSpPr>
        <p:spPr/>
        <p:txBody>
          <a:bodyPr/>
          <a:lstStyle/>
          <a:p>
            <a:r>
              <a:rPr lang="en-US" dirty="0"/>
              <a:t>Windows</a:t>
            </a:r>
          </a:p>
          <a:p>
            <a:pPr lvl="1"/>
            <a:r>
              <a:rPr lang="en-US" dirty="0"/>
              <a:t>In File Explorer, View -&gt; Details (with selection of icon size options)</a:t>
            </a:r>
          </a:p>
          <a:p>
            <a:pPr lvl="1"/>
            <a:endParaRPr lang="en-US" dirty="0"/>
          </a:p>
          <a:p>
            <a:pPr lvl="1"/>
            <a:endParaRPr lang="en-US" dirty="0"/>
          </a:p>
          <a:p>
            <a:pPr lvl="1"/>
            <a:endParaRPr lang="en-US" dirty="0"/>
          </a:p>
          <a:p>
            <a:pPr lvl="1"/>
            <a:endParaRPr lang="en-US" dirty="0"/>
          </a:p>
          <a:p>
            <a:r>
              <a:rPr lang="en-US" dirty="0"/>
              <a:t>Mac</a:t>
            </a:r>
          </a:p>
          <a:p>
            <a:pPr lvl="1"/>
            <a:r>
              <a:rPr lang="en-US" dirty="0"/>
              <a:t>In Finder, click 	          and choose ‘list’</a:t>
            </a:r>
          </a:p>
          <a:p>
            <a:pPr lvl="1"/>
            <a:endParaRPr lang="en-US" dirty="0"/>
          </a:p>
        </p:txBody>
      </p:sp>
      <p:pic>
        <p:nvPicPr>
          <p:cNvPr id="5" name="Picture 4" descr="A black and white text&#10;&#10;Description automatically generated with medium confidence">
            <a:extLst>
              <a:ext uri="{FF2B5EF4-FFF2-40B4-BE49-F238E27FC236}">
                <a16:creationId xmlns:a16="http://schemas.microsoft.com/office/drawing/2014/main" id="{44BB224D-7B35-0C77-C489-200B5D03FFF0}"/>
              </a:ext>
            </a:extLst>
          </p:cNvPr>
          <p:cNvPicPr>
            <a:picLocks noChangeAspect="1"/>
          </p:cNvPicPr>
          <p:nvPr/>
        </p:nvPicPr>
        <p:blipFill>
          <a:blip r:embed="rId2"/>
          <a:stretch>
            <a:fillRect/>
          </a:stretch>
        </p:blipFill>
        <p:spPr>
          <a:xfrm>
            <a:off x="3574968" y="4706917"/>
            <a:ext cx="844906" cy="512064"/>
          </a:xfrm>
          <a:prstGeom prst="rect">
            <a:avLst/>
          </a:prstGeom>
        </p:spPr>
      </p:pic>
    </p:spTree>
    <p:extLst>
      <p:ext uri="{BB962C8B-B14F-4D97-AF65-F5344CB8AC3E}">
        <p14:creationId xmlns:p14="http://schemas.microsoft.com/office/powerpoint/2010/main" val="3086946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10F83-863C-A7A6-35DF-5E37DDA9A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983CC-590B-86BE-8A70-01A2D9B8FFEE}"/>
              </a:ext>
            </a:extLst>
          </p:cNvPr>
          <p:cNvSpPr>
            <a:spLocks noGrp="1"/>
          </p:cNvSpPr>
          <p:nvPr>
            <p:ph type="title"/>
          </p:nvPr>
        </p:nvSpPr>
        <p:spPr/>
        <p:txBody>
          <a:bodyPr/>
          <a:lstStyle/>
          <a:p>
            <a:r>
              <a:rPr lang="en-US" dirty="0"/>
              <a:t>Tips &amp; Tricks for working with files</a:t>
            </a:r>
          </a:p>
        </p:txBody>
      </p:sp>
      <p:sp>
        <p:nvSpPr>
          <p:cNvPr id="3" name="Content Placeholder 2">
            <a:extLst>
              <a:ext uri="{FF2B5EF4-FFF2-40B4-BE49-F238E27FC236}">
                <a16:creationId xmlns:a16="http://schemas.microsoft.com/office/drawing/2014/main" id="{560826B7-41F1-DF43-2E7D-1E3101B17CAA}"/>
              </a:ext>
            </a:extLst>
          </p:cNvPr>
          <p:cNvSpPr>
            <a:spLocks noGrp="1"/>
          </p:cNvSpPr>
          <p:nvPr>
            <p:ph idx="1"/>
          </p:nvPr>
        </p:nvSpPr>
        <p:spPr/>
        <p:txBody>
          <a:bodyPr>
            <a:normAutofit/>
          </a:bodyPr>
          <a:lstStyle/>
          <a:p>
            <a:r>
              <a:rPr lang="en-US" dirty="0"/>
              <a:t>Avoid spaces in file names, column names, directory names, etc. </a:t>
            </a:r>
          </a:p>
          <a:p>
            <a:endParaRPr lang="en-US" dirty="0"/>
          </a:p>
          <a:p>
            <a:r>
              <a:rPr lang="en-US" dirty="0"/>
              <a:t>Use head() or similar tool to look at your data before use</a:t>
            </a:r>
          </a:p>
          <a:p>
            <a:endParaRPr lang="en-US" dirty="0"/>
          </a:p>
          <a:p>
            <a:r>
              <a:rPr lang="en-US" dirty="0"/>
              <a:t>If you need to modify the data file during an analysis, make a copy of the original and store it somewhere safely </a:t>
            </a:r>
          </a:p>
          <a:p>
            <a:endParaRPr lang="en-US" dirty="0"/>
          </a:p>
          <a:p>
            <a:r>
              <a:rPr lang="en-US" dirty="0"/>
              <a:t>Backup often!</a:t>
            </a:r>
          </a:p>
        </p:txBody>
      </p:sp>
    </p:spTree>
    <p:extLst>
      <p:ext uri="{BB962C8B-B14F-4D97-AF65-F5344CB8AC3E}">
        <p14:creationId xmlns:p14="http://schemas.microsoft.com/office/powerpoint/2010/main" val="639368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9071-22FA-4B3B-A37B-8DFB5C2DAD83}"/>
              </a:ext>
            </a:extLst>
          </p:cNvPr>
          <p:cNvSpPr>
            <a:spLocks noGrp="1"/>
          </p:cNvSpPr>
          <p:nvPr>
            <p:ph type="title"/>
          </p:nvPr>
        </p:nvSpPr>
        <p:spPr/>
        <p:txBody>
          <a:bodyPr/>
          <a:lstStyle/>
          <a:p>
            <a:r>
              <a:rPr lang="en-US" dirty="0"/>
              <a:t>Common Troubleshooting Go-</a:t>
            </a:r>
            <a:r>
              <a:rPr lang="en-US" dirty="0" err="1"/>
              <a:t>Tos</a:t>
            </a:r>
            <a:endParaRPr lang="en-US" dirty="0"/>
          </a:p>
        </p:txBody>
      </p:sp>
      <p:sp>
        <p:nvSpPr>
          <p:cNvPr id="3" name="Content Placeholder 2">
            <a:extLst>
              <a:ext uri="{FF2B5EF4-FFF2-40B4-BE49-F238E27FC236}">
                <a16:creationId xmlns:a16="http://schemas.microsoft.com/office/drawing/2014/main" id="{DAF4C4B9-F844-EA97-716B-49358D07166C}"/>
              </a:ext>
            </a:extLst>
          </p:cNvPr>
          <p:cNvSpPr>
            <a:spLocks noGrp="1"/>
          </p:cNvSpPr>
          <p:nvPr>
            <p:ph idx="1"/>
          </p:nvPr>
        </p:nvSpPr>
        <p:spPr/>
        <p:txBody>
          <a:bodyPr/>
          <a:lstStyle/>
          <a:p>
            <a:r>
              <a:rPr lang="en-US" dirty="0"/>
              <a:t>Your computer/software will only do exactly as you tell it</a:t>
            </a:r>
          </a:p>
          <a:p>
            <a:endParaRPr lang="en-US" dirty="0"/>
          </a:p>
          <a:p>
            <a:r>
              <a:rPr lang="en-US" dirty="0"/>
              <a:t>Double check object, variable, column, file, and directory names to make sure you didn’t mistype, etc.</a:t>
            </a:r>
          </a:p>
          <a:p>
            <a:pPr lvl="1"/>
            <a:r>
              <a:rPr lang="en-US" dirty="0"/>
              <a:t>Usually better to copy &amp; paste filenames, etc. </a:t>
            </a:r>
          </a:p>
          <a:p>
            <a:endParaRPr lang="en-US" dirty="0"/>
          </a:p>
          <a:p>
            <a:r>
              <a:rPr lang="en-US" dirty="0"/>
              <a:t>Be careful with copying code from online! </a:t>
            </a:r>
          </a:p>
          <a:p>
            <a:pPr lvl="1"/>
            <a:r>
              <a:rPr lang="en-US" dirty="0"/>
              <a:t>Sometimes, dashes/others are different, so always paste on a new line &amp; retype it if it doesn’t work at first</a:t>
            </a:r>
          </a:p>
        </p:txBody>
      </p:sp>
    </p:spTree>
    <p:extLst>
      <p:ext uri="{BB962C8B-B14F-4D97-AF65-F5344CB8AC3E}">
        <p14:creationId xmlns:p14="http://schemas.microsoft.com/office/powerpoint/2010/main" val="830995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48CE6-14A8-A7E0-2FD4-B45A22A566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B265A-1DDB-D716-720D-B1E2B64D13A0}"/>
              </a:ext>
            </a:extLst>
          </p:cNvPr>
          <p:cNvSpPr>
            <a:spLocks noGrp="1"/>
          </p:cNvSpPr>
          <p:nvPr>
            <p:ph type="title"/>
          </p:nvPr>
        </p:nvSpPr>
        <p:spPr/>
        <p:txBody>
          <a:bodyPr/>
          <a:lstStyle/>
          <a:p>
            <a:r>
              <a:rPr lang="en-US" dirty="0"/>
              <a:t>Common Troubleshooting Go-</a:t>
            </a:r>
            <a:r>
              <a:rPr lang="en-US" dirty="0" err="1"/>
              <a:t>Tos</a:t>
            </a:r>
            <a:endParaRPr lang="en-US" dirty="0"/>
          </a:p>
        </p:txBody>
      </p:sp>
      <p:sp>
        <p:nvSpPr>
          <p:cNvPr id="3" name="Content Placeholder 2">
            <a:extLst>
              <a:ext uri="{FF2B5EF4-FFF2-40B4-BE49-F238E27FC236}">
                <a16:creationId xmlns:a16="http://schemas.microsoft.com/office/drawing/2014/main" id="{DE437058-9F0A-70C1-DFD0-9DD8562FC5C0}"/>
              </a:ext>
            </a:extLst>
          </p:cNvPr>
          <p:cNvSpPr>
            <a:spLocks noGrp="1"/>
          </p:cNvSpPr>
          <p:nvPr>
            <p:ph idx="1"/>
          </p:nvPr>
        </p:nvSpPr>
        <p:spPr/>
        <p:txBody>
          <a:bodyPr/>
          <a:lstStyle/>
          <a:p>
            <a:r>
              <a:rPr lang="en-US" dirty="0"/>
              <a:t>Google your error messages</a:t>
            </a:r>
          </a:p>
          <a:p>
            <a:pPr lvl="1"/>
            <a:r>
              <a:rPr lang="en-US" dirty="0"/>
              <a:t>This will help you learn about your computer/software</a:t>
            </a:r>
          </a:p>
          <a:p>
            <a:r>
              <a:rPr lang="en-US" dirty="0"/>
              <a:t>Good Resources:</a:t>
            </a:r>
          </a:p>
          <a:p>
            <a:pPr lvl="1"/>
            <a:r>
              <a:rPr lang="en-US" dirty="0"/>
              <a:t>Stack Overflow</a:t>
            </a:r>
          </a:p>
          <a:p>
            <a:pPr lvl="1"/>
            <a:r>
              <a:rPr lang="en-US" dirty="0"/>
              <a:t>Stack Exchange</a:t>
            </a:r>
          </a:p>
          <a:p>
            <a:pPr lvl="1"/>
            <a:r>
              <a:rPr lang="en-US" dirty="0" err="1"/>
              <a:t>GeeksforGeeks</a:t>
            </a:r>
            <a:endParaRPr lang="en-US" dirty="0"/>
          </a:p>
          <a:p>
            <a:pPr lvl="1"/>
            <a:r>
              <a:rPr lang="en-US" dirty="0" err="1"/>
              <a:t>Rdocumentation</a:t>
            </a:r>
            <a:r>
              <a:rPr lang="en-US" dirty="0"/>
              <a:t> (R specific)</a:t>
            </a:r>
          </a:p>
          <a:p>
            <a:pPr lvl="1"/>
            <a:r>
              <a:rPr lang="en-US" dirty="0" err="1"/>
              <a:t>BioStars</a:t>
            </a:r>
            <a:endParaRPr lang="en-US" dirty="0"/>
          </a:p>
        </p:txBody>
      </p:sp>
    </p:spTree>
    <p:extLst>
      <p:ext uri="{BB962C8B-B14F-4D97-AF65-F5344CB8AC3E}">
        <p14:creationId xmlns:p14="http://schemas.microsoft.com/office/powerpoint/2010/main" val="2428346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817D-7851-A3B6-EB16-A29BF14F3218}"/>
              </a:ext>
            </a:extLst>
          </p:cNvPr>
          <p:cNvSpPr>
            <a:spLocks noGrp="1"/>
          </p:cNvSpPr>
          <p:nvPr>
            <p:ph type="title"/>
          </p:nvPr>
        </p:nvSpPr>
        <p:spPr/>
        <p:txBody>
          <a:bodyPr/>
          <a:lstStyle/>
          <a:p>
            <a:r>
              <a:rPr lang="en-US" dirty="0"/>
              <a:t>Downloading a </a:t>
            </a:r>
            <a:r>
              <a:rPr lang="en-US" dirty="0" err="1"/>
              <a:t>fasta</a:t>
            </a:r>
            <a:r>
              <a:rPr lang="en-US" dirty="0"/>
              <a:t> file, opening &amp; reading</a:t>
            </a:r>
          </a:p>
        </p:txBody>
      </p:sp>
      <p:sp>
        <p:nvSpPr>
          <p:cNvPr id="3" name="Content Placeholder 2">
            <a:extLst>
              <a:ext uri="{FF2B5EF4-FFF2-40B4-BE49-F238E27FC236}">
                <a16:creationId xmlns:a16="http://schemas.microsoft.com/office/drawing/2014/main" id="{0EF098B4-1E94-9147-972E-29479D97350A}"/>
              </a:ext>
            </a:extLst>
          </p:cNvPr>
          <p:cNvSpPr>
            <a:spLocks noGrp="1"/>
          </p:cNvSpPr>
          <p:nvPr>
            <p:ph idx="1"/>
          </p:nvPr>
        </p:nvSpPr>
        <p:spPr/>
        <p:txBody>
          <a:bodyPr>
            <a:normAutofit/>
          </a:bodyPr>
          <a:lstStyle/>
          <a:p>
            <a:r>
              <a:rPr lang="en-US" i="1" dirty="0"/>
              <a:t>Peromyscus maniculatus </a:t>
            </a:r>
            <a:r>
              <a:rPr lang="en-US" i="1" dirty="0" err="1"/>
              <a:t>bairdii</a:t>
            </a:r>
            <a:r>
              <a:rPr lang="en-US" dirty="0"/>
              <a:t> mitochondrial genome (NC_039921.1):</a:t>
            </a:r>
          </a:p>
          <a:p>
            <a:pPr lvl="1"/>
            <a:r>
              <a:rPr lang="en-US" dirty="0"/>
              <a:t> </a:t>
            </a:r>
            <a:r>
              <a:rPr lang="en-US" dirty="0">
                <a:hlinkClick r:id="rId2"/>
              </a:rPr>
              <a:t>https://www.ncbi.nlm.nih.gov/nucleotide/NC_039921.1</a:t>
            </a:r>
            <a:r>
              <a:rPr lang="en-US" dirty="0"/>
              <a:t> </a:t>
            </a:r>
          </a:p>
          <a:p>
            <a:endParaRPr lang="en-US" dirty="0"/>
          </a:p>
          <a:p>
            <a:r>
              <a:rPr lang="en-US" dirty="0"/>
              <a:t>Follow along to associate the new file type with a program to open it</a:t>
            </a:r>
          </a:p>
          <a:p>
            <a:endParaRPr lang="en-US" dirty="0"/>
          </a:p>
          <a:p>
            <a:r>
              <a:rPr lang="en-US" dirty="0"/>
              <a:t>But first we need to make sure we use a plain text editor!</a:t>
            </a:r>
          </a:p>
        </p:txBody>
      </p:sp>
    </p:spTree>
    <p:extLst>
      <p:ext uri="{BB962C8B-B14F-4D97-AF65-F5344CB8AC3E}">
        <p14:creationId xmlns:p14="http://schemas.microsoft.com/office/powerpoint/2010/main" val="2048397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420E-A992-238D-4A43-C91AE4EB1D8D}"/>
              </a:ext>
            </a:extLst>
          </p:cNvPr>
          <p:cNvSpPr>
            <a:spLocks noGrp="1"/>
          </p:cNvSpPr>
          <p:nvPr>
            <p:ph type="title"/>
          </p:nvPr>
        </p:nvSpPr>
        <p:spPr/>
        <p:txBody>
          <a:bodyPr/>
          <a:lstStyle/>
          <a:p>
            <a:r>
              <a:rPr lang="en-US" dirty="0"/>
              <a:t>Using a plain text editor</a:t>
            </a:r>
          </a:p>
        </p:txBody>
      </p:sp>
      <p:sp>
        <p:nvSpPr>
          <p:cNvPr id="3" name="Content Placeholder 2">
            <a:extLst>
              <a:ext uri="{FF2B5EF4-FFF2-40B4-BE49-F238E27FC236}">
                <a16:creationId xmlns:a16="http://schemas.microsoft.com/office/drawing/2014/main" id="{00C1A454-9805-FDBA-6E24-113B848D2BD6}"/>
              </a:ext>
            </a:extLst>
          </p:cNvPr>
          <p:cNvSpPr>
            <a:spLocks noGrp="1"/>
          </p:cNvSpPr>
          <p:nvPr>
            <p:ph idx="1"/>
          </p:nvPr>
        </p:nvSpPr>
        <p:spPr/>
        <p:txBody>
          <a:bodyPr/>
          <a:lstStyle/>
          <a:p>
            <a:r>
              <a:rPr lang="en-US" dirty="0"/>
              <a:t>Use Notepad</a:t>
            </a:r>
          </a:p>
          <a:p>
            <a:endParaRPr lang="en-US" dirty="0"/>
          </a:p>
          <a:p>
            <a:endParaRPr lang="en-US" dirty="0"/>
          </a:p>
          <a:p>
            <a:endParaRPr lang="en-US" dirty="0"/>
          </a:p>
          <a:p>
            <a:r>
              <a:rPr lang="en-US" dirty="0"/>
              <a:t>Use TextEdit</a:t>
            </a:r>
          </a:p>
          <a:p>
            <a:pPr lvl="1"/>
            <a:r>
              <a:rPr lang="en-US" dirty="0"/>
              <a:t>Format -&gt; make plain text</a:t>
            </a:r>
          </a:p>
          <a:p>
            <a:pPr lvl="1"/>
            <a:endParaRPr lang="en-US" dirty="0"/>
          </a:p>
        </p:txBody>
      </p:sp>
    </p:spTree>
    <p:extLst>
      <p:ext uri="{BB962C8B-B14F-4D97-AF65-F5344CB8AC3E}">
        <p14:creationId xmlns:p14="http://schemas.microsoft.com/office/powerpoint/2010/main" val="9282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521F9-ECEB-414E-0D87-EC1D2E7D9697}"/>
              </a:ext>
            </a:extLst>
          </p:cNvPr>
          <p:cNvSpPr>
            <a:spLocks noGrp="1"/>
          </p:cNvSpPr>
          <p:nvPr>
            <p:ph type="title"/>
          </p:nvPr>
        </p:nvSpPr>
        <p:spPr/>
        <p:txBody>
          <a:bodyPr/>
          <a:lstStyle/>
          <a:p>
            <a:r>
              <a:rPr lang="en-US" dirty="0"/>
              <a:t>Screen Shots in Homework</a:t>
            </a:r>
          </a:p>
        </p:txBody>
      </p:sp>
      <p:sp>
        <p:nvSpPr>
          <p:cNvPr id="3" name="Content Placeholder 2">
            <a:extLst>
              <a:ext uri="{FF2B5EF4-FFF2-40B4-BE49-F238E27FC236}">
                <a16:creationId xmlns:a16="http://schemas.microsoft.com/office/drawing/2014/main" id="{6FE02B63-4951-52AB-FC77-7BC9762745C5}"/>
              </a:ext>
            </a:extLst>
          </p:cNvPr>
          <p:cNvSpPr>
            <a:spLocks noGrp="1"/>
          </p:cNvSpPr>
          <p:nvPr>
            <p:ph idx="1"/>
          </p:nvPr>
        </p:nvSpPr>
        <p:spPr/>
        <p:txBody>
          <a:bodyPr/>
          <a:lstStyle/>
          <a:p>
            <a:r>
              <a:rPr lang="en-US" dirty="0"/>
              <a:t>Screen snip</a:t>
            </a:r>
          </a:p>
          <a:p>
            <a:pPr lvl="1"/>
            <a:r>
              <a:rPr lang="en-US" dirty="0"/>
              <a:t>Search in menus</a:t>
            </a:r>
          </a:p>
          <a:p>
            <a:pPr lvl="1"/>
            <a:r>
              <a:rPr lang="en-US" dirty="0"/>
              <a:t>Drag across what you want</a:t>
            </a:r>
          </a:p>
          <a:p>
            <a:pPr lvl="1"/>
            <a:r>
              <a:rPr lang="en-US" dirty="0"/>
              <a:t>Save it</a:t>
            </a:r>
          </a:p>
          <a:p>
            <a:pPr lvl="1"/>
            <a:endParaRPr lang="en-US" dirty="0"/>
          </a:p>
          <a:p>
            <a:r>
              <a:rPr lang="en-US" i="0" dirty="0">
                <a:effectLst/>
                <a:latin typeface="-apple-system"/>
              </a:rPr>
              <a:t>⌘ </a:t>
            </a:r>
            <a:r>
              <a:rPr lang="en-US" i="0" dirty="0">
                <a:effectLst/>
                <a:latin typeface="Avenir Book" panose="02000503020000020003" pitchFamily="2" charset="0"/>
              </a:rPr>
              <a:t>Alt 4</a:t>
            </a:r>
          </a:p>
          <a:p>
            <a:pPr lvl="1"/>
            <a:r>
              <a:rPr lang="en-US" dirty="0">
                <a:latin typeface="Avenir Book" panose="02000503020000020003" pitchFamily="2" charset="0"/>
              </a:rPr>
              <a:t>This will appear in the bottom right of your screen</a:t>
            </a:r>
          </a:p>
          <a:p>
            <a:pPr lvl="1"/>
            <a:r>
              <a:rPr lang="en-US" dirty="0">
                <a:latin typeface="Avenir Book" panose="02000503020000020003" pitchFamily="2" charset="0"/>
              </a:rPr>
              <a:t>Drag &amp; drop to where you want (PowerPoint, for ex)</a:t>
            </a:r>
          </a:p>
          <a:p>
            <a:pPr lvl="1"/>
            <a:r>
              <a:rPr lang="en-US" dirty="0">
                <a:latin typeface="Avenir Book" panose="02000503020000020003" pitchFamily="2" charset="0"/>
              </a:rPr>
              <a:t>It will save to you desktop if not</a:t>
            </a:r>
          </a:p>
        </p:txBody>
      </p:sp>
    </p:spTree>
    <p:extLst>
      <p:ext uri="{BB962C8B-B14F-4D97-AF65-F5344CB8AC3E}">
        <p14:creationId xmlns:p14="http://schemas.microsoft.com/office/powerpoint/2010/main" val="4151176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EBAFE-92BD-5B23-0234-BBD28931CB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C31C86-4FFA-D940-8869-1FA90B9E00B0}"/>
              </a:ext>
            </a:extLst>
          </p:cNvPr>
          <p:cNvSpPr>
            <a:spLocks noGrp="1"/>
          </p:cNvSpPr>
          <p:nvPr>
            <p:ph type="title"/>
          </p:nvPr>
        </p:nvSpPr>
        <p:spPr/>
        <p:txBody>
          <a:bodyPr/>
          <a:lstStyle/>
          <a:p>
            <a:r>
              <a:rPr lang="en-US" dirty="0"/>
              <a:t>Thanks for listening!</a:t>
            </a:r>
          </a:p>
        </p:txBody>
      </p:sp>
      <p:sp>
        <p:nvSpPr>
          <p:cNvPr id="3" name="Content Placeholder 2">
            <a:extLst>
              <a:ext uri="{FF2B5EF4-FFF2-40B4-BE49-F238E27FC236}">
                <a16:creationId xmlns:a16="http://schemas.microsoft.com/office/drawing/2014/main" id="{95F13A61-9803-0D2A-32D0-914ACF820195}"/>
              </a:ext>
            </a:extLst>
          </p:cNvPr>
          <p:cNvSpPr>
            <a:spLocks noGrp="1"/>
          </p:cNvSpPr>
          <p:nvPr>
            <p:ph idx="1"/>
          </p:nvPr>
        </p:nvSpPr>
        <p:spPr/>
        <p:txBody>
          <a:bodyPr/>
          <a:lstStyle/>
          <a:p>
            <a:r>
              <a:rPr lang="en-US" dirty="0"/>
              <a:t>Any questions?</a:t>
            </a:r>
          </a:p>
          <a:p>
            <a:endParaRPr lang="en-US" dirty="0"/>
          </a:p>
          <a:p>
            <a:r>
              <a:rPr lang="en-US" dirty="0"/>
              <a:t>Further questions/need help? </a:t>
            </a:r>
            <a:r>
              <a:rPr lang="en-US" dirty="0" err="1"/>
              <a:t>shady.kuster@colostate.edu</a:t>
            </a:r>
            <a:endParaRPr lang="en-US" dirty="0"/>
          </a:p>
        </p:txBody>
      </p:sp>
    </p:spTree>
    <p:extLst>
      <p:ext uri="{BB962C8B-B14F-4D97-AF65-F5344CB8AC3E}">
        <p14:creationId xmlns:p14="http://schemas.microsoft.com/office/powerpoint/2010/main" val="251311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DA8A4-16FA-B0F0-F7A8-18B339B2E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EC28E-D816-2FEE-78CC-F4D2D4737042}"/>
              </a:ext>
            </a:extLst>
          </p:cNvPr>
          <p:cNvSpPr>
            <a:spLocks noGrp="1"/>
          </p:cNvSpPr>
          <p:nvPr>
            <p:ph type="title"/>
          </p:nvPr>
        </p:nvSpPr>
        <p:spPr/>
        <p:txBody>
          <a:bodyPr/>
          <a:lstStyle/>
          <a:p>
            <a:r>
              <a:rPr lang="en-US" dirty="0"/>
              <a:t>Agreed upon expectations</a:t>
            </a:r>
          </a:p>
        </p:txBody>
      </p:sp>
      <p:sp>
        <p:nvSpPr>
          <p:cNvPr id="3" name="Content Placeholder 2">
            <a:extLst>
              <a:ext uri="{FF2B5EF4-FFF2-40B4-BE49-F238E27FC236}">
                <a16:creationId xmlns:a16="http://schemas.microsoft.com/office/drawing/2014/main" id="{B278B267-D758-3287-0435-FEE4380CAE01}"/>
              </a:ext>
            </a:extLst>
          </p:cNvPr>
          <p:cNvSpPr>
            <a:spLocks noGrp="1"/>
          </p:cNvSpPr>
          <p:nvPr>
            <p:ph idx="1"/>
          </p:nvPr>
        </p:nvSpPr>
        <p:spPr/>
        <p:txBody>
          <a:bodyPr/>
          <a:lstStyle/>
          <a:p>
            <a:r>
              <a:rPr lang="en-US" dirty="0"/>
              <a:t>My expectations for you:</a:t>
            </a:r>
          </a:p>
          <a:p>
            <a:pPr lvl="1"/>
            <a:r>
              <a:rPr lang="en-US" dirty="0"/>
              <a:t>Ask questions if you don’t understand</a:t>
            </a:r>
          </a:p>
          <a:p>
            <a:pPr lvl="1"/>
            <a:r>
              <a:rPr lang="en-US" dirty="0"/>
              <a:t>Let me know if you are falling behind before it’s too late</a:t>
            </a:r>
          </a:p>
          <a:p>
            <a:pPr lvl="1"/>
            <a:r>
              <a:rPr lang="en-US" dirty="0"/>
              <a:t>Interact with my questions, activities, etc. </a:t>
            </a:r>
          </a:p>
          <a:p>
            <a:r>
              <a:rPr lang="en-US" dirty="0"/>
              <a:t>Your expectations for me:</a:t>
            </a:r>
          </a:p>
          <a:p>
            <a:pPr lvl="1"/>
            <a:r>
              <a:rPr lang="en-US" dirty="0"/>
              <a:t>Clearly explain files &amp; folders</a:t>
            </a:r>
          </a:p>
          <a:p>
            <a:pPr lvl="1"/>
            <a:r>
              <a:rPr lang="en-US" dirty="0"/>
              <a:t>I will not treat any question as ‘dumb’</a:t>
            </a:r>
          </a:p>
          <a:p>
            <a:r>
              <a:rPr lang="en-US" dirty="0"/>
              <a:t>Others you would like to add?</a:t>
            </a:r>
          </a:p>
        </p:txBody>
      </p:sp>
    </p:spTree>
    <p:extLst>
      <p:ext uri="{BB962C8B-B14F-4D97-AF65-F5344CB8AC3E}">
        <p14:creationId xmlns:p14="http://schemas.microsoft.com/office/powerpoint/2010/main" val="170085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BE93-B098-4850-AF0A-62E80ADC6B3F}"/>
              </a:ext>
            </a:extLst>
          </p:cNvPr>
          <p:cNvSpPr>
            <a:spLocks noGrp="1"/>
          </p:cNvSpPr>
          <p:nvPr>
            <p:ph type="title"/>
          </p:nvPr>
        </p:nvSpPr>
        <p:spPr/>
        <p:txBody>
          <a:bodyPr/>
          <a:lstStyle/>
          <a:p>
            <a:r>
              <a:rPr lang="en-US" dirty="0"/>
              <a:t>If there are differences for Mac &amp; Windows OS,</a:t>
            </a:r>
          </a:p>
        </p:txBody>
      </p:sp>
      <p:sp>
        <p:nvSpPr>
          <p:cNvPr id="3" name="Content Placeholder 2">
            <a:extLst>
              <a:ext uri="{FF2B5EF4-FFF2-40B4-BE49-F238E27FC236}">
                <a16:creationId xmlns:a16="http://schemas.microsoft.com/office/drawing/2014/main" id="{1ADB7255-B2E0-2C54-EBB5-8CD1912699B0}"/>
              </a:ext>
            </a:extLst>
          </p:cNvPr>
          <p:cNvSpPr>
            <a:spLocks noGrp="1"/>
          </p:cNvSpPr>
          <p:nvPr>
            <p:ph idx="1"/>
          </p:nvPr>
        </p:nvSpPr>
        <p:spPr/>
        <p:txBody>
          <a:bodyPr/>
          <a:lstStyle/>
          <a:p>
            <a:r>
              <a:rPr lang="en-US" dirty="0"/>
              <a:t>Windows example/information here</a:t>
            </a:r>
          </a:p>
          <a:p>
            <a:endParaRPr lang="en-US" dirty="0"/>
          </a:p>
          <a:p>
            <a:endParaRPr lang="en-US" dirty="0"/>
          </a:p>
          <a:p>
            <a:endParaRPr lang="en-US" dirty="0"/>
          </a:p>
          <a:p>
            <a:r>
              <a:rPr lang="en-US" dirty="0"/>
              <a:t>Mac example/information here</a:t>
            </a:r>
          </a:p>
        </p:txBody>
      </p:sp>
    </p:spTree>
    <p:extLst>
      <p:ext uri="{BB962C8B-B14F-4D97-AF65-F5344CB8AC3E}">
        <p14:creationId xmlns:p14="http://schemas.microsoft.com/office/powerpoint/2010/main" val="384416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CE44-8D70-31DA-1173-82C9D5C1DB45}"/>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CE6AE0E3-8602-DC55-B6B6-E42855A78BC0}"/>
              </a:ext>
            </a:extLst>
          </p:cNvPr>
          <p:cNvSpPr>
            <a:spLocks noGrp="1"/>
          </p:cNvSpPr>
          <p:nvPr>
            <p:ph idx="1"/>
          </p:nvPr>
        </p:nvSpPr>
        <p:spPr>
          <a:xfrm>
            <a:off x="838200" y="1825625"/>
            <a:ext cx="4863353" cy="4351338"/>
          </a:xfrm>
        </p:spPr>
        <p:txBody>
          <a:bodyPr>
            <a:normAutofit/>
          </a:bodyPr>
          <a:lstStyle/>
          <a:p>
            <a:r>
              <a:rPr lang="en-US" dirty="0"/>
              <a:t>Another name for folder</a:t>
            </a:r>
          </a:p>
          <a:p>
            <a:endParaRPr lang="en-US" dirty="0"/>
          </a:p>
          <a:p>
            <a:r>
              <a:rPr lang="en-US" dirty="0"/>
              <a:t>Stores files without taking up additional space</a:t>
            </a:r>
          </a:p>
          <a:p>
            <a:endParaRPr lang="en-US" dirty="0"/>
          </a:p>
          <a:p>
            <a:r>
              <a:rPr lang="en-US" dirty="0"/>
              <a:t>Some types of directories:</a:t>
            </a:r>
          </a:p>
          <a:p>
            <a:pPr lvl="1"/>
            <a:r>
              <a:rPr lang="en-US" dirty="0"/>
              <a:t>Parent directory</a:t>
            </a:r>
          </a:p>
          <a:p>
            <a:pPr lvl="1"/>
            <a:r>
              <a:rPr lang="en-US" dirty="0"/>
              <a:t>Child directory</a:t>
            </a:r>
          </a:p>
          <a:p>
            <a:pPr lvl="1"/>
            <a:r>
              <a:rPr lang="en-US" dirty="0"/>
              <a:t>Root directory</a:t>
            </a:r>
          </a:p>
        </p:txBody>
      </p:sp>
      <p:sp>
        <p:nvSpPr>
          <p:cNvPr id="4" name="Rounded Rectangle 3">
            <a:extLst>
              <a:ext uri="{FF2B5EF4-FFF2-40B4-BE49-F238E27FC236}">
                <a16:creationId xmlns:a16="http://schemas.microsoft.com/office/drawing/2014/main" id="{8D0A12BD-C921-4AC1-88CF-CC1D6C0EAC98}"/>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B58AF931-8F28-9748-0BA2-86EEF4DF6463}"/>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62D2887B-7F69-C5AD-C180-F232B0022410}"/>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1421FF60-1828-DC33-DC45-7A2D7C4DDCC9}"/>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6EE7288A-912B-CBB4-04B8-02999FD5D3BE}"/>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4576DF2A-6C92-251D-E852-BCBCAAB05495}"/>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66371F7A-54E4-7339-985A-7EAA95786389}"/>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41BDEB6E-ABB5-25F8-912C-102BA402A5AB}"/>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DDBED8F7-9D9B-7E00-7144-373D86B06B86}"/>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D0DC93-6780-B475-4225-1D27215FE595}"/>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31FAD9E-7F57-34A4-AA73-74AE76050099}"/>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168CECC-04AD-8C4E-DD80-8490795F0100}"/>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765A0FB-4CA2-93F2-5B15-084F31EF626B}"/>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FB0B2B2-6070-5CF1-D886-F8CC9273E4E7}"/>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9037BD-140B-0E14-D1D8-0BB75CBEB410}"/>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1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E8D05-B3C7-B3CE-066C-C99AFF9F7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32602-B041-54E2-40B7-DDC730DE4DD6}"/>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CD552B54-936B-5406-C4EE-56C5F3DAD616}"/>
              </a:ext>
            </a:extLst>
          </p:cNvPr>
          <p:cNvSpPr>
            <a:spLocks noGrp="1"/>
          </p:cNvSpPr>
          <p:nvPr>
            <p:ph idx="1"/>
          </p:nvPr>
        </p:nvSpPr>
        <p:spPr>
          <a:xfrm>
            <a:off x="838200" y="1825625"/>
            <a:ext cx="4785808" cy="4351338"/>
          </a:xfrm>
        </p:spPr>
        <p:txBody>
          <a:bodyPr/>
          <a:lstStyle/>
          <a:p>
            <a:r>
              <a:rPr lang="en-US" dirty="0"/>
              <a:t>We could represent this diagram in bullet points:</a:t>
            </a:r>
          </a:p>
          <a:p>
            <a:endParaRPr lang="en-US" dirty="0"/>
          </a:p>
          <a:p>
            <a:r>
              <a:rPr lang="en-US" dirty="0"/>
              <a:t>Root Dir</a:t>
            </a:r>
          </a:p>
          <a:p>
            <a:pPr lvl="1"/>
            <a:r>
              <a:rPr lang="en-US" dirty="0"/>
              <a:t>Dir1</a:t>
            </a:r>
          </a:p>
          <a:p>
            <a:pPr lvl="2"/>
            <a:r>
              <a:rPr lang="en-US" dirty="0"/>
              <a:t>File 1</a:t>
            </a:r>
          </a:p>
          <a:p>
            <a:pPr lvl="2"/>
            <a:r>
              <a:rPr lang="en-US" dirty="0"/>
              <a:t>File 2</a:t>
            </a:r>
          </a:p>
          <a:p>
            <a:pPr lvl="1"/>
            <a:r>
              <a:rPr lang="en-US" dirty="0"/>
              <a:t>Dir2</a:t>
            </a:r>
          </a:p>
          <a:p>
            <a:pPr lvl="2"/>
            <a:r>
              <a:rPr lang="en-US" dirty="0"/>
              <a:t>SubDir1</a:t>
            </a:r>
          </a:p>
          <a:p>
            <a:pPr lvl="3"/>
            <a:r>
              <a:rPr lang="en-US" dirty="0"/>
              <a:t>File 1</a:t>
            </a:r>
          </a:p>
          <a:p>
            <a:pPr lvl="2"/>
            <a:r>
              <a:rPr lang="en-US" dirty="0"/>
              <a:t>File1</a:t>
            </a:r>
          </a:p>
        </p:txBody>
      </p:sp>
      <p:sp>
        <p:nvSpPr>
          <p:cNvPr id="4" name="Rounded Rectangle 3">
            <a:extLst>
              <a:ext uri="{FF2B5EF4-FFF2-40B4-BE49-F238E27FC236}">
                <a16:creationId xmlns:a16="http://schemas.microsoft.com/office/drawing/2014/main" id="{03F0096A-9AA2-B599-7E80-B24BA310F85C}"/>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50D09876-3365-4AF5-8B9E-7CA671B79000}"/>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237C694F-2CD6-FCB6-89AF-AC6C044E973E}"/>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80755E47-A9B1-6FE6-ABC5-C9BDB4909942}"/>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B19571D4-318D-999D-B5AD-B105360CC05F}"/>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BF34CA52-79C0-F3A8-1E36-7B06B4194C03}"/>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99BCC097-FFEC-142F-8315-D19DE34D2AD6}"/>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57866EC3-322E-5B0F-264A-43B5BA84A0BE}"/>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CABCBC04-0D17-0AFE-D491-C0B6E3B319CE}"/>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DEE0F5-2519-2116-CBD2-71BC69EB17DE}"/>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5D69885-B5A7-56B1-3FA1-06448F5E4F52}"/>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680DAB5-97F8-370D-45C6-13C99C7F46ED}"/>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85B3043-B15A-11F8-E692-CD983791CFE8}"/>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81529EA-3A99-85E0-896E-9FD6C8C5FC7E}"/>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292079-729B-64F3-28BC-F6F75F1106BF}"/>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52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468C9-309F-92AC-F167-8304D2833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12167-07A5-1CF1-2351-03684F22111A}"/>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F2064C60-DD23-5B8D-4C12-683A2D54FC7C}"/>
              </a:ext>
            </a:extLst>
          </p:cNvPr>
          <p:cNvSpPr>
            <a:spLocks noGrp="1"/>
          </p:cNvSpPr>
          <p:nvPr>
            <p:ph idx="1"/>
          </p:nvPr>
        </p:nvSpPr>
        <p:spPr>
          <a:xfrm>
            <a:off x="838200" y="1825625"/>
            <a:ext cx="4785808" cy="4351338"/>
          </a:xfrm>
        </p:spPr>
        <p:txBody>
          <a:bodyPr/>
          <a:lstStyle/>
          <a:p>
            <a:r>
              <a:rPr lang="en-US" dirty="0"/>
              <a:t>Or as a directory “Tree”:</a:t>
            </a:r>
          </a:p>
          <a:p>
            <a:endParaRPr lang="en-US" dirty="0"/>
          </a:p>
        </p:txBody>
      </p:sp>
      <p:sp>
        <p:nvSpPr>
          <p:cNvPr id="4" name="Rounded Rectangle 3">
            <a:extLst>
              <a:ext uri="{FF2B5EF4-FFF2-40B4-BE49-F238E27FC236}">
                <a16:creationId xmlns:a16="http://schemas.microsoft.com/office/drawing/2014/main" id="{E763A189-1A64-040A-B679-9DF8F39C340B}"/>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A2068819-1410-1259-659F-79960FFCC166}"/>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A2781F1D-3C7F-9C2A-6D4D-8725DC2A7B5F}"/>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E75A83BC-B61D-5779-0D40-80A16AC099F5}"/>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69133395-8A9B-2FCE-A839-FF57902678BA}"/>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EB6A9102-0885-E0B7-92A6-F9A7824ECB78}"/>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A9D81028-4F6B-611B-68BC-1B760724D271}"/>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EF09B7F5-58AB-BCDE-29E1-AFAC8A615252}"/>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654D241B-2420-3FAA-0396-BB1CFD8A05C4}"/>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3C62C9-44DE-3141-846D-FC1BF2B445C2}"/>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5738C0-165A-433F-46EC-BD3A471D2AB6}"/>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87D0C23-FAAD-A994-B22F-ADC5C85E0A37}"/>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E5E74B-672C-22F4-5217-6B803FB9D80E}"/>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AB1C185-3BF6-7453-478E-F3C07CA16390}"/>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08EF4CC-5B96-DFFA-2637-1E891728E709}"/>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E4E304-9A00-4373-A3C7-E0ADD9ECFC41}"/>
              </a:ext>
            </a:extLst>
          </p:cNvPr>
          <p:cNvSpPr txBox="1"/>
          <p:nvPr/>
        </p:nvSpPr>
        <p:spPr>
          <a:xfrm>
            <a:off x="837305" y="2945587"/>
            <a:ext cx="4490070" cy="3228063"/>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Root Dir</a:t>
            </a:r>
          </a:p>
          <a:p>
            <a:pPr marR="0" lvl="1" algn="l" defTabSz="914400" rtl="0" eaLnBrk="1" fontAlgn="auto" latinLnBrk="0" hangingPunct="1">
              <a:lnSpc>
                <a:spcPct val="90000"/>
              </a:lnSpc>
              <a:spcBef>
                <a:spcPts val="500"/>
              </a:spcBef>
              <a:spcAft>
                <a:spcPts val="0"/>
              </a:spcAft>
              <a:buClrTx/>
              <a:buSzTx/>
              <a:tabLst/>
              <a:defRPr/>
            </a:pPr>
            <a:r>
              <a:rPr kumimoji="0" lang="en-US" sz="24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Dir1</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 1</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 2</a:t>
            </a:r>
          </a:p>
          <a:p>
            <a:pPr marR="0" lvl="1" algn="l" defTabSz="914400" rtl="0" eaLnBrk="1" fontAlgn="auto" latinLnBrk="0" hangingPunct="1">
              <a:lnSpc>
                <a:spcPct val="90000"/>
              </a:lnSpc>
              <a:spcBef>
                <a:spcPts val="500"/>
              </a:spcBef>
              <a:spcAft>
                <a:spcPts val="0"/>
              </a:spcAft>
              <a:buClrTx/>
              <a:buSzTx/>
              <a:tabLst/>
              <a:defRPr/>
            </a:pPr>
            <a:r>
              <a:rPr kumimoji="0" lang="en-US" sz="24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Dir2</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SubDir1</a:t>
            </a:r>
          </a:p>
          <a:p>
            <a:pPr marR="0" lvl="3" algn="l" defTabSz="914400" rtl="0" eaLnBrk="1" fontAlgn="auto" latinLnBrk="0" hangingPunct="1">
              <a:lnSpc>
                <a:spcPct val="90000"/>
              </a:lnSpc>
              <a:spcBef>
                <a:spcPts val="500"/>
              </a:spcBef>
              <a:spcAft>
                <a:spcPts val="0"/>
              </a:spcAft>
              <a:buClrTx/>
              <a:buSzTx/>
              <a:tabLst/>
              <a:defRPr/>
            </a:pPr>
            <a:r>
              <a:rPr kumimoji="0" lang="en-US" sz="18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 1</a:t>
            </a:r>
          </a:p>
          <a:p>
            <a:pPr marR="0" lvl="2" algn="l" defTabSz="914400" rtl="0" eaLnBrk="1" fontAlgn="auto" latinLnBrk="0" hangingPunct="1">
              <a:lnSpc>
                <a:spcPct val="90000"/>
              </a:lnSpc>
              <a:spcBef>
                <a:spcPts val="500"/>
              </a:spcBef>
              <a:spcAft>
                <a:spcPts val="0"/>
              </a:spcAft>
              <a:buClrTx/>
              <a:buSzTx/>
              <a:tabLst/>
              <a:defRPr/>
            </a:pPr>
            <a:r>
              <a:rPr kumimoji="0" lang="en-US" sz="2000" b="0" i="0" u="none" strike="noStrike" kern="1200" cap="none" spc="0" normalizeH="0" baseline="0" noProof="0" dirty="0">
                <a:ln>
                  <a:noFill/>
                </a:ln>
                <a:solidFill>
                  <a:srgbClr val="FAF3DD"/>
                </a:solidFill>
                <a:effectLst/>
                <a:uLnTx/>
                <a:uFillTx/>
                <a:latin typeface="Avenir Light" panose="020B0402020203020204" pitchFamily="34" charset="77"/>
                <a:ea typeface="+mn-ea"/>
                <a:cs typeface="+mn-cs"/>
              </a:rPr>
              <a:t>File1</a:t>
            </a:r>
          </a:p>
          <a:p>
            <a:endParaRPr lang="en-US" dirty="0"/>
          </a:p>
        </p:txBody>
      </p:sp>
      <p:cxnSp>
        <p:nvCxnSpPr>
          <p:cNvPr id="15" name="Straight Connector 14">
            <a:extLst>
              <a:ext uri="{FF2B5EF4-FFF2-40B4-BE49-F238E27FC236}">
                <a16:creationId xmlns:a16="http://schemas.microsoft.com/office/drawing/2014/main" id="{A44AB950-6A75-B6A3-41B3-BB89B67D0D8C}"/>
              </a:ext>
            </a:extLst>
          </p:cNvPr>
          <p:cNvCxnSpPr>
            <a:cxnSpLocks/>
          </p:cNvCxnSpPr>
          <p:nvPr/>
        </p:nvCxnSpPr>
        <p:spPr>
          <a:xfrm>
            <a:off x="764568" y="3148275"/>
            <a:ext cx="0" cy="44698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8C2BBF39-36CB-87F9-86BB-5B2E55C1D0B0}"/>
              </a:ext>
            </a:extLst>
          </p:cNvPr>
          <p:cNvCxnSpPr>
            <a:cxnSpLocks/>
          </p:cNvCxnSpPr>
          <p:nvPr/>
        </p:nvCxnSpPr>
        <p:spPr>
          <a:xfrm>
            <a:off x="760983" y="3595255"/>
            <a:ext cx="537881"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68F58E-1E91-9A57-3940-853D006EE4BC}"/>
              </a:ext>
            </a:extLst>
          </p:cNvPr>
          <p:cNvCxnSpPr>
            <a:cxnSpLocks/>
          </p:cNvCxnSpPr>
          <p:nvPr/>
        </p:nvCxnSpPr>
        <p:spPr>
          <a:xfrm>
            <a:off x="955964" y="3595255"/>
            <a:ext cx="0" cy="691667"/>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3AC83F88-0750-22EB-3D8B-9352208837FD}"/>
              </a:ext>
            </a:extLst>
          </p:cNvPr>
          <p:cNvCxnSpPr>
            <a:cxnSpLocks/>
          </p:cNvCxnSpPr>
          <p:nvPr/>
        </p:nvCxnSpPr>
        <p:spPr>
          <a:xfrm>
            <a:off x="955964" y="3941088"/>
            <a:ext cx="700369"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5651E45B-9BB7-1628-6826-B31DDCC89A03}"/>
              </a:ext>
            </a:extLst>
          </p:cNvPr>
          <p:cNvCxnSpPr>
            <a:cxnSpLocks/>
          </p:cNvCxnSpPr>
          <p:nvPr/>
        </p:nvCxnSpPr>
        <p:spPr>
          <a:xfrm>
            <a:off x="955964" y="4286921"/>
            <a:ext cx="700369"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16794109-1FBD-1BD6-9874-FE5A62B1E8BA}"/>
              </a:ext>
            </a:extLst>
          </p:cNvPr>
          <p:cNvCxnSpPr>
            <a:cxnSpLocks/>
          </p:cNvCxnSpPr>
          <p:nvPr/>
        </p:nvCxnSpPr>
        <p:spPr>
          <a:xfrm>
            <a:off x="1118755" y="4286921"/>
            <a:ext cx="0" cy="388988"/>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A315C0EF-0860-3418-AC1A-165F67F07ABC}"/>
              </a:ext>
            </a:extLst>
          </p:cNvPr>
          <p:cNvCxnSpPr>
            <a:cxnSpLocks/>
          </p:cNvCxnSpPr>
          <p:nvPr/>
        </p:nvCxnSpPr>
        <p:spPr>
          <a:xfrm>
            <a:off x="1118755" y="4675909"/>
            <a:ext cx="212913"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2FD6A66A-6B21-0F5C-C198-760FB99CA49C}"/>
              </a:ext>
            </a:extLst>
          </p:cNvPr>
          <p:cNvCxnSpPr>
            <a:cxnSpLocks/>
          </p:cNvCxnSpPr>
          <p:nvPr/>
        </p:nvCxnSpPr>
        <p:spPr>
          <a:xfrm>
            <a:off x="1225211" y="4675909"/>
            <a:ext cx="0" cy="385142"/>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058B44EB-A888-790E-EF68-DA88BF5BFE6E}"/>
              </a:ext>
            </a:extLst>
          </p:cNvPr>
          <p:cNvCxnSpPr>
            <a:cxnSpLocks/>
          </p:cNvCxnSpPr>
          <p:nvPr/>
        </p:nvCxnSpPr>
        <p:spPr>
          <a:xfrm flipH="1" flipV="1">
            <a:off x="1225211" y="5059746"/>
            <a:ext cx="520462" cy="1305"/>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356B99DA-3E8D-8C86-7C3C-9767FBA18783}"/>
              </a:ext>
            </a:extLst>
          </p:cNvPr>
          <p:cNvCxnSpPr>
            <a:cxnSpLocks/>
          </p:cNvCxnSpPr>
          <p:nvPr/>
        </p:nvCxnSpPr>
        <p:spPr>
          <a:xfrm flipV="1">
            <a:off x="1485442" y="5059746"/>
            <a:ext cx="0" cy="61369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B2135D34-49C3-EB47-21E3-17BE060642A2}"/>
              </a:ext>
            </a:extLst>
          </p:cNvPr>
          <p:cNvCxnSpPr>
            <a:cxnSpLocks/>
          </p:cNvCxnSpPr>
          <p:nvPr/>
        </p:nvCxnSpPr>
        <p:spPr>
          <a:xfrm>
            <a:off x="1485442" y="5350176"/>
            <a:ext cx="731977"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EDF70B29-F8DD-1847-6C8C-B34E3414105B}"/>
              </a:ext>
            </a:extLst>
          </p:cNvPr>
          <p:cNvCxnSpPr>
            <a:cxnSpLocks/>
          </p:cNvCxnSpPr>
          <p:nvPr/>
        </p:nvCxnSpPr>
        <p:spPr>
          <a:xfrm>
            <a:off x="1463045" y="5658439"/>
            <a:ext cx="282628" cy="0"/>
          </a:xfrm>
          <a:prstGeom prst="line">
            <a:avLst/>
          </a:prstGeom>
          <a:ln w="38100">
            <a:solidFill>
              <a:srgbClr val="FAF3DD"/>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010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CE576-E13B-9D30-8C98-B17BABF7F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B91E1-0BCE-3733-8698-2B4D39EEEA4B}"/>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16917404-BC42-C3EF-CAD6-AD9C1699F66E}"/>
              </a:ext>
            </a:extLst>
          </p:cNvPr>
          <p:cNvSpPr>
            <a:spLocks noGrp="1"/>
          </p:cNvSpPr>
          <p:nvPr>
            <p:ph idx="1"/>
          </p:nvPr>
        </p:nvSpPr>
        <p:spPr>
          <a:xfrm>
            <a:off x="838200" y="1825625"/>
            <a:ext cx="4785808" cy="4351338"/>
          </a:xfrm>
        </p:spPr>
        <p:txBody>
          <a:bodyPr/>
          <a:lstStyle/>
          <a:p>
            <a:r>
              <a:rPr lang="en-US" dirty="0"/>
              <a:t>If I said, “open File1”, which would you open?</a:t>
            </a:r>
          </a:p>
        </p:txBody>
      </p:sp>
      <p:sp>
        <p:nvSpPr>
          <p:cNvPr id="4" name="Rounded Rectangle 3">
            <a:extLst>
              <a:ext uri="{FF2B5EF4-FFF2-40B4-BE49-F238E27FC236}">
                <a16:creationId xmlns:a16="http://schemas.microsoft.com/office/drawing/2014/main" id="{4BE1C89F-5F7E-A77D-10F0-0A9448CC4F14}"/>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39C783BC-6311-3A58-1725-CB7B696D7C12}"/>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4599FD12-7FC5-B5A3-3D81-460133B3FF32}"/>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EFD81DFB-570D-D828-F534-6055A8D43D8E}"/>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904DD2B2-E4CB-6EB5-27E4-F098BAB9A1A1}"/>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BF03E711-DA1D-92D4-15A1-28B82529435A}"/>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7604B28A-DB47-2076-017C-AD1A95708B56}"/>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2458495F-5B8F-F78C-5B04-44D7AC5DE97B}"/>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44DFF9BB-A5F3-0EF1-5A3F-BCB95C51B365}"/>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E75E6F-352C-220E-22C8-7D3D6252BAB3}"/>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76EA6E8-FF04-5B2C-C16B-E5DDEA40AEDB}"/>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7482DB-B3BD-97FA-4D56-5480AEE5C54A}"/>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F5F2DDB-8B22-B323-1A28-709D5CCFCCA6}"/>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807D1A7-FEFA-FCF2-9100-EA3A4BD6D1E4}"/>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AA1CCF5-B766-6E78-D3AA-32F3191E02B9}"/>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4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4A3CB-D1E2-9722-8E26-DD70E4DF2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AA9546-FF1E-FF54-0722-AF6179F2211C}"/>
              </a:ext>
            </a:extLst>
          </p:cNvPr>
          <p:cNvSpPr>
            <a:spLocks noGrp="1"/>
          </p:cNvSpPr>
          <p:nvPr>
            <p:ph type="title"/>
          </p:nvPr>
        </p:nvSpPr>
        <p:spPr/>
        <p:txBody>
          <a:bodyPr/>
          <a:lstStyle/>
          <a:p>
            <a:r>
              <a:rPr lang="en-US" dirty="0"/>
              <a:t>Directories</a:t>
            </a:r>
          </a:p>
        </p:txBody>
      </p:sp>
      <p:sp>
        <p:nvSpPr>
          <p:cNvPr id="3" name="Content Placeholder 2">
            <a:extLst>
              <a:ext uri="{FF2B5EF4-FFF2-40B4-BE49-F238E27FC236}">
                <a16:creationId xmlns:a16="http://schemas.microsoft.com/office/drawing/2014/main" id="{15A100BF-2AC5-F740-BD3D-F824B68689B3}"/>
              </a:ext>
            </a:extLst>
          </p:cNvPr>
          <p:cNvSpPr>
            <a:spLocks noGrp="1"/>
          </p:cNvSpPr>
          <p:nvPr>
            <p:ph idx="1"/>
          </p:nvPr>
        </p:nvSpPr>
        <p:spPr>
          <a:xfrm>
            <a:off x="838200" y="1825625"/>
            <a:ext cx="4785808" cy="4351338"/>
          </a:xfrm>
        </p:spPr>
        <p:txBody>
          <a:bodyPr/>
          <a:lstStyle/>
          <a:p>
            <a:r>
              <a:rPr lang="en-US" dirty="0"/>
              <a:t>If I said, “open File1”, which would you open?</a:t>
            </a:r>
          </a:p>
          <a:p>
            <a:endParaRPr lang="en-US" dirty="0"/>
          </a:p>
          <a:p>
            <a:r>
              <a:rPr lang="en-US" dirty="0"/>
              <a:t>We have to specify which directory File1 is in</a:t>
            </a:r>
          </a:p>
        </p:txBody>
      </p:sp>
      <p:sp>
        <p:nvSpPr>
          <p:cNvPr id="4" name="Rounded Rectangle 3">
            <a:extLst>
              <a:ext uri="{FF2B5EF4-FFF2-40B4-BE49-F238E27FC236}">
                <a16:creationId xmlns:a16="http://schemas.microsoft.com/office/drawing/2014/main" id="{63A151FE-04C9-C260-7417-BA7AF6FBDA7E}"/>
              </a:ext>
            </a:extLst>
          </p:cNvPr>
          <p:cNvSpPr/>
          <p:nvPr/>
        </p:nvSpPr>
        <p:spPr>
          <a:xfrm>
            <a:off x="8304903" y="365125"/>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Root Dir</a:t>
            </a:r>
          </a:p>
        </p:txBody>
      </p:sp>
      <p:sp>
        <p:nvSpPr>
          <p:cNvPr id="5" name="Rounded Rectangle 4">
            <a:extLst>
              <a:ext uri="{FF2B5EF4-FFF2-40B4-BE49-F238E27FC236}">
                <a16:creationId xmlns:a16="http://schemas.microsoft.com/office/drawing/2014/main" id="{56AC75B3-DF12-DE0B-4D32-924AD53CC19D}"/>
              </a:ext>
            </a:extLst>
          </p:cNvPr>
          <p:cNvSpPr/>
          <p:nvPr/>
        </p:nvSpPr>
        <p:spPr>
          <a:xfrm>
            <a:off x="6379284"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Dir1</a:t>
            </a:r>
          </a:p>
        </p:txBody>
      </p:sp>
      <p:sp>
        <p:nvSpPr>
          <p:cNvPr id="6" name="Rounded Rectangle 5">
            <a:extLst>
              <a:ext uri="{FF2B5EF4-FFF2-40B4-BE49-F238E27FC236}">
                <a16:creationId xmlns:a16="http://schemas.microsoft.com/office/drawing/2014/main" id="{1A2FBE12-AE65-18F6-2B19-D833E7CD68E5}"/>
              </a:ext>
            </a:extLst>
          </p:cNvPr>
          <p:cNvSpPr/>
          <p:nvPr/>
        </p:nvSpPr>
        <p:spPr>
          <a:xfrm>
            <a:off x="10187492" y="1959049"/>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Dir2</a:t>
            </a:r>
          </a:p>
        </p:txBody>
      </p:sp>
      <p:sp>
        <p:nvSpPr>
          <p:cNvPr id="8" name="Snip Diagonal Corner Rectangle 7">
            <a:extLst>
              <a:ext uri="{FF2B5EF4-FFF2-40B4-BE49-F238E27FC236}">
                <a16:creationId xmlns:a16="http://schemas.microsoft.com/office/drawing/2014/main" id="{BEF74140-1B01-DACA-B13A-C661F39BF1C2}"/>
              </a:ext>
            </a:extLst>
          </p:cNvPr>
          <p:cNvSpPr/>
          <p:nvPr/>
        </p:nvSpPr>
        <p:spPr>
          <a:xfrm>
            <a:off x="597049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9" name="Snip Diagonal Corner Rectangle 8">
            <a:extLst>
              <a:ext uri="{FF2B5EF4-FFF2-40B4-BE49-F238E27FC236}">
                <a16:creationId xmlns:a16="http://schemas.microsoft.com/office/drawing/2014/main" id="{340EF4E2-2F65-DC7F-E6AC-61F7F85A1998}"/>
              </a:ext>
            </a:extLst>
          </p:cNvPr>
          <p:cNvSpPr/>
          <p:nvPr/>
        </p:nvSpPr>
        <p:spPr>
          <a:xfrm>
            <a:off x="7250654"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2</a:t>
            </a:r>
          </a:p>
        </p:txBody>
      </p:sp>
      <p:sp>
        <p:nvSpPr>
          <p:cNvPr id="10" name="Snip Diagonal Corner Rectangle 9">
            <a:extLst>
              <a:ext uri="{FF2B5EF4-FFF2-40B4-BE49-F238E27FC236}">
                <a16:creationId xmlns:a16="http://schemas.microsoft.com/office/drawing/2014/main" id="{C8D3F262-B013-DAC4-FF24-2538C2C59709}"/>
              </a:ext>
            </a:extLst>
          </p:cNvPr>
          <p:cNvSpPr/>
          <p:nvPr/>
        </p:nvSpPr>
        <p:spPr>
          <a:xfrm>
            <a:off x="10983558" y="3668357"/>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sp>
        <p:nvSpPr>
          <p:cNvPr id="11" name="Rounded Rectangle 10">
            <a:extLst>
              <a:ext uri="{FF2B5EF4-FFF2-40B4-BE49-F238E27FC236}">
                <a16:creationId xmlns:a16="http://schemas.microsoft.com/office/drawing/2014/main" id="{8D19B337-94A8-6673-8FF8-CE73F371A9F9}"/>
              </a:ext>
            </a:extLst>
          </p:cNvPr>
          <p:cNvSpPr/>
          <p:nvPr/>
        </p:nvSpPr>
        <p:spPr>
          <a:xfrm>
            <a:off x="9178514" y="3748722"/>
            <a:ext cx="1592132" cy="1076400"/>
          </a:xfrm>
          <a:prstGeom prst="round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SubDir1</a:t>
            </a:r>
          </a:p>
        </p:txBody>
      </p:sp>
      <p:sp>
        <p:nvSpPr>
          <p:cNvPr id="12" name="Snip Diagonal Corner Rectangle 11">
            <a:extLst>
              <a:ext uri="{FF2B5EF4-FFF2-40B4-BE49-F238E27FC236}">
                <a16:creationId xmlns:a16="http://schemas.microsoft.com/office/drawing/2014/main" id="{1282C569-1AC3-F2DD-E092-A28A7A83A29D}"/>
              </a:ext>
            </a:extLst>
          </p:cNvPr>
          <p:cNvSpPr/>
          <p:nvPr/>
        </p:nvSpPr>
        <p:spPr>
          <a:xfrm>
            <a:off x="9447455" y="5402131"/>
            <a:ext cx="1054249" cy="1237130"/>
          </a:xfrm>
          <a:prstGeom prst="snip2DiagRect">
            <a:avLst/>
          </a:prstGeom>
          <a:solidFill>
            <a:srgbClr val="C8D5B9"/>
          </a:solidFill>
          <a:ln>
            <a:solidFill>
              <a:srgbClr val="FAF3D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AF3DD"/>
                </a:solidFill>
                <a:latin typeface="Avenir Medium" panose="02000503020000020003" pitchFamily="2" charset="0"/>
              </a:rPr>
              <a:t>File 1</a:t>
            </a:r>
          </a:p>
        </p:txBody>
      </p:sp>
      <p:cxnSp>
        <p:nvCxnSpPr>
          <p:cNvPr id="14" name="Straight Arrow Connector 13">
            <a:extLst>
              <a:ext uri="{FF2B5EF4-FFF2-40B4-BE49-F238E27FC236}">
                <a16:creationId xmlns:a16="http://schemas.microsoft.com/office/drawing/2014/main" id="{4302E80D-0B20-BA30-F0F8-8F6DE51E9866}"/>
              </a:ext>
            </a:extLst>
          </p:cNvPr>
          <p:cNvCxnSpPr>
            <a:cxnSpLocks/>
            <a:stCxn id="4" idx="2"/>
            <a:endCxn id="5" idx="0"/>
          </p:cNvCxnSpPr>
          <p:nvPr/>
        </p:nvCxnSpPr>
        <p:spPr>
          <a:xfrm flipH="1">
            <a:off x="7175350" y="1441525"/>
            <a:ext cx="192561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844FAFA-1255-28AA-0DB5-E1B2A4E6E6DD}"/>
              </a:ext>
            </a:extLst>
          </p:cNvPr>
          <p:cNvCxnSpPr>
            <a:cxnSpLocks/>
            <a:stCxn id="4" idx="2"/>
            <a:endCxn id="6" idx="0"/>
          </p:cNvCxnSpPr>
          <p:nvPr/>
        </p:nvCxnSpPr>
        <p:spPr>
          <a:xfrm>
            <a:off x="9100969" y="1441525"/>
            <a:ext cx="1882589" cy="517524"/>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2051082-E09A-C1D8-2953-27163878C0BF}"/>
              </a:ext>
            </a:extLst>
          </p:cNvPr>
          <p:cNvCxnSpPr>
            <a:cxnSpLocks/>
            <a:stCxn id="6" idx="2"/>
          </p:cNvCxnSpPr>
          <p:nvPr/>
        </p:nvCxnSpPr>
        <p:spPr>
          <a:xfrm flipH="1">
            <a:off x="10042263" y="3035449"/>
            <a:ext cx="941295" cy="713273"/>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BE06CAB-0EDB-6C63-7E0C-77668A40B9D8}"/>
              </a:ext>
            </a:extLst>
          </p:cNvPr>
          <p:cNvCxnSpPr>
            <a:cxnSpLocks/>
            <a:endCxn id="10" idx="3"/>
          </p:cNvCxnSpPr>
          <p:nvPr/>
        </p:nvCxnSpPr>
        <p:spPr>
          <a:xfrm>
            <a:off x="10972351" y="3023216"/>
            <a:ext cx="538332" cy="645141"/>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3DCA34D-DC8F-7D94-A63B-5394A085131B}"/>
              </a:ext>
            </a:extLst>
          </p:cNvPr>
          <p:cNvCxnSpPr>
            <a:cxnSpLocks/>
            <a:stCxn id="11" idx="2"/>
            <a:endCxn id="12" idx="3"/>
          </p:cNvCxnSpPr>
          <p:nvPr/>
        </p:nvCxnSpPr>
        <p:spPr>
          <a:xfrm>
            <a:off x="9974580" y="4825122"/>
            <a:ext cx="0" cy="577009"/>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69CD123-1F2A-E163-5EEB-6669FD834602}"/>
              </a:ext>
            </a:extLst>
          </p:cNvPr>
          <p:cNvCxnSpPr>
            <a:cxnSpLocks/>
            <a:endCxn id="8" idx="3"/>
          </p:cNvCxnSpPr>
          <p:nvPr/>
        </p:nvCxnSpPr>
        <p:spPr>
          <a:xfrm flipH="1">
            <a:off x="6497619" y="3035449"/>
            <a:ext cx="691179" cy="63290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2065032-0496-9DEA-BD99-E9995BFBCF0D}"/>
              </a:ext>
            </a:extLst>
          </p:cNvPr>
          <p:cNvCxnSpPr>
            <a:cxnSpLocks/>
            <a:endCxn id="9" idx="3"/>
          </p:cNvCxnSpPr>
          <p:nvPr/>
        </p:nvCxnSpPr>
        <p:spPr>
          <a:xfrm>
            <a:off x="7189693" y="3038279"/>
            <a:ext cx="588086" cy="630078"/>
          </a:xfrm>
          <a:prstGeom prst="straightConnector1">
            <a:avLst/>
          </a:prstGeom>
          <a:ln w="28575">
            <a:solidFill>
              <a:srgbClr val="455C5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388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8407</TotalTime>
  <Words>1264</Words>
  <Application>Microsoft Macintosh PowerPoint</Application>
  <PresentationFormat>Widescreen</PresentationFormat>
  <Paragraphs>271</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Abadi MT Condensed Extra Bold</vt:lpstr>
      <vt:lpstr>Arial</vt:lpstr>
      <vt:lpstr>Avenir Book</vt:lpstr>
      <vt:lpstr>Avenir Light</vt:lpstr>
      <vt:lpstr>Avenir Medium</vt:lpstr>
      <vt:lpstr>Calibri</vt:lpstr>
      <vt:lpstr>Office Theme</vt:lpstr>
      <vt:lpstr> Files &amp; Folders</vt:lpstr>
      <vt:lpstr>Short bit on growth mindset</vt:lpstr>
      <vt:lpstr>Agreed upon expectations</vt:lpstr>
      <vt:lpstr>If there are differences for Mac &amp; Windows OS,</vt:lpstr>
      <vt:lpstr>Directories</vt:lpstr>
      <vt:lpstr>Directories</vt:lpstr>
      <vt:lpstr>Directories</vt:lpstr>
      <vt:lpstr>Directories</vt:lpstr>
      <vt:lpstr>Directories</vt:lpstr>
      <vt:lpstr>Directories</vt:lpstr>
      <vt:lpstr>Paths</vt:lpstr>
      <vt:lpstr>Root Directory</vt:lpstr>
      <vt:lpstr>Paths</vt:lpstr>
      <vt:lpstr>Absolute vs Relative Paths</vt:lpstr>
      <vt:lpstr>Absolute Path</vt:lpstr>
      <vt:lpstr>Relative Path</vt:lpstr>
      <vt:lpstr>Viewing full path</vt:lpstr>
      <vt:lpstr>Path Shortcuts</vt:lpstr>
      <vt:lpstr>Types of Files</vt:lpstr>
      <vt:lpstr>View File Extensions</vt:lpstr>
      <vt:lpstr>Viewing file information</vt:lpstr>
      <vt:lpstr>Tips &amp; Tricks for working with files</vt:lpstr>
      <vt:lpstr>Common Troubleshooting Go-Tos</vt:lpstr>
      <vt:lpstr>Common Troubleshooting Go-Tos</vt:lpstr>
      <vt:lpstr>Downloading a fasta file, opening &amp; reading</vt:lpstr>
      <vt:lpstr>Using a plain text editor</vt:lpstr>
      <vt:lpstr>Screen Shots in Homework</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Kuster,Shady</dc:creator>
  <cp:lastModifiedBy>King,David</cp:lastModifiedBy>
  <cp:revision>2</cp:revision>
  <dcterms:created xsi:type="dcterms:W3CDTF">2024-01-24T20:57:23Z</dcterms:created>
  <dcterms:modified xsi:type="dcterms:W3CDTF">2025-02-05T18:03:37Z</dcterms:modified>
</cp:coreProperties>
</file>