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2F2F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26"/>
  </p:normalViewPr>
  <p:slideViewPr>
    <p:cSldViewPr snapToGrid="0">
      <p:cViewPr varScale="1">
        <p:scale>
          <a:sx n="98" d="100"/>
          <a:sy n="98" d="100"/>
        </p:scale>
        <p:origin x="165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8EBE1-CF06-1140-9F38-CBA130008F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3C7AA-2FF5-D040-8390-E04E9D326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93A2-638A-F948-868A-C9197C0D6F33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F5EA-CF13-9A40-967A-A09121D727DD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A986-B61C-E544-AB9A-253BC3FA3495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0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D17E-42D2-384B-9B85-D91D707C047D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041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845B-C5FB-954D-B6F9-03DEE1249483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2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4DE-4727-F248-AD25-D1ABDC97B28A}" type="datetime1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5A8C-AFED-4D43-98BD-11879811E365}" type="datetime1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3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2487-703D-764D-92DE-014D3DFB49A3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12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4E5E-E960-0A4C-B55F-9890BA375CF4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69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5896-4F64-864B-96E5-A23CA05AF825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2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B0F-7F41-DB48-B5DB-B143CFDFC776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704A-C8CF-F047-8980-7CEECB4713FA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6C26-751A-BE48-97BD-16F34B0B2679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F877-DBF1-A04E-983D-421F04D7A652}" type="datetime1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359-DABE-C64D-ADE9-905D75BBA717}" type="datetime1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C06-F62B-8D41-95E3-6EC6DAC6493B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794-6054-FC46-BA37-4F35B435A52A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0547-F7D5-F447-BCA1-3B7613940273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BBECE05-E87C-8D4E-AB47-23CCC6396BE8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342BCA-E81A-8A48-9F77-B2DFC67A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D2AE-B340-3104-ED6E-8BA044C05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586" y="424206"/>
            <a:ext cx="8689976" cy="887689"/>
          </a:xfrm>
          <a:solidFill>
            <a:schemeClr val="bg1">
              <a:alpha val="85000"/>
            </a:schemeClr>
          </a:solidFill>
        </p:spPr>
        <p:txBody>
          <a:bodyPr/>
          <a:lstStyle/>
          <a:p>
            <a:r>
              <a:rPr lang="en-US" dirty="0"/>
              <a:t>CM515 recap and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2BDF8-209F-5834-AC60-DB6965C3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586" y="1388097"/>
            <a:ext cx="8689976" cy="1371599"/>
          </a:xfrm>
        </p:spPr>
        <p:txBody>
          <a:bodyPr/>
          <a:lstStyle/>
          <a:p>
            <a:r>
              <a:rPr lang="en-US" dirty="0"/>
              <a:t>are we meeting </a:t>
            </a:r>
            <a:r>
              <a:rPr lang="en-US" dirty="0" err="1"/>
              <a:t>DREAms</a:t>
            </a:r>
            <a:r>
              <a:rPr lang="en-US" dirty="0"/>
              <a:t>/expectations?</a:t>
            </a:r>
          </a:p>
        </p:txBody>
      </p:sp>
      <p:pic>
        <p:nvPicPr>
          <p:cNvPr id="5" name="Picture 4" descr="A child's drawing on a paper&#10;&#10;AI-generated content may be incorrect.">
            <a:extLst>
              <a:ext uri="{FF2B5EF4-FFF2-40B4-BE49-F238E27FC236}">
                <a16:creationId xmlns:a16="http://schemas.microsoft.com/office/drawing/2014/main" id="{7C1AF989-CC91-56B3-A93A-35D7580A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79" y="2185264"/>
            <a:ext cx="5060622" cy="37532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9E7E-ECDF-8127-0175-4B5F581F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7D62-E55D-2F0E-8702-01493772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CC3B-45D2-B19B-3758-F6C73C00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24493"/>
            <a:ext cx="10364452" cy="4284921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ChatGPT – </a:t>
            </a:r>
          </a:p>
          <a:p>
            <a:pPr lvl="1"/>
            <a:r>
              <a:rPr lang="en-US" cap="none" dirty="0"/>
              <a:t>Analyze R code. Add comments, ask questions.</a:t>
            </a:r>
          </a:p>
          <a:p>
            <a:pPr lvl="1"/>
            <a:r>
              <a:rPr lang="en-US" cap="none" dirty="0"/>
              <a:t>Practice with prompts (ChatGPT examples). </a:t>
            </a:r>
          </a:p>
          <a:p>
            <a:pPr lvl="1"/>
            <a:r>
              <a:rPr lang="en-US" cap="none" dirty="0"/>
              <a:t>Finding and loading your dataset</a:t>
            </a:r>
          </a:p>
          <a:p>
            <a:r>
              <a:rPr lang="en-US" cap="none" dirty="0"/>
              <a:t>RStudio – </a:t>
            </a:r>
          </a:p>
          <a:p>
            <a:pPr lvl="1"/>
            <a:r>
              <a:rPr lang="en-US" cap="none" dirty="0"/>
              <a:t>Panes and tabs: edit, console, file browser, git, environment</a:t>
            </a:r>
          </a:p>
          <a:p>
            <a:pPr lvl="1"/>
            <a:r>
              <a:rPr lang="en-US" cap="none" dirty="0"/>
              <a:t>Opening files</a:t>
            </a:r>
          </a:p>
          <a:p>
            <a:pPr lvl="1"/>
            <a:r>
              <a:rPr lang="en-US" cap="none" dirty="0"/>
              <a:t>Setting Working directory in the console, in </a:t>
            </a:r>
            <a:r>
              <a:rPr lang="en-US" cap="none" dirty="0" err="1"/>
              <a:t>RMarkdown</a:t>
            </a:r>
            <a:r>
              <a:rPr lang="en-US" cap="none" dirty="0"/>
              <a:t>, in the </a:t>
            </a:r>
            <a:r>
              <a:rPr lang="en-US" cap="none" dirty="0" err="1"/>
              <a:t>Filebrowser</a:t>
            </a:r>
            <a:endParaRPr lang="en-US" cap="none" dirty="0"/>
          </a:p>
          <a:p>
            <a:pPr lvl="2"/>
            <a:r>
              <a:rPr lang="en-US" cap="none" dirty="0"/>
              <a:t>Set As Working Directory</a:t>
            </a:r>
          </a:p>
          <a:p>
            <a:pPr lvl="2"/>
            <a:r>
              <a:rPr lang="en-US" cap="none" dirty="0"/>
              <a:t>Go To Working Directory</a:t>
            </a:r>
          </a:p>
          <a:p>
            <a:pPr lvl="2"/>
            <a:r>
              <a:rPr lang="en-US" cap="none" dirty="0">
                <a:highlight>
                  <a:srgbClr val="FFFF00"/>
                </a:highlight>
              </a:rPr>
              <a:t>Synchronize Working Directory!!!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C76C-60BA-1BA0-31B3-2534FDD9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F9CD-7B15-8012-352F-DCEE17CFF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4485-6FA0-0F90-F0A7-08332BAA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916" y="-451347"/>
            <a:ext cx="10364451" cy="1596177"/>
          </a:xfrm>
        </p:spPr>
        <p:txBody>
          <a:bodyPr/>
          <a:lstStyle/>
          <a:p>
            <a:r>
              <a:rPr lang="en-US" dirty="0"/>
              <a:t>R: What have we learned 🤯🫠💪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5D62-144D-B1F7-8BC4-C6DB753E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31" y="790832"/>
            <a:ext cx="6759771" cy="5477256"/>
          </a:xfrm>
        </p:spPr>
        <p:txBody>
          <a:bodyPr>
            <a:noAutofit/>
          </a:bodyPr>
          <a:lstStyle/>
          <a:p>
            <a:r>
              <a:rPr lang="en-US" cap="none" dirty="0"/>
              <a:t>Syntax</a:t>
            </a:r>
            <a:r>
              <a:rPr lang="en-US" b="1" cap="none" dirty="0"/>
              <a:t> (what are these construct/operators called?)</a:t>
            </a:r>
          </a:p>
          <a:p>
            <a:pPr lvl="1"/>
            <a:r>
              <a:rPr lang="en-US" sz="17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varname</a:t>
            </a:r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&lt;- value</a:t>
            </a:r>
          </a:p>
          <a:p>
            <a:pPr lvl="1"/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== </a:t>
            </a:r>
          </a:p>
          <a:p>
            <a:pPr lvl="1"/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%&gt;%</a:t>
            </a:r>
          </a:p>
          <a:p>
            <a:pPr lvl="1"/>
            <a:r>
              <a:rPr lang="en-US" sz="17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df</a:t>
            </a:r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[, 1:10]</a:t>
            </a:r>
            <a:endParaRPr lang="en-US" sz="1700" cap="none" dirty="0"/>
          </a:p>
          <a:p>
            <a:r>
              <a:rPr lang="en-US" cap="none" dirty="0"/>
              <a:t>Concepts</a:t>
            </a:r>
          </a:p>
          <a:p>
            <a:pPr lvl="1"/>
            <a:r>
              <a:rPr lang="en-US" cap="none" dirty="0"/>
              <a:t>Data types and variables </a:t>
            </a:r>
            <a:r>
              <a:rPr lang="en-US" b="1" cap="none" dirty="0"/>
              <a:t>(what is the data/object type)?</a:t>
            </a:r>
          </a:p>
          <a:p>
            <a:pPr lvl="2"/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greeting &lt;- "hi there"</a:t>
            </a:r>
          </a:p>
          <a:p>
            <a:pPr lvl="2"/>
            <a:r>
              <a:rPr lang="en-US" sz="17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fave_number</a:t>
            </a:r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&lt;- 1.618</a:t>
            </a:r>
          </a:p>
          <a:p>
            <a:pPr lvl="2"/>
            <a:r>
              <a:rPr lang="en-US" sz="17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yes_no_maybe</a:t>
            </a:r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&lt;- TRUE</a:t>
            </a:r>
          </a:p>
          <a:p>
            <a:pPr lvl="2"/>
            <a:r>
              <a:rPr lang="en-US" sz="17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fibba_notshe</a:t>
            </a:r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&lt;- c(1,1,2,3,5,8,13)</a:t>
            </a:r>
          </a:p>
          <a:p>
            <a:pPr lvl="2"/>
            <a:r>
              <a:rPr lang="en-US" sz="17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df</a:t>
            </a:r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&lt;- </a:t>
            </a:r>
            <a:r>
              <a:rPr lang="en-US" sz="17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read.csv</a:t>
            </a:r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("</a:t>
            </a:r>
            <a:r>
              <a:rPr lang="en-US" sz="17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my_dataset.csv</a:t>
            </a:r>
            <a:r>
              <a:rPr lang="en-US" sz="17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F1DD8-A412-B5E9-C6E8-6D3553BF71E9}"/>
              </a:ext>
            </a:extLst>
          </p:cNvPr>
          <p:cNvSpPr txBox="1"/>
          <p:nvPr/>
        </p:nvSpPr>
        <p:spPr>
          <a:xfrm>
            <a:off x="4572000" y="3620531"/>
            <a:ext cx="1627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none" dirty="0"/>
              <a:t>String (character)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35AB4-DCCE-6E0A-C7DE-DB26584961D5}"/>
              </a:ext>
            </a:extLst>
          </p:cNvPr>
          <p:cNvSpPr txBox="1"/>
          <p:nvPr/>
        </p:nvSpPr>
        <p:spPr>
          <a:xfrm>
            <a:off x="4551405" y="4020065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none" dirty="0"/>
              <a:t>Numeric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1ED9A-6FA6-392D-027D-920D8B7F53DB}"/>
              </a:ext>
            </a:extLst>
          </p:cNvPr>
          <p:cNvSpPr txBox="1"/>
          <p:nvPr/>
        </p:nvSpPr>
        <p:spPr>
          <a:xfrm>
            <a:off x="4555524" y="4357816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none" dirty="0"/>
              <a:t>Logical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D89BE-E707-E024-38B1-76349950CCC2}"/>
              </a:ext>
            </a:extLst>
          </p:cNvPr>
          <p:cNvSpPr txBox="1"/>
          <p:nvPr/>
        </p:nvSpPr>
        <p:spPr>
          <a:xfrm>
            <a:off x="6067167" y="4720281"/>
            <a:ext cx="709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none" dirty="0"/>
              <a:t>Vector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F3754-6AFF-FA3C-76E9-F83332CFFEE4}"/>
              </a:ext>
            </a:extLst>
          </p:cNvPr>
          <p:cNvSpPr txBox="1"/>
          <p:nvPr/>
        </p:nvSpPr>
        <p:spPr>
          <a:xfrm>
            <a:off x="5898292" y="5119818"/>
            <a:ext cx="112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none" dirty="0" err="1"/>
              <a:t>DataFrame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E7E64-DFE2-F674-5E72-A3FF29C26084}"/>
              </a:ext>
            </a:extLst>
          </p:cNvPr>
          <p:cNvSpPr txBox="1"/>
          <p:nvPr/>
        </p:nvSpPr>
        <p:spPr>
          <a:xfrm>
            <a:off x="3678195" y="126862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none" dirty="0"/>
              <a:t>Assignment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49439-6B46-9466-0C8E-9B6C6252B39A}"/>
              </a:ext>
            </a:extLst>
          </p:cNvPr>
          <p:cNvSpPr txBox="1"/>
          <p:nvPr/>
        </p:nvSpPr>
        <p:spPr>
          <a:xfrm>
            <a:off x="1919417" y="163109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none" dirty="0"/>
              <a:t>Comparison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FB97E-6FA0-0893-F696-975EC28C4A5D}"/>
              </a:ext>
            </a:extLst>
          </p:cNvPr>
          <p:cNvSpPr txBox="1"/>
          <p:nvPr/>
        </p:nvSpPr>
        <p:spPr>
          <a:xfrm>
            <a:off x="1919417" y="2005916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none" dirty="0"/>
              <a:t>Pipe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B65AE3-1F7E-AEF5-6107-276686E8E025}"/>
              </a:ext>
            </a:extLst>
          </p:cNvPr>
          <p:cNvSpPr txBox="1"/>
          <p:nvPr/>
        </p:nvSpPr>
        <p:spPr>
          <a:xfrm>
            <a:off x="2681417" y="2372499"/>
            <a:ext cx="929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none" dirty="0"/>
              <a:t>Indexing</a:t>
            </a:r>
            <a:endParaRPr lang="en-US" sz="16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B9FF839-16B5-989C-580B-0D2B94B3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56009-6C55-A172-94B4-EBFFCBF9C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75B3-5F19-0507-BE78-D54F09DB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7" y="199104"/>
            <a:ext cx="10364451" cy="790712"/>
          </a:xfrm>
        </p:spPr>
        <p:txBody>
          <a:bodyPr/>
          <a:lstStyle/>
          <a:p>
            <a:r>
              <a:rPr lang="en-US" dirty="0"/>
              <a:t>R: What have we learned 🤯🫠💪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3F7C4-3AFA-9691-D77D-4075B6633761}"/>
              </a:ext>
            </a:extLst>
          </p:cNvPr>
          <p:cNvSpPr txBox="1"/>
          <p:nvPr/>
        </p:nvSpPr>
        <p:spPr>
          <a:xfrm>
            <a:off x="603315" y="958730"/>
            <a:ext cx="7739407" cy="46219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cap="none" dirty="0"/>
              <a:t>Concepts: </a:t>
            </a:r>
            <a:r>
              <a:rPr lang="en-US" cap="none" dirty="0" err="1"/>
              <a:t>Tidyverse</a:t>
            </a:r>
            <a:r>
              <a:rPr lang="en-US" cap="none" dirty="0"/>
              <a:t> </a:t>
            </a:r>
            <a:r>
              <a:rPr lang="en-US" b="1" cap="none" dirty="0"/>
              <a:t>(Convert to </a:t>
            </a:r>
            <a:r>
              <a:rPr lang="en-US" b="1" cap="none" dirty="0" err="1"/>
              <a:t>Tidyverse</a:t>
            </a:r>
            <a:r>
              <a:rPr lang="en-US" b="1" cap="none" dirty="0"/>
              <a:t> pipes)</a:t>
            </a:r>
          </a:p>
          <a:p>
            <a:pPr lvl="2">
              <a:lnSpc>
                <a:spcPct val="200000"/>
              </a:lnSpc>
            </a:pPr>
            <a:r>
              <a:rPr lang="en-US" sz="1400" b="1" cap="none" dirty="0"/>
              <a:t>1. Non Pipe</a:t>
            </a:r>
            <a:r>
              <a:rPr lang="en-US" sz="1400" cap="none" dirty="0"/>
              <a:t>: </a:t>
            </a:r>
            <a:r>
              <a:rPr lang="en-US" sz="14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function(</a:t>
            </a:r>
            <a:r>
              <a:rPr lang="en-US" sz="14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variable_or_value</a:t>
            </a:r>
            <a:r>
              <a:rPr lang="en-US" sz="14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)</a:t>
            </a:r>
          </a:p>
          <a:p>
            <a:pPr lvl="2">
              <a:lnSpc>
                <a:spcPct val="200000"/>
              </a:lnSpc>
            </a:pPr>
            <a:r>
              <a:rPr lang="en-US" sz="1400" b="1" dirty="0"/>
              <a:t>Example: 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nrows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)</a:t>
            </a:r>
            <a:endParaRPr lang="en-US" sz="1400" cap="none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pPr lvl="2">
              <a:lnSpc>
                <a:spcPct val="200000"/>
              </a:lnSpc>
            </a:pPr>
            <a:r>
              <a:rPr lang="en-US" sz="1400" b="1" cap="none" dirty="0"/>
              <a:t>Pipe:  _________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%&gt;%</a:t>
            </a:r>
            <a:r>
              <a:rPr lang="en-US" sz="1400" b="1" cap="none" dirty="0"/>
              <a:t> _________</a:t>
            </a:r>
            <a:endParaRPr lang="en-US" sz="1400" cap="none" dirty="0"/>
          </a:p>
          <a:p>
            <a:pPr lvl="2">
              <a:lnSpc>
                <a:spcPct val="200000"/>
              </a:lnSpc>
            </a:pPr>
            <a:r>
              <a:rPr lang="en-US" sz="1400" b="1" cap="none" dirty="0"/>
              <a:t>2. Non Pipe</a:t>
            </a:r>
            <a:r>
              <a:rPr lang="en-US" sz="1400" cap="none" dirty="0"/>
              <a:t>: </a:t>
            </a:r>
            <a:r>
              <a:rPr lang="en-US" sz="14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function(</a:t>
            </a:r>
            <a:r>
              <a:rPr lang="en-US" sz="1400" cap="none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variable_or_value</a:t>
            </a:r>
            <a:r>
              <a:rPr lang="en-US" sz="1400" cap="none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, argument)</a:t>
            </a:r>
          </a:p>
          <a:p>
            <a:pPr lvl="2">
              <a:lnSpc>
                <a:spcPct val="200000"/>
              </a:lnSpc>
            </a:pPr>
            <a:r>
              <a:rPr lang="en-US" sz="1400" b="1" dirty="0"/>
              <a:t>Example: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mean(c(1,NA,2),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na.rm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= TRUE) </a:t>
            </a:r>
          </a:p>
          <a:p>
            <a:pPr lvl="2">
              <a:lnSpc>
                <a:spcPct val="200000"/>
              </a:lnSpc>
            </a:pPr>
            <a:r>
              <a:rPr lang="en-US" sz="1400" b="1" cap="none" dirty="0"/>
              <a:t>Pipe:  _________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%&gt;%</a:t>
            </a:r>
            <a:r>
              <a:rPr lang="en-US" sz="1400" b="1" cap="none" dirty="0"/>
              <a:t> _________</a:t>
            </a:r>
          </a:p>
          <a:p>
            <a:pPr lvl="2">
              <a:lnSpc>
                <a:spcPct val="200000"/>
              </a:lnSpc>
            </a:pPr>
            <a:r>
              <a:rPr lang="en-US" sz="1400" b="1" dirty="0"/>
              <a:t>3. Non Pipe</a:t>
            </a:r>
            <a:r>
              <a:rPr lang="en-US" sz="1400" dirty="0"/>
              <a:t>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function2((function1(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value_or_variable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))</a:t>
            </a:r>
          </a:p>
          <a:p>
            <a:pPr lvl="2">
              <a:lnSpc>
                <a:spcPct val="200000"/>
              </a:lnSpc>
            </a:pPr>
            <a:r>
              <a:rPr lang="en-US" sz="1400" b="1" dirty="0"/>
              <a:t>Example: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nrows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read_csv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("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my_data_file.csv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")) </a:t>
            </a:r>
            <a:endParaRPr lang="en-US" sz="1400" b="1" dirty="0"/>
          </a:p>
          <a:p>
            <a:pPr lvl="2">
              <a:lnSpc>
                <a:spcPct val="200000"/>
              </a:lnSpc>
            </a:pPr>
            <a:r>
              <a:rPr lang="en-US" sz="1400" b="1" dirty="0"/>
              <a:t>Pipe:  _________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%&gt;% </a:t>
            </a:r>
            <a:r>
              <a:rPr lang="en-US" sz="1400" b="1" dirty="0"/>
              <a:t>_________</a:t>
            </a:r>
            <a:endParaRPr lang="en-US" sz="14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pPr lvl="2">
              <a:lnSpc>
                <a:spcPct val="200000"/>
              </a:lnSpc>
            </a:pPr>
            <a:endParaRPr lang="en-US" sz="1400" cap="none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F7215-F100-27D0-2C29-6373DC72E399}"/>
              </a:ext>
            </a:extLst>
          </p:cNvPr>
          <p:cNvSpPr txBox="1"/>
          <p:nvPr/>
        </p:nvSpPr>
        <p:spPr>
          <a:xfrm>
            <a:off x="2036190" y="3789575"/>
            <a:ext cx="3657600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c(1,NA,2) %&gt;% mean(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na.rm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= TRUE)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E5B98-93FD-84C7-C0A4-31BC55BE6796}"/>
              </a:ext>
            </a:extLst>
          </p:cNvPr>
          <p:cNvSpPr txBox="1"/>
          <p:nvPr/>
        </p:nvSpPr>
        <p:spPr>
          <a:xfrm>
            <a:off x="2037761" y="2518527"/>
            <a:ext cx="22137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%&gt;%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nrows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277A0-C74B-71DE-62D2-568AADCF959D}"/>
              </a:ext>
            </a:extLst>
          </p:cNvPr>
          <p:cNvSpPr txBox="1"/>
          <p:nvPr/>
        </p:nvSpPr>
        <p:spPr>
          <a:xfrm>
            <a:off x="2075469" y="5073191"/>
            <a:ext cx="4485588" cy="307777"/>
          </a:xfrm>
          <a:prstGeom prst="rect">
            <a:avLst/>
          </a:prstGeom>
          <a:solidFill>
            <a:srgbClr val="E5E5E5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read_csv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("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my_data_file.csv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") %&gt;%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nrows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()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1FBC271-D99C-422C-4968-0CE1FE4F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AB2C-145E-5C37-CD23-124F9786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29420"/>
            <a:ext cx="10364451" cy="1596177"/>
          </a:xfrm>
        </p:spPr>
        <p:txBody>
          <a:bodyPr/>
          <a:lstStyle/>
          <a:p>
            <a:r>
              <a:rPr lang="en-US" dirty="0"/>
              <a:t>BASH What have we learned 🤔🤔🤔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593365B-CD96-7577-E4B3-F4CF730AB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41513"/>
              </p:ext>
            </p:extLst>
          </p:nvPr>
        </p:nvGraphicFramePr>
        <p:xfrm>
          <a:off x="791852" y="3384534"/>
          <a:ext cx="103632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14278714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527689047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607936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4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directories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0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 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Monaco" pitchFamily="2" charset="77"/>
                        </a:rPr>
                        <a:t>getwd</a:t>
                      </a:r>
                      <a:r>
                        <a:rPr lang="en-US" dirty="0">
                          <a:latin typeface="Monaco" pitchFamily="2" charset="77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 files/folders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72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ls()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will learn later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4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Something from terminus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Helvetica" pitchFamily="2" charset="0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Something from terminus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20985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A140240-ECC3-5FE0-6A55-05F7D7FD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46" y="1417345"/>
            <a:ext cx="2956089" cy="148716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3DC588-FF3B-F830-F9AB-12506DAC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E44A-2C78-29D4-7C7F-9E7D6CC8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now </a:t>
            </a:r>
            <a:r>
              <a:rPr lang="en-US" dirty="0" err="1"/>
              <a:t>ReadY</a:t>
            </a:r>
            <a:r>
              <a:rPr lang="en-US" dirty="0"/>
              <a:t> for </a:t>
            </a:r>
            <a:r>
              <a:rPr lang="en-US" dirty="0" err="1"/>
              <a:t>ggplot</a:t>
            </a:r>
            <a:endParaRPr lang="en-US" dirty="0"/>
          </a:p>
        </p:txBody>
      </p:sp>
      <p:pic>
        <p:nvPicPr>
          <p:cNvPr id="5" name="Content Placeholder 4" descr="A cartoon of a person wearing a hat&#10;&#10;AI-generated content may be incorrect.">
            <a:extLst>
              <a:ext uri="{FF2B5EF4-FFF2-40B4-BE49-F238E27FC236}">
                <a16:creationId xmlns:a16="http://schemas.microsoft.com/office/drawing/2014/main" id="{17C31E0E-AD9A-1285-0442-7C74C2DC0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0" y="2923381"/>
            <a:ext cx="3175000" cy="23114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AA18-2180-931D-C917-61A7A857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42BCA-E81A-8A48-9F77-B2DFC67AEC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832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2739</TotalTime>
  <Words>369</Words>
  <Application>Microsoft Macintosh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Helvetica</vt:lpstr>
      <vt:lpstr>Monaco</vt:lpstr>
      <vt:lpstr>Tw Cen MT</vt:lpstr>
      <vt:lpstr>Droplet</vt:lpstr>
      <vt:lpstr>CM515 recap and review</vt:lpstr>
      <vt:lpstr>review </vt:lpstr>
      <vt:lpstr>R: What have we learned 🤯🫠💪</vt:lpstr>
      <vt:lpstr>R: What have we learned 🤯🫠💪</vt:lpstr>
      <vt:lpstr>BASH What have we learned 🤔🤔🤔</vt:lpstr>
      <vt:lpstr>you are now ReadY for ggplot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King,David</dc:creator>
  <cp:lastModifiedBy>King,David</cp:lastModifiedBy>
  <cp:revision>4</cp:revision>
  <dcterms:created xsi:type="dcterms:W3CDTF">2025-02-22T20:09:16Z</dcterms:created>
  <dcterms:modified xsi:type="dcterms:W3CDTF">2025-02-24T17:51:15Z</dcterms:modified>
</cp:coreProperties>
</file>