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4" r:id="rId3"/>
    <p:sldId id="257" r:id="rId4"/>
    <p:sldId id="258" r:id="rId5"/>
    <p:sldId id="259" r:id="rId6"/>
    <p:sldId id="260" r:id="rId7"/>
    <p:sldId id="261" r:id="rId8"/>
    <p:sldId id="262" r:id="rId9"/>
    <p:sldId id="263"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10" d="100"/>
          <a:sy n="110" d="100"/>
        </p:scale>
        <p:origin x="449" y="-2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0043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fr-FR"/>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fr-FR"/>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txBody>
          <a:bodyPr/>
          <a:lstStyle/>
          <a:p>
            <a:endParaRPr lang="fr-FR"/>
          </a:p>
        </p:txBody>
      </p:sp>
      <p:sp>
        <p:nvSpPr>
          <p:cNvPr id="6" name="Text 3"/>
          <p:cNvSpPr/>
          <p:nvPr/>
        </p:nvSpPr>
        <p:spPr>
          <a:xfrm>
            <a:off x="2037993" y="2198608"/>
            <a:ext cx="10554414" cy="1666280"/>
          </a:xfrm>
          <a:prstGeom prst="rect">
            <a:avLst/>
          </a:prstGeom>
          <a:noFill/>
          <a:ln/>
        </p:spPr>
        <p:txBody>
          <a:bodyPr wrap="square" rtlCol="0" anchor="t"/>
          <a:lstStyle/>
          <a:p>
            <a:pPr marL="0" indent="0">
              <a:lnSpc>
                <a:spcPts val="4374"/>
              </a:lnSpc>
              <a:buNone/>
            </a:pPr>
            <a:r>
              <a:rPr lang="en-US" sz="3499" b="1" dirty="0">
                <a:solidFill>
                  <a:srgbClr val="1B1B27"/>
                </a:solidFill>
                <a:latin typeface="Poppins" pitchFamily="34" charset="0"/>
                <a:ea typeface="Poppins" pitchFamily="34" charset="-122"/>
                <a:cs typeface="Poppins" pitchFamily="34" charset="-120"/>
              </a:rPr>
              <a:t>Hackathon : Application Web Avancée de Reconnaissance d'Objets en Temps Réel avec TensorFlow.js</a:t>
            </a:r>
            <a:endParaRPr lang="en-US" sz="3499" dirty="0"/>
          </a:p>
        </p:txBody>
      </p:sp>
      <p:sp>
        <p:nvSpPr>
          <p:cNvPr id="7" name="Text 4"/>
          <p:cNvSpPr/>
          <p:nvPr/>
        </p:nvSpPr>
        <p:spPr>
          <a:xfrm>
            <a:off x="2037993" y="4114800"/>
            <a:ext cx="10554414" cy="1582936"/>
          </a:xfrm>
          <a:prstGeom prst="rect">
            <a:avLst/>
          </a:prstGeom>
          <a:noFill/>
          <a:ln/>
        </p:spPr>
        <p:txBody>
          <a:bodyPr wrap="square" rtlCol="0" anchor="t"/>
          <a:lstStyle/>
          <a:p>
            <a:r>
              <a:rPr lang="fr-FR" sz="1600" b="1" dirty="0">
                <a:latin typeface="Arimo"/>
              </a:rPr>
              <a:t>À vous de jouer !</a:t>
            </a:r>
            <a:endParaRPr lang="fr-FR" sz="1600" dirty="0">
              <a:latin typeface="Arimo"/>
            </a:endParaRPr>
          </a:p>
          <a:p>
            <a:r>
              <a:rPr lang="fr-FR" sz="1600" dirty="0">
                <a:latin typeface="Arimo"/>
              </a:rPr>
              <a:t>Bienvenue à tous dans ce hackathon palpitant ! Vous êtes sur le point de relever un défi excitant : créer une application web avancée de reconnaissance d'objets en temps réel. Ce projet est une excellente occasion de mettre en pratique vos compétences en développement, en travail d'équipe et en gestion de projet.</a:t>
            </a:r>
          </a:p>
        </p:txBody>
      </p:sp>
      <p:sp>
        <p:nvSpPr>
          <p:cNvPr id="8" name="Text 5"/>
          <p:cNvSpPr/>
          <p:nvPr/>
        </p:nvSpPr>
        <p:spPr>
          <a:xfrm>
            <a:off x="2037993" y="5697736"/>
            <a:ext cx="10554414" cy="333256"/>
          </a:xfrm>
          <a:prstGeom prst="rect">
            <a:avLst/>
          </a:prstGeom>
          <a:noFill/>
          <a:ln/>
        </p:spPr>
        <p:txBody>
          <a:bodyPr wrap="none" rtlCol="0" anchor="t"/>
          <a:lstStyle/>
          <a:p>
            <a:pPr marL="0" indent="0">
              <a:lnSpc>
                <a:spcPts val="2624"/>
              </a:lnSpc>
              <a:buNone/>
            </a:pPr>
            <a:r>
              <a:rPr lang="en-US" sz="1750" dirty="0">
                <a:solidFill>
                  <a:srgbClr val="3C3939"/>
                </a:solidFill>
                <a:latin typeface="Arimo" pitchFamily="34" charset="0"/>
                <a:ea typeface="Arimo" pitchFamily="34" charset="-122"/>
                <a:cs typeface="Arimo" pitchFamily="34" charset="-120"/>
              </a:rPr>
              <a:t>MAJ 05/2024</a:t>
            </a:r>
            <a:endParaRPr lang="en-US" sz="1750" dirty="0"/>
          </a:p>
        </p:txBody>
      </p:sp>
      <p:pic>
        <p:nvPicPr>
          <p:cNvPr id="11" name="Image 10" descr="Une image contenant Graphique, Police, graphisme, logo&#10;&#10;Description générée automatiquement">
            <a:extLst>
              <a:ext uri="{FF2B5EF4-FFF2-40B4-BE49-F238E27FC236}">
                <a16:creationId xmlns:a16="http://schemas.microsoft.com/office/drawing/2014/main" id="{B220AC5E-51C6-1922-19C3-8C385E7C15F5}"/>
              </a:ext>
            </a:extLst>
          </p:cNvPr>
          <p:cNvPicPr>
            <a:picLocks noChangeAspect="1"/>
          </p:cNvPicPr>
          <p:nvPr/>
        </p:nvPicPr>
        <p:blipFill>
          <a:blip r:embed="rId4"/>
          <a:stretch>
            <a:fillRect/>
          </a:stretch>
        </p:blipFill>
        <p:spPr>
          <a:xfrm>
            <a:off x="360554" y="418211"/>
            <a:ext cx="5099815" cy="1274956"/>
          </a:xfrm>
          <a:prstGeom prst="rect">
            <a:avLst/>
          </a:prstGeom>
        </p:spPr>
      </p:pic>
      <p:pic>
        <p:nvPicPr>
          <p:cNvPr id="13" name="Image 12" descr="Une image contenant texte, Police, Graphique, logo&#10;&#10;Description générée automatiquement">
            <a:extLst>
              <a:ext uri="{FF2B5EF4-FFF2-40B4-BE49-F238E27FC236}">
                <a16:creationId xmlns:a16="http://schemas.microsoft.com/office/drawing/2014/main" id="{D0EDC2C9-ECDC-ED65-D3DE-168DF34F8901}"/>
              </a:ext>
            </a:extLst>
          </p:cNvPr>
          <p:cNvPicPr>
            <a:picLocks noChangeAspect="1"/>
          </p:cNvPicPr>
          <p:nvPr/>
        </p:nvPicPr>
        <p:blipFill>
          <a:blip r:embed="rId5"/>
          <a:stretch>
            <a:fillRect/>
          </a:stretch>
        </p:blipFill>
        <p:spPr>
          <a:xfrm>
            <a:off x="3844384" y="655072"/>
            <a:ext cx="4390476" cy="10380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9D341AD-BC60-8F52-6BE1-AB283C251F75}"/>
              </a:ext>
            </a:extLst>
          </p:cNvPr>
          <p:cNvSpPr txBox="1"/>
          <p:nvPr/>
        </p:nvSpPr>
        <p:spPr>
          <a:xfrm>
            <a:off x="1460809" y="1573863"/>
            <a:ext cx="11385396" cy="3416320"/>
          </a:xfrm>
          <a:prstGeom prst="rect">
            <a:avLst/>
          </a:prstGeom>
          <a:noFill/>
        </p:spPr>
        <p:txBody>
          <a:bodyPr wrap="square">
            <a:spAutoFit/>
          </a:bodyPr>
          <a:lstStyle/>
          <a:p>
            <a:r>
              <a:rPr lang="fr-FR" dirty="0">
                <a:latin typeface="Arimo"/>
              </a:rPr>
              <a:t>Voici quelques conseils pour réussir :</a:t>
            </a:r>
          </a:p>
          <a:p>
            <a:endParaRPr lang="fr-FR" dirty="0">
              <a:latin typeface="Arimo"/>
            </a:endParaRPr>
          </a:p>
          <a:p>
            <a:pPr>
              <a:buFont typeface="+mj-lt"/>
              <a:buAutoNum type="arabicPeriod"/>
            </a:pPr>
            <a:r>
              <a:rPr lang="fr-FR" b="1" dirty="0">
                <a:latin typeface="Arimo"/>
              </a:rPr>
              <a:t>Communication :</a:t>
            </a:r>
            <a:r>
              <a:rPr lang="fr-FR" dirty="0">
                <a:latin typeface="Arimo"/>
              </a:rPr>
              <a:t> Restez en contact constant avec votre équipe. Utilisez des outils de communication comme Slack ou Discord pour discuter des idées, des problèmes et des progrès.</a:t>
            </a:r>
          </a:p>
          <a:p>
            <a:pPr>
              <a:buFont typeface="+mj-lt"/>
              <a:buAutoNum type="arabicPeriod"/>
            </a:pPr>
            <a:r>
              <a:rPr lang="fr-FR" b="1" dirty="0">
                <a:latin typeface="Arimo"/>
              </a:rPr>
              <a:t>Organisation :</a:t>
            </a:r>
            <a:r>
              <a:rPr lang="fr-FR" dirty="0">
                <a:latin typeface="Arimo"/>
              </a:rPr>
              <a:t> Utilisez Trello pour suivre les tâches et les responsabilités. Assurez-vous que chaque tâche est clairement définie et assignée à un membre de l'équipe.</a:t>
            </a:r>
          </a:p>
          <a:p>
            <a:pPr>
              <a:buFont typeface="+mj-lt"/>
              <a:buAutoNum type="arabicPeriod"/>
            </a:pPr>
            <a:r>
              <a:rPr lang="fr-FR" b="1" dirty="0">
                <a:latin typeface="Arimo"/>
              </a:rPr>
              <a:t>Collaboration :</a:t>
            </a:r>
            <a:r>
              <a:rPr lang="fr-FR" dirty="0">
                <a:latin typeface="Arimo"/>
              </a:rPr>
              <a:t> Travaillez ensemble, partagez vos connaissances et aidez-vous mutuellement. Le succès de l'équipe repose sur la collaboration et l'entraide.</a:t>
            </a:r>
          </a:p>
          <a:p>
            <a:pPr>
              <a:buFont typeface="+mj-lt"/>
              <a:buAutoNum type="arabicPeriod"/>
            </a:pPr>
            <a:r>
              <a:rPr lang="fr-FR" b="1" dirty="0">
                <a:latin typeface="Arimo"/>
              </a:rPr>
              <a:t>Gestion du Temps :</a:t>
            </a:r>
            <a:r>
              <a:rPr lang="fr-FR" dirty="0">
                <a:latin typeface="Arimo"/>
              </a:rPr>
              <a:t> Respectez les délais et les étapes du plan de projet. Faites des revues de code régulières et assurez-vous que le projet avance selon le planning.</a:t>
            </a:r>
          </a:p>
          <a:p>
            <a:pPr>
              <a:buFont typeface="+mj-lt"/>
              <a:buAutoNum type="arabicPeriod"/>
            </a:pPr>
            <a:r>
              <a:rPr lang="fr-FR" b="1" dirty="0">
                <a:latin typeface="Arimo"/>
              </a:rPr>
              <a:t>Créativité :</a:t>
            </a:r>
            <a:r>
              <a:rPr lang="fr-FR" dirty="0">
                <a:latin typeface="Arimo"/>
              </a:rPr>
              <a:t> N'hésitez pas à innover et à proposer des idées nouvelles. Les fonctionnalités bonus sont là pour vous permettre de briller et de montrer votre ingéniosité.</a:t>
            </a:r>
          </a:p>
        </p:txBody>
      </p:sp>
    </p:spTree>
    <p:extLst>
      <p:ext uri="{BB962C8B-B14F-4D97-AF65-F5344CB8AC3E}">
        <p14:creationId xmlns:p14="http://schemas.microsoft.com/office/powerpoint/2010/main" val="381486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fr-FR"/>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fr-FR"/>
          </a:p>
        </p:txBody>
      </p:sp>
      <p:sp>
        <p:nvSpPr>
          <p:cNvPr id="4" name="Text 2"/>
          <p:cNvSpPr/>
          <p:nvPr/>
        </p:nvSpPr>
        <p:spPr>
          <a:xfrm>
            <a:off x="2037993" y="1931908"/>
            <a:ext cx="5554980" cy="694373"/>
          </a:xfrm>
          <a:prstGeom prst="rect">
            <a:avLst/>
          </a:prstGeom>
          <a:noFill/>
          <a:ln/>
        </p:spPr>
        <p:txBody>
          <a:bodyPr wrap="none" rtlCol="0" anchor="t"/>
          <a:lstStyle/>
          <a:p>
            <a:pPr marL="0" indent="0">
              <a:lnSpc>
                <a:spcPts val="5468"/>
              </a:lnSpc>
              <a:buNone/>
            </a:pPr>
            <a:r>
              <a:rPr lang="en-US" sz="4374" b="1" dirty="0">
                <a:solidFill>
                  <a:srgbClr val="1B1B27"/>
                </a:solidFill>
                <a:latin typeface="Poppins" pitchFamily="34" charset="0"/>
                <a:ea typeface="Poppins" pitchFamily="34" charset="-122"/>
                <a:cs typeface="Poppins" pitchFamily="34" charset="-120"/>
              </a:rPr>
              <a:t>Objectif</a:t>
            </a:r>
            <a:endParaRPr lang="en-US" sz="4374" dirty="0"/>
          </a:p>
        </p:txBody>
      </p:sp>
      <p:sp>
        <p:nvSpPr>
          <p:cNvPr id="5" name="Text 3"/>
          <p:cNvSpPr/>
          <p:nvPr/>
        </p:nvSpPr>
        <p:spPr>
          <a:xfrm>
            <a:off x="2037993" y="3070622"/>
            <a:ext cx="10554414" cy="999768"/>
          </a:xfrm>
          <a:prstGeom prst="rect">
            <a:avLst/>
          </a:prstGeom>
          <a:noFill/>
          <a:ln/>
        </p:spPr>
        <p:txBody>
          <a:bodyPr wrap="square" rtlCol="0" anchor="t"/>
          <a:lstStyle/>
          <a:p>
            <a:pPr marL="0" indent="0">
              <a:lnSpc>
                <a:spcPts val="2624"/>
              </a:lnSpc>
              <a:buNone/>
            </a:pPr>
            <a:r>
              <a:rPr lang="en-US" sz="1750" dirty="0">
                <a:solidFill>
                  <a:srgbClr val="3C3939"/>
                </a:solidFill>
                <a:latin typeface="Arimo" pitchFamily="34" charset="0"/>
                <a:ea typeface="Arimo" pitchFamily="34" charset="-122"/>
                <a:cs typeface="Arimo" pitchFamily="34" charset="-120"/>
              </a:rPr>
              <a:t>L'objectif principal du projet est de créer une application web qui utilise la caméra de l'ordinateur pour détecter et reconnaître des objets en temps réel, avec des fonctionnalités avancées. L'application devra être capable de :</a:t>
            </a:r>
            <a:endParaRPr lang="en-US" sz="1750" dirty="0"/>
          </a:p>
        </p:txBody>
      </p:sp>
      <p:sp>
        <p:nvSpPr>
          <p:cNvPr id="6" name="Text 4"/>
          <p:cNvSpPr/>
          <p:nvPr/>
        </p:nvSpPr>
        <p:spPr>
          <a:xfrm>
            <a:off x="2393394" y="4320302"/>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3C3939"/>
                </a:solidFill>
                <a:latin typeface="Arimo" pitchFamily="34" charset="0"/>
                <a:ea typeface="Arimo" pitchFamily="34" charset="-122"/>
                <a:cs typeface="Arimo" pitchFamily="34" charset="-120"/>
              </a:rPr>
              <a:t>Détecter et reconnaître des objets dans le flux vidéo en direct.</a:t>
            </a:r>
            <a:endParaRPr lang="en-US" sz="1750" dirty="0"/>
          </a:p>
        </p:txBody>
      </p:sp>
      <p:sp>
        <p:nvSpPr>
          <p:cNvPr id="7" name="Text 5"/>
          <p:cNvSpPr/>
          <p:nvPr/>
        </p:nvSpPr>
        <p:spPr>
          <a:xfrm>
            <a:off x="2393394" y="4731306"/>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3C3939"/>
                </a:solidFill>
                <a:latin typeface="Arimo" pitchFamily="34" charset="0"/>
                <a:ea typeface="Arimo" pitchFamily="34" charset="-122"/>
                <a:cs typeface="Arimo" pitchFamily="34" charset="-120"/>
              </a:rPr>
              <a:t>Afficher les résultats de la détection en temps réel sur la page web.</a:t>
            </a:r>
            <a:endParaRPr lang="en-US" sz="1750" dirty="0"/>
          </a:p>
        </p:txBody>
      </p:sp>
      <p:sp>
        <p:nvSpPr>
          <p:cNvPr id="8" name="Text 6"/>
          <p:cNvSpPr/>
          <p:nvPr/>
        </p:nvSpPr>
        <p:spPr>
          <a:xfrm>
            <a:off x="2393394" y="5142309"/>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3C3939"/>
                </a:solidFill>
                <a:latin typeface="Arimo" pitchFamily="34" charset="0"/>
                <a:ea typeface="Arimo" pitchFamily="34" charset="-122"/>
                <a:cs typeface="Arimo" pitchFamily="34" charset="-120"/>
              </a:rPr>
              <a:t>Permettre à l'utilisateur de capturer des images du flux vidéo.</a:t>
            </a:r>
            <a:endParaRPr lang="en-US" sz="1750" dirty="0"/>
          </a:p>
        </p:txBody>
      </p:sp>
      <p:sp>
        <p:nvSpPr>
          <p:cNvPr id="9" name="Text 7"/>
          <p:cNvSpPr/>
          <p:nvPr/>
        </p:nvSpPr>
        <p:spPr>
          <a:xfrm>
            <a:off x="2393394" y="5553313"/>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3C3939"/>
                </a:solidFill>
                <a:latin typeface="Arimo" pitchFamily="34" charset="0"/>
                <a:ea typeface="Arimo" pitchFamily="34" charset="-122"/>
                <a:cs typeface="Arimo" pitchFamily="34" charset="-120"/>
              </a:rPr>
              <a:t>Sauvegarder les prédictions de détection dans une base de données locale.</a:t>
            </a:r>
            <a:endParaRPr lang="en-US" sz="1750" dirty="0"/>
          </a:p>
        </p:txBody>
      </p:sp>
      <p:sp>
        <p:nvSpPr>
          <p:cNvPr id="10" name="Text 8"/>
          <p:cNvSpPr/>
          <p:nvPr/>
        </p:nvSpPr>
        <p:spPr>
          <a:xfrm>
            <a:off x="2393394" y="5964317"/>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3C3939"/>
                </a:solidFill>
                <a:latin typeface="Arimo" pitchFamily="34" charset="0"/>
                <a:ea typeface="Arimo" pitchFamily="34" charset="-122"/>
                <a:cs typeface="Arimo" pitchFamily="34" charset="-120"/>
              </a:rPr>
              <a:t>Offrir une interface utilisateur intuitive et conviviale.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fr-FR"/>
          </a:p>
        </p:txBody>
      </p:sp>
      <p:sp>
        <p:nvSpPr>
          <p:cNvPr id="3" name="Shape 1"/>
          <p:cNvSpPr/>
          <p:nvPr/>
        </p:nvSpPr>
        <p:spPr>
          <a:xfrm>
            <a:off x="0" y="0"/>
            <a:ext cx="14630400" cy="10875050"/>
          </a:xfrm>
          <a:prstGeom prst="rect">
            <a:avLst/>
          </a:prstGeom>
          <a:solidFill>
            <a:srgbClr val="FFFFFF">
              <a:alpha val="75000"/>
            </a:srgbClr>
          </a:solidFill>
          <a:ln/>
        </p:spPr>
        <p:txBody>
          <a:bodyPr/>
          <a:lstStyle/>
          <a:p>
            <a:endParaRPr lang="fr-FR"/>
          </a:p>
        </p:txBody>
      </p:sp>
      <p:sp>
        <p:nvSpPr>
          <p:cNvPr id="4" name="Text 2"/>
          <p:cNvSpPr/>
          <p:nvPr/>
        </p:nvSpPr>
        <p:spPr>
          <a:xfrm>
            <a:off x="3621167" y="427673"/>
            <a:ext cx="5015151" cy="486013"/>
          </a:xfrm>
          <a:prstGeom prst="rect">
            <a:avLst/>
          </a:prstGeom>
          <a:noFill/>
          <a:ln/>
        </p:spPr>
        <p:txBody>
          <a:bodyPr wrap="none" rtlCol="0" anchor="t"/>
          <a:lstStyle/>
          <a:p>
            <a:pPr marL="0" indent="0">
              <a:lnSpc>
                <a:spcPts val="3827"/>
              </a:lnSpc>
              <a:buNone/>
            </a:pPr>
            <a:r>
              <a:rPr lang="en-US" sz="3062" b="1" dirty="0">
                <a:solidFill>
                  <a:srgbClr val="1B1B27"/>
                </a:solidFill>
                <a:latin typeface="Poppins" pitchFamily="34" charset="0"/>
                <a:ea typeface="Poppins" pitchFamily="34" charset="-122"/>
                <a:cs typeface="Poppins" pitchFamily="34" charset="-120"/>
              </a:rPr>
              <a:t>Plan de Projet sur 5 Jours</a:t>
            </a:r>
            <a:endParaRPr lang="en-US" sz="3062" dirty="0"/>
          </a:p>
        </p:txBody>
      </p:sp>
      <p:sp>
        <p:nvSpPr>
          <p:cNvPr id="5" name="Shape 3"/>
          <p:cNvSpPr/>
          <p:nvPr/>
        </p:nvSpPr>
        <p:spPr>
          <a:xfrm>
            <a:off x="3838932" y="1224677"/>
            <a:ext cx="31075" cy="9222700"/>
          </a:xfrm>
          <a:prstGeom prst="roundRect">
            <a:avLst>
              <a:gd name="adj" fmla="val 225238"/>
            </a:avLst>
          </a:prstGeom>
          <a:solidFill>
            <a:srgbClr val="C7C7D0"/>
          </a:solidFill>
          <a:ln/>
        </p:spPr>
        <p:txBody>
          <a:bodyPr/>
          <a:lstStyle/>
          <a:p>
            <a:endParaRPr lang="fr-FR"/>
          </a:p>
        </p:txBody>
      </p:sp>
      <p:sp>
        <p:nvSpPr>
          <p:cNvPr id="6" name="Shape 4"/>
          <p:cNvSpPr/>
          <p:nvPr/>
        </p:nvSpPr>
        <p:spPr>
          <a:xfrm>
            <a:off x="4029373" y="1558945"/>
            <a:ext cx="544354" cy="31075"/>
          </a:xfrm>
          <a:prstGeom prst="roundRect">
            <a:avLst>
              <a:gd name="adj" fmla="val 225238"/>
            </a:avLst>
          </a:prstGeom>
          <a:solidFill>
            <a:srgbClr val="C7C7D0"/>
          </a:solidFill>
          <a:ln/>
        </p:spPr>
        <p:txBody>
          <a:bodyPr/>
          <a:lstStyle/>
          <a:p>
            <a:endParaRPr lang="fr-FR"/>
          </a:p>
        </p:txBody>
      </p:sp>
      <p:sp>
        <p:nvSpPr>
          <p:cNvPr id="7" name="Shape 5"/>
          <p:cNvSpPr/>
          <p:nvPr/>
        </p:nvSpPr>
        <p:spPr>
          <a:xfrm>
            <a:off x="3679448" y="1399580"/>
            <a:ext cx="349925" cy="349925"/>
          </a:xfrm>
          <a:prstGeom prst="roundRect">
            <a:avLst>
              <a:gd name="adj" fmla="val 20002"/>
            </a:avLst>
          </a:prstGeom>
          <a:solidFill>
            <a:srgbClr val="E1E1EA"/>
          </a:solidFill>
          <a:ln w="7620">
            <a:solidFill>
              <a:srgbClr val="C7C7D0"/>
            </a:solidFill>
            <a:prstDash val="solid"/>
          </a:ln>
        </p:spPr>
        <p:txBody>
          <a:bodyPr/>
          <a:lstStyle/>
          <a:p>
            <a:endParaRPr lang="fr-FR"/>
          </a:p>
        </p:txBody>
      </p:sp>
      <p:sp>
        <p:nvSpPr>
          <p:cNvPr id="8" name="Text 6"/>
          <p:cNvSpPr/>
          <p:nvPr/>
        </p:nvSpPr>
        <p:spPr>
          <a:xfrm>
            <a:off x="3809226" y="1457801"/>
            <a:ext cx="90368" cy="233363"/>
          </a:xfrm>
          <a:prstGeom prst="rect">
            <a:avLst/>
          </a:prstGeom>
          <a:noFill/>
          <a:ln/>
        </p:spPr>
        <p:txBody>
          <a:bodyPr wrap="none" rtlCol="0" anchor="t"/>
          <a:lstStyle/>
          <a:p>
            <a:pPr marL="0" indent="0" algn="ctr">
              <a:lnSpc>
                <a:spcPts val="1837"/>
              </a:lnSpc>
              <a:buNone/>
            </a:pPr>
            <a:r>
              <a:rPr lang="en-US" sz="1837" b="1" dirty="0">
                <a:solidFill>
                  <a:srgbClr val="3C3939"/>
                </a:solidFill>
                <a:latin typeface="Poppins" pitchFamily="34" charset="0"/>
                <a:ea typeface="Poppins" pitchFamily="34" charset="-122"/>
                <a:cs typeface="Poppins" pitchFamily="34" charset="-120"/>
              </a:rPr>
              <a:t>1</a:t>
            </a:r>
            <a:endParaRPr lang="en-US" sz="1837" dirty="0"/>
          </a:p>
        </p:txBody>
      </p:sp>
      <p:sp>
        <p:nvSpPr>
          <p:cNvPr id="9" name="Text 7"/>
          <p:cNvSpPr/>
          <p:nvPr/>
        </p:nvSpPr>
        <p:spPr>
          <a:xfrm>
            <a:off x="4709874" y="1380173"/>
            <a:ext cx="4599742" cy="243007"/>
          </a:xfrm>
          <a:prstGeom prst="rect">
            <a:avLst/>
          </a:prstGeom>
          <a:noFill/>
          <a:ln/>
        </p:spPr>
        <p:txBody>
          <a:bodyPr wrap="none" rtlCol="0" anchor="t"/>
          <a:lstStyle/>
          <a:p>
            <a:pPr marL="0" indent="0" algn="l">
              <a:lnSpc>
                <a:spcPts val="1914"/>
              </a:lnSpc>
              <a:buNone/>
            </a:pPr>
            <a:r>
              <a:rPr lang="en-US" sz="1531" b="1" dirty="0">
                <a:solidFill>
                  <a:srgbClr val="3C3939"/>
                </a:solidFill>
                <a:latin typeface="Poppins" pitchFamily="34" charset="0"/>
                <a:ea typeface="Poppins" pitchFamily="34" charset="-122"/>
                <a:cs typeface="Poppins" pitchFamily="34" charset="-120"/>
              </a:rPr>
              <a:t>Jour 1 : Introduction et Configuration du Projet</a:t>
            </a:r>
            <a:endParaRPr lang="en-US" sz="1531" dirty="0"/>
          </a:p>
        </p:txBody>
      </p:sp>
      <p:sp>
        <p:nvSpPr>
          <p:cNvPr id="10" name="Text 8"/>
          <p:cNvSpPr/>
          <p:nvPr/>
        </p:nvSpPr>
        <p:spPr>
          <a:xfrm>
            <a:off x="4709874" y="1716405"/>
            <a:ext cx="6299359" cy="1399461"/>
          </a:xfrm>
          <a:prstGeom prst="rect">
            <a:avLst/>
          </a:prstGeom>
          <a:noFill/>
          <a:ln/>
        </p:spPr>
        <p:txBody>
          <a:bodyPr wrap="square" rtlCol="0" anchor="t"/>
          <a:lstStyle/>
          <a:p>
            <a:pPr marL="0" indent="0" algn="l">
              <a:lnSpc>
                <a:spcPts val="1837"/>
              </a:lnSpc>
              <a:buNone/>
            </a:pPr>
            <a:r>
              <a:rPr lang="en-US" sz="1225" dirty="0">
                <a:solidFill>
                  <a:srgbClr val="3C3939"/>
                </a:solidFill>
                <a:latin typeface="Arimo" pitchFamily="34" charset="0"/>
                <a:ea typeface="Arimo" pitchFamily="34" charset="-122"/>
                <a:cs typeface="Arimo" pitchFamily="34" charset="-120"/>
              </a:rPr>
              <a:t>Objectifs : Comprendre le projet et son objectif. Configurer l'environnement de développement. Tâches : Présentation du projet, explication des objectifs et introduction au modèle COCO-SSD. Installation et configuration des outils nécessaires (éditeur de code, serveur local). Création de la structure de base du projet avec HTML et CSS. Livrables : Documentation de présentation du projet. Environnement de développement configuré. Structure HTML et CSS de base.</a:t>
            </a:r>
            <a:endParaRPr lang="en-US" sz="1225" dirty="0"/>
          </a:p>
        </p:txBody>
      </p:sp>
      <p:sp>
        <p:nvSpPr>
          <p:cNvPr id="11" name="Shape 9"/>
          <p:cNvSpPr/>
          <p:nvPr/>
        </p:nvSpPr>
        <p:spPr>
          <a:xfrm>
            <a:off x="4029373" y="3761125"/>
            <a:ext cx="544354" cy="31075"/>
          </a:xfrm>
          <a:prstGeom prst="roundRect">
            <a:avLst>
              <a:gd name="adj" fmla="val 225238"/>
            </a:avLst>
          </a:prstGeom>
          <a:solidFill>
            <a:srgbClr val="C7C7D0"/>
          </a:solidFill>
          <a:ln/>
        </p:spPr>
        <p:txBody>
          <a:bodyPr/>
          <a:lstStyle/>
          <a:p>
            <a:endParaRPr lang="fr-FR"/>
          </a:p>
        </p:txBody>
      </p:sp>
      <p:sp>
        <p:nvSpPr>
          <p:cNvPr id="12" name="Shape 10"/>
          <p:cNvSpPr/>
          <p:nvPr/>
        </p:nvSpPr>
        <p:spPr>
          <a:xfrm>
            <a:off x="3679448" y="3601760"/>
            <a:ext cx="349925" cy="349925"/>
          </a:xfrm>
          <a:prstGeom prst="roundRect">
            <a:avLst>
              <a:gd name="adj" fmla="val 20002"/>
            </a:avLst>
          </a:prstGeom>
          <a:solidFill>
            <a:srgbClr val="E1E1EA"/>
          </a:solidFill>
          <a:ln w="7620">
            <a:solidFill>
              <a:srgbClr val="C7C7D0"/>
            </a:solidFill>
            <a:prstDash val="solid"/>
          </a:ln>
        </p:spPr>
        <p:txBody>
          <a:bodyPr/>
          <a:lstStyle/>
          <a:p>
            <a:endParaRPr lang="fr-FR"/>
          </a:p>
        </p:txBody>
      </p:sp>
      <p:sp>
        <p:nvSpPr>
          <p:cNvPr id="13" name="Text 11"/>
          <p:cNvSpPr/>
          <p:nvPr/>
        </p:nvSpPr>
        <p:spPr>
          <a:xfrm>
            <a:off x="3788033" y="3659981"/>
            <a:ext cx="132755" cy="233363"/>
          </a:xfrm>
          <a:prstGeom prst="rect">
            <a:avLst/>
          </a:prstGeom>
          <a:noFill/>
          <a:ln/>
        </p:spPr>
        <p:txBody>
          <a:bodyPr wrap="none" rtlCol="0" anchor="t"/>
          <a:lstStyle/>
          <a:p>
            <a:pPr marL="0" indent="0" algn="ctr">
              <a:lnSpc>
                <a:spcPts val="1837"/>
              </a:lnSpc>
              <a:buNone/>
            </a:pPr>
            <a:r>
              <a:rPr lang="en-US" sz="1837" b="1" dirty="0">
                <a:solidFill>
                  <a:srgbClr val="3C3939"/>
                </a:solidFill>
                <a:latin typeface="Poppins" pitchFamily="34" charset="0"/>
                <a:ea typeface="Poppins" pitchFamily="34" charset="-122"/>
                <a:cs typeface="Poppins" pitchFamily="34" charset="-120"/>
              </a:rPr>
              <a:t>2</a:t>
            </a:r>
            <a:endParaRPr lang="en-US" sz="1837" dirty="0"/>
          </a:p>
        </p:txBody>
      </p:sp>
      <p:sp>
        <p:nvSpPr>
          <p:cNvPr id="14" name="Text 12"/>
          <p:cNvSpPr/>
          <p:nvPr/>
        </p:nvSpPr>
        <p:spPr>
          <a:xfrm>
            <a:off x="4709874" y="3582353"/>
            <a:ext cx="4491395" cy="243007"/>
          </a:xfrm>
          <a:prstGeom prst="rect">
            <a:avLst/>
          </a:prstGeom>
          <a:noFill/>
          <a:ln/>
        </p:spPr>
        <p:txBody>
          <a:bodyPr wrap="none" rtlCol="0" anchor="t"/>
          <a:lstStyle/>
          <a:p>
            <a:pPr marL="0" indent="0" algn="l">
              <a:lnSpc>
                <a:spcPts val="1914"/>
              </a:lnSpc>
              <a:buNone/>
            </a:pPr>
            <a:r>
              <a:rPr lang="en-US" sz="1531" b="1" dirty="0">
                <a:solidFill>
                  <a:srgbClr val="3C3939"/>
                </a:solidFill>
                <a:latin typeface="Poppins" pitchFamily="34" charset="0"/>
                <a:ea typeface="Poppins" pitchFamily="34" charset="-122"/>
                <a:cs typeface="Poppins" pitchFamily="34" charset="-120"/>
              </a:rPr>
              <a:t>Jour 2 : Accès à la Caméra et Affichage Vidéo</a:t>
            </a:r>
            <a:endParaRPr lang="en-US" sz="1531" dirty="0"/>
          </a:p>
        </p:txBody>
      </p:sp>
      <p:sp>
        <p:nvSpPr>
          <p:cNvPr id="15" name="Text 13"/>
          <p:cNvSpPr/>
          <p:nvPr/>
        </p:nvSpPr>
        <p:spPr>
          <a:xfrm>
            <a:off x="4709874" y="3918585"/>
            <a:ext cx="6299359" cy="932974"/>
          </a:xfrm>
          <a:prstGeom prst="rect">
            <a:avLst/>
          </a:prstGeom>
          <a:noFill/>
          <a:ln/>
        </p:spPr>
        <p:txBody>
          <a:bodyPr wrap="square" rtlCol="0" anchor="t"/>
          <a:lstStyle/>
          <a:p>
            <a:pPr marL="0" indent="0" algn="l">
              <a:lnSpc>
                <a:spcPts val="1837"/>
              </a:lnSpc>
              <a:buNone/>
            </a:pPr>
            <a:r>
              <a:rPr lang="en-US" sz="1225" dirty="0">
                <a:solidFill>
                  <a:srgbClr val="3C3939"/>
                </a:solidFill>
                <a:latin typeface="Arimo" pitchFamily="34" charset="0"/>
                <a:ea typeface="Arimo" pitchFamily="34" charset="-122"/>
                <a:cs typeface="Arimo" pitchFamily="34" charset="-120"/>
              </a:rPr>
              <a:t>Objectifs : Apprendre à accéder à la caméra de l'ordinateur avec JavaScript. Afficher le flux vidéo en direct sur la page web. Tâches : Utilisation de l'API WebRTC pour accéder à la caméra. Affichage du flux vidéo en direct dans un élément vidéo. Livrables : Code permettant l'accès à la caméra. Flux vidéo en direct affiché sur la page web.</a:t>
            </a:r>
            <a:endParaRPr lang="en-US" sz="1225" dirty="0"/>
          </a:p>
        </p:txBody>
      </p:sp>
      <p:sp>
        <p:nvSpPr>
          <p:cNvPr id="16" name="Shape 14"/>
          <p:cNvSpPr/>
          <p:nvPr/>
        </p:nvSpPr>
        <p:spPr>
          <a:xfrm>
            <a:off x="4029373" y="5496818"/>
            <a:ext cx="544354" cy="31075"/>
          </a:xfrm>
          <a:prstGeom prst="roundRect">
            <a:avLst>
              <a:gd name="adj" fmla="val 225238"/>
            </a:avLst>
          </a:prstGeom>
          <a:solidFill>
            <a:srgbClr val="C7C7D0"/>
          </a:solidFill>
          <a:ln/>
        </p:spPr>
        <p:txBody>
          <a:bodyPr/>
          <a:lstStyle/>
          <a:p>
            <a:endParaRPr lang="fr-FR"/>
          </a:p>
        </p:txBody>
      </p:sp>
      <p:sp>
        <p:nvSpPr>
          <p:cNvPr id="17" name="Shape 15"/>
          <p:cNvSpPr/>
          <p:nvPr/>
        </p:nvSpPr>
        <p:spPr>
          <a:xfrm>
            <a:off x="3679448" y="5337453"/>
            <a:ext cx="349925" cy="349925"/>
          </a:xfrm>
          <a:prstGeom prst="roundRect">
            <a:avLst>
              <a:gd name="adj" fmla="val 20002"/>
            </a:avLst>
          </a:prstGeom>
          <a:solidFill>
            <a:srgbClr val="E1E1EA"/>
          </a:solidFill>
          <a:ln w="7620">
            <a:solidFill>
              <a:srgbClr val="C7C7D0"/>
            </a:solidFill>
            <a:prstDash val="solid"/>
          </a:ln>
        </p:spPr>
        <p:txBody>
          <a:bodyPr/>
          <a:lstStyle/>
          <a:p>
            <a:endParaRPr lang="fr-FR"/>
          </a:p>
        </p:txBody>
      </p:sp>
      <p:sp>
        <p:nvSpPr>
          <p:cNvPr id="18" name="Text 16"/>
          <p:cNvSpPr/>
          <p:nvPr/>
        </p:nvSpPr>
        <p:spPr>
          <a:xfrm>
            <a:off x="3783270" y="5395674"/>
            <a:ext cx="142280" cy="233363"/>
          </a:xfrm>
          <a:prstGeom prst="rect">
            <a:avLst/>
          </a:prstGeom>
          <a:noFill/>
          <a:ln/>
        </p:spPr>
        <p:txBody>
          <a:bodyPr wrap="none" rtlCol="0" anchor="t"/>
          <a:lstStyle/>
          <a:p>
            <a:pPr marL="0" indent="0" algn="ctr">
              <a:lnSpc>
                <a:spcPts val="1837"/>
              </a:lnSpc>
              <a:buNone/>
            </a:pPr>
            <a:r>
              <a:rPr lang="en-US" sz="1837" b="1" dirty="0">
                <a:solidFill>
                  <a:srgbClr val="3C3939"/>
                </a:solidFill>
                <a:latin typeface="Poppins" pitchFamily="34" charset="0"/>
                <a:ea typeface="Poppins" pitchFamily="34" charset="-122"/>
                <a:cs typeface="Poppins" pitchFamily="34" charset="-120"/>
              </a:rPr>
              <a:t>3</a:t>
            </a:r>
            <a:endParaRPr lang="en-US" sz="1837" dirty="0"/>
          </a:p>
        </p:txBody>
      </p:sp>
      <p:sp>
        <p:nvSpPr>
          <p:cNvPr id="19" name="Text 17"/>
          <p:cNvSpPr/>
          <p:nvPr/>
        </p:nvSpPr>
        <p:spPr>
          <a:xfrm>
            <a:off x="4709874" y="5318046"/>
            <a:ext cx="6048732" cy="243007"/>
          </a:xfrm>
          <a:prstGeom prst="rect">
            <a:avLst/>
          </a:prstGeom>
          <a:noFill/>
          <a:ln/>
        </p:spPr>
        <p:txBody>
          <a:bodyPr wrap="none" rtlCol="0" anchor="t"/>
          <a:lstStyle/>
          <a:p>
            <a:pPr marL="0" indent="0" algn="l">
              <a:lnSpc>
                <a:spcPts val="1914"/>
              </a:lnSpc>
              <a:buNone/>
            </a:pPr>
            <a:r>
              <a:rPr lang="en-US" sz="1531" b="1" dirty="0">
                <a:solidFill>
                  <a:srgbClr val="3C3939"/>
                </a:solidFill>
                <a:latin typeface="Poppins" pitchFamily="34" charset="0"/>
                <a:ea typeface="Poppins" pitchFamily="34" charset="-122"/>
                <a:cs typeface="Poppins" pitchFamily="34" charset="-120"/>
              </a:rPr>
              <a:t>Jour 3 : Intégration de TensorFlow.js et du Modèle COCO-SSD</a:t>
            </a:r>
            <a:endParaRPr lang="en-US" sz="1531" dirty="0"/>
          </a:p>
        </p:txBody>
      </p:sp>
      <p:sp>
        <p:nvSpPr>
          <p:cNvPr id="20" name="Text 18"/>
          <p:cNvSpPr/>
          <p:nvPr/>
        </p:nvSpPr>
        <p:spPr>
          <a:xfrm>
            <a:off x="4709874" y="5654278"/>
            <a:ext cx="6299359" cy="1166217"/>
          </a:xfrm>
          <a:prstGeom prst="rect">
            <a:avLst/>
          </a:prstGeom>
          <a:noFill/>
          <a:ln/>
        </p:spPr>
        <p:txBody>
          <a:bodyPr wrap="square" rtlCol="0" anchor="t"/>
          <a:lstStyle/>
          <a:p>
            <a:pPr marL="0" indent="0" algn="l">
              <a:lnSpc>
                <a:spcPts val="1837"/>
              </a:lnSpc>
              <a:buNone/>
            </a:pPr>
            <a:r>
              <a:rPr lang="en-US" sz="1225" dirty="0">
                <a:solidFill>
                  <a:srgbClr val="3C3939"/>
                </a:solidFill>
                <a:latin typeface="Arimo" pitchFamily="34" charset="0"/>
                <a:ea typeface="Arimo" pitchFamily="34" charset="-122"/>
                <a:cs typeface="Arimo" pitchFamily="34" charset="-120"/>
              </a:rPr>
              <a:t>Objectifs : Charger le modèle COCO-SSD avec TensorFlow.js. Utiliser le modèle pour détecter des objets dans les images capturées à partir du flux vidéo. Tâches : Chargement du modèle COCO-SSD. Capture d'images du flux vidéo et utilisation du modèle pour détecter des objets. Livrables : Modèle COCO-SSD intégré et fonctionnel. Détection d'objets à partir du flux vidéo.</a:t>
            </a:r>
            <a:endParaRPr lang="en-US" sz="1225" dirty="0"/>
          </a:p>
        </p:txBody>
      </p:sp>
      <p:sp>
        <p:nvSpPr>
          <p:cNvPr id="21" name="Shape 19"/>
          <p:cNvSpPr/>
          <p:nvPr/>
        </p:nvSpPr>
        <p:spPr>
          <a:xfrm>
            <a:off x="4029373" y="7465755"/>
            <a:ext cx="544354" cy="31075"/>
          </a:xfrm>
          <a:prstGeom prst="roundRect">
            <a:avLst>
              <a:gd name="adj" fmla="val 225238"/>
            </a:avLst>
          </a:prstGeom>
          <a:solidFill>
            <a:srgbClr val="C7C7D0"/>
          </a:solidFill>
          <a:ln/>
        </p:spPr>
        <p:txBody>
          <a:bodyPr/>
          <a:lstStyle/>
          <a:p>
            <a:endParaRPr lang="fr-FR"/>
          </a:p>
        </p:txBody>
      </p:sp>
      <p:sp>
        <p:nvSpPr>
          <p:cNvPr id="22" name="Shape 20"/>
          <p:cNvSpPr/>
          <p:nvPr/>
        </p:nvSpPr>
        <p:spPr>
          <a:xfrm>
            <a:off x="3679448" y="7306389"/>
            <a:ext cx="349925" cy="349925"/>
          </a:xfrm>
          <a:prstGeom prst="roundRect">
            <a:avLst>
              <a:gd name="adj" fmla="val 20002"/>
            </a:avLst>
          </a:prstGeom>
          <a:solidFill>
            <a:srgbClr val="E1E1EA"/>
          </a:solidFill>
          <a:ln w="7620">
            <a:solidFill>
              <a:srgbClr val="C7C7D0"/>
            </a:solidFill>
            <a:prstDash val="solid"/>
          </a:ln>
        </p:spPr>
        <p:txBody>
          <a:bodyPr/>
          <a:lstStyle/>
          <a:p>
            <a:endParaRPr lang="fr-FR"/>
          </a:p>
        </p:txBody>
      </p:sp>
      <p:sp>
        <p:nvSpPr>
          <p:cNvPr id="23" name="Text 21"/>
          <p:cNvSpPr/>
          <p:nvPr/>
        </p:nvSpPr>
        <p:spPr>
          <a:xfrm>
            <a:off x="3773745" y="7364611"/>
            <a:ext cx="161211" cy="233363"/>
          </a:xfrm>
          <a:prstGeom prst="rect">
            <a:avLst/>
          </a:prstGeom>
          <a:noFill/>
          <a:ln/>
        </p:spPr>
        <p:txBody>
          <a:bodyPr wrap="none" rtlCol="0" anchor="t"/>
          <a:lstStyle/>
          <a:p>
            <a:pPr marL="0" indent="0" algn="ctr">
              <a:lnSpc>
                <a:spcPts val="1837"/>
              </a:lnSpc>
              <a:buNone/>
            </a:pPr>
            <a:r>
              <a:rPr lang="en-US" sz="1837" b="1" dirty="0">
                <a:solidFill>
                  <a:srgbClr val="3C3939"/>
                </a:solidFill>
                <a:latin typeface="Poppins" pitchFamily="34" charset="0"/>
                <a:ea typeface="Poppins" pitchFamily="34" charset="-122"/>
                <a:cs typeface="Poppins" pitchFamily="34" charset="-120"/>
              </a:rPr>
              <a:t>4</a:t>
            </a:r>
            <a:endParaRPr lang="en-US" sz="1837" dirty="0"/>
          </a:p>
        </p:txBody>
      </p:sp>
      <p:sp>
        <p:nvSpPr>
          <p:cNvPr id="24" name="Text 22"/>
          <p:cNvSpPr/>
          <p:nvPr/>
        </p:nvSpPr>
        <p:spPr>
          <a:xfrm>
            <a:off x="4709874" y="7286982"/>
            <a:ext cx="3383994" cy="243007"/>
          </a:xfrm>
          <a:prstGeom prst="rect">
            <a:avLst/>
          </a:prstGeom>
          <a:noFill/>
          <a:ln/>
        </p:spPr>
        <p:txBody>
          <a:bodyPr wrap="none" rtlCol="0" anchor="t"/>
          <a:lstStyle/>
          <a:p>
            <a:pPr marL="0" indent="0" algn="l">
              <a:lnSpc>
                <a:spcPts val="1914"/>
              </a:lnSpc>
              <a:buNone/>
            </a:pPr>
            <a:r>
              <a:rPr lang="en-US" sz="1531" b="1" dirty="0">
                <a:solidFill>
                  <a:srgbClr val="3C3939"/>
                </a:solidFill>
                <a:latin typeface="Poppins" pitchFamily="34" charset="0"/>
                <a:ea typeface="Poppins" pitchFamily="34" charset="-122"/>
                <a:cs typeface="Poppins" pitchFamily="34" charset="-120"/>
              </a:rPr>
              <a:t>Jour 4 : Fonctionnalités Avancées</a:t>
            </a:r>
            <a:endParaRPr lang="en-US" sz="1531" dirty="0"/>
          </a:p>
        </p:txBody>
      </p:sp>
      <p:sp>
        <p:nvSpPr>
          <p:cNvPr id="25" name="Text 23"/>
          <p:cNvSpPr/>
          <p:nvPr/>
        </p:nvSpPr>
        <p:spPr>
          <a:xfrm>
            <a:off x="4709874" y="7623215"/>
            <a:ext cx="6299359" cy="932974"/>
          </a:xfrm>
          <a:prstGeom prst="rect">
            <a:avLst/>
          </a:prstGeom>
          <a:noFill/>
          <a:ln/>
        </p:spPr>
        <p:txBody>
          <a:bodyPr wrap="square" rtlCol="0" anchor="t"/>
          <a:lstStyle/>
          <a:p>
            <a:pPr marL="0" indent="0" algn="l">
              <a:lnSpc>
                <a:spcPts val="1837"/>
              </a:lnSpc>
              <a:buNone/>
            </a:pPr>
            <a:r>
              <a:rPr lang="en-US" sz="1225" dirty="0">
                <a:solidFill>
                  <a:srgbClr val="3C3939"/>
                </a:solidFill>
                <a:latin typeface="Arimo" pitchFamily="34" charset="0"/>
                <a:ea typeface="Arimo" pitchFamily="34" charset="-122"/>
                <a:cs typeface="Arimo" pitchFamily="34" charset="-120"/>
              </a:rPr>
              <a:t>Objectifs : Ajouter la fonctionnalité de capture d'écran. Sauvegarder les prédictions dans IndexedDB. Tâches : Implémentation de la capture d'écran et affichage de l'image capturée. Utilisation d'IndexedDB pour sauvegarder les prédictions. Livrables : Fonction de capture d'écran implémentée. Prédictions sauvegardées dans IndexedDB.</a:t>
            </a:r>
            <a:endParaRPr lang="en-US" sz="1225" dirty="0"/>
          </a:p>
        </p:txBody>
      </p:sp>
      <p:sp>
        <p:nvSpPr>
          <p:cNvPr id="26" name="Shape 24"/>
          <p:cNvSpPr/>
          <p:nvPr/>
        </p:nvSpPr>
        <p:spPr>
          <a:xfrm>
            <a:off x="4029373" y="9201448"/>
            <a:ext cx="544354" cy="31075"/>
          </a:xfrm>
          <a:prstGeom prst="roundRect">
            <a:avLst>
              <a:gd name="adj" fmla="val 225238"/>
            </a:avLst>
          </a:prstGeom>
          <a:solidFill>
            <a:srgbClr val="C7C7D0"/>
          </a:solidFill>
          <a:ln/>
        </p:spPr>
        <p:txBody>
          <a:bodyPr/>
          <a:lstStyle/>
          <a:p>
            <a:endParaRPr lang="fr-FR"/>
          </a:p>
        </p:txBody>
      </p:sp>
      <p:sp>
        <p:nvSpPr>
          <p:cNvPr id="27" name="Shape 25"/>
          <p:cNvSpPr/>
          <p:nvPr/>
        </p:nvSpPr>
        <p:spPr>
          <a:xfrm>
            <a:off x="3679448" y="9042083"/>
            <a:ext cx="349925" cy="349925"/>
          </a:xfrm>
          <a:prstGeom prst="roundRect">
            <a:avLst>
              <a:gd name="adj" fmla="val 20002"/>
            </a:avLst>
          </a:prstGeom>
          <a:solidFill>
            <a:srgbClr val="E1E1EA"/>
          </a:solidFill>
          <a:ln w="7620">
            <a:solidFill>
              <a:srgbClr val="C7C7D0"/>
            </a:solidFill>
            <a:prstDash val="solid"/>
          </a:ln>
        </p:spPr>
        <p:txBody>
          <a:bodyPr/>
          <a:lstStyle/>
          <a:p>
            <a:endParaRPr lang="fr-FR"/>
          </a:p>
        </p:txBody>
      </p:sp>
      <p:sp>
        <p:nvSpPr>
          <p:cNvPr id="28" name="Text 26"/>
          <p:cNvSpPr/>
          <p:nvPr/>
        </p:nvSpPr>
        <p:spPr>
          <a:xfrm>
            <a:off x="3777913" y="9100304"/>
            <a:ext cx="152876" cy="233363"/>
          </a:xfrm>
          <a:prstGeom prst="rect">
            <a:avLst/>
          </a:prstGeom>
          <a:noFill/>
          <a:ln/>
        </p:spPr>
        <p:txBody>
          <a:bodyPr wrap="none" rtlCol="0" anchor="t"/>
          <a:lstStyle/>
          <a:p>
            <a:pPr marL="0" indent="0" algn="ctr">
              <a:lnSpc>
                <a:spcPts val="1837"/>
              </a:lnSpc>
              <a:buNone/>
            </a:pPr>
            <a:r>
              <a:rPr lang="en-US" sz="1837" b="1" dirty="0">
                <a:solidFill>
                  <a:srgbClr val="3C3939"/>
                </a:solidFill>
                <a:latin typeface="Poppins" pitchFamily="34" charset="0"/>
                <a:ea typeface="Poppins" pitchFamily="34" charset="-122"/>
                <a:cs typeface="Poppins" pitchFamily="34" charset="-120"/>
              </a:rPr>
              <a:t>5</a:t>
            </a:r>
            <a:endParaRPr lang="en-US" sz="1837" dirty="0"/>
          </a:p>
        </p:txBody>
      </p:sp>
      <p:sp>
        <p:nvSpPr>
          <p:cNvPr id="29" name="Text 27"/>
          <p:cNvSpPr/>
          <p:nvPr/>
        </p:nvSpPr>
        <p:spPr>
          <a:xfrm>
            <a:off x="4709874" y="9022675"/>
            <a:ext cx="3531275" cy="243007"/>
          </a:xfrm>
          <a:prstGeom prst="rect">
            <a:avLst/>
          </a:prstGeom>
          <a:noFill/>
          <a:ln/>
        </p:spPr>
        <p:txBody>
          <a:bodyPr wrap="none" rtlCol="0" anchor="t"/>
          <a:lstStyle/>
          <a:p>
            <a:pPr marL="0" indent="0" algn="l">
              <a:lnSpc>
                <a:spcPts val="1914"/>
              </a:lnSpc>
              <a:buNone/>
            </a:pPr>
            <a:r>
              <a:rPr lang="en-US" sz="1531" b="1" dirty="0">
                <a:solidFill>
                  <a:srgbClr val="3C3939"/>
                </a:solidFill>
                <a:latin typeface="Poppins" pitchFamily="34" charset="0"/>
                <a:ea typeface="Poppins" pitchFamily="34" charset="-122"/>
                <a:cs typeface="Poppins" pitchFamily="34" charset="-120"/>
              </a:rPr>
              <a:t>Jour 5 : Finalisation et Présentation</a:t>
            </a:r>
            <a:endParaRPr lang="en-US" sz="1531" dirty="0"/>
          </a:p>
        </p:txBody>
      </p:sp>
      <p:sp>
        <p:nvSpPr>
          <p:cNvPr id="30" name="Text 28"/>
          <p:cNvSpPr/>
          <p:nvPr/>
        </p:nvSpPr>
        <p:spPr>
          <a:xfrm>
            <a:off x="4709874" y="9358908"/>
            <a:ext cx="6299359" cy="932974"/>
          </a:xfrm>
          <a:prstGeom prst="rect">
            <a:avLst/>
          </a:prstGeom>
          <a:noFill/>
          <a:ln/>
        </p:spPr>
        <p:txBody>
          <a:bodyPr wrap="square" rtlCol="0" anchor="t"/>
          <a:lstStyle/>
          <a:p>
            <a:pPr marL="0" indent="0" algn="l">
              <a:lnSpc>
                <a:spcPts val="1837"/>
              </a:lnSpc>
              <a:buNone/>
            </a:pPr>
            <a:r>
              <a:rPr lang="en-US" sz="1225" dirty="0">
                <a:solidFill>
                  <a:srgbClr val="3C3939"/>
                </a:solidFill>
                <a:latin typeface="Arimo" pitchFamily="34" charset="0"/>
                <a:ea typeface="Arimo" pitchFamily="34" charset="-122"/>
                <a:cs typeface="Arimo" pitchFamily="34" charset="-120"/>
              </a:rPr>
              <a:t>Objectifs : Finaliser l'application. Préparer et présenter le projet. Tâches : Correction des derniers bugs et ajustements finaux. Préparation d'une présentation du projet, incluant une démonstration en direct. Présentation du projet. Livrables : Application web finalisée et sans bugs. Présentation préparée avec une démonstration en direct.</a:t>
            </a:r>
            <a:endParaRPr lang="en-US" sz="122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fr-FR"/>
          </a:p>
        </p:txBody>
      </p:sp>
      <p:sp>
        <p:nvSpPr>
          <p:cNvPr id="3" name="Shape 1"/>
          <p:cNvSpPr/>
          <p:nvPr/>
        </p:nvSpPr>
        <p:spPr>
          <a:xfrm>
            <a:off x="0" y="0"/>
            <a:ext cx="14630400" cy="11491436"/>
          </a:xfrm>
          <a:prstGeom prst="rect">
            <a:avLst/>
          </a:prstGeom>
          <a:solidFill>
            <a:srgbClr val="FFFFFF">
              <a:alpha val="75000"/>
            </a:srgbClr>
          </a:solidFill>
          <a:ln/>
        </p:spPr>
        <p:txBody>
          <a:bodyPr/>
          <a:lstStyle/>
          <a:p>
            <a:endParaRPr lang="fr-FR"/>
          </a:p>
        </p:txBody>
      </p:sp>
      <p:sp>
        <p:nvSpPr>
          <p:cNvPr id="4" name="Text 2"/>
          <p:cNvSpPr/>
          <p:nvPr/>
        </p:nvSpPr>
        <p:spPr>
          <a:xfrm>
            <a:off x="3621167" y="427673"/>
            <a:ext cx="7388066" cy="972026"/>
          </a:xfrm>
          <a:prstGeom prst="rect">
            <a:avLst/>
          </a:prstGeom>
          <a:noFill/>
          <a:ln/>
        </p:spPr>
        <p:txBody>
          <a:bodyPr wrap="square" rtlCol="0" anchor="t"/>
          <a:lstStyle/>
          <a:p>
            <a:pPr marL="0" indent="0">
              <a:lnSpc>
                <a:spcPts val="3827"/>
              </a:lnSpc>
              <a:buNone/>
            </a:pPr>
            <a:r>
              <a:rPr lang="en-US" sz="3062" b="1" dirty="0">
                <a:solidFill>
                  <a:srgbClr val="1B1B27"/>
                </a:solidFill>
                <a:latin typeface="Poppins" pitchFamily="34" charset="0"/>
                <a:ea typeface="Poppins" pitchFamily="34" charset="-122"/>
                <a:cs typeface="Poppins" pitchFamily="34" charset="-120"/>
              </a:rPr>
              <a:t>Organisation de la Collaboration sur Trello</a:t>
            </a:r>
            <a:endParaRPr lang="en-US" sz="3062" dirty="0"/>
          </a:p>
        </p:txBody>
      </p:sp>
      <p:sp>
        <p:nvSpPr>
          <p:cNvPr id="5" name="Text 3"/>
          <p:cNvSpPr/>
          <p:nvPr/>
        </p:nvSpPr>
        <p:spPr>
          <a:xfrm>
            <a:off x="3621167" y="1710690"/>
            <a:ext cx="7388066" cy="466487"/>
          </a:xfrm>
          <a:prstGeom prst="rect">
            <a:avLst/>
          </a:prstGeom>
          <a:noFill/>
          <a:ln/>
        </p:spPr>
        <p:txBody>
          <a:bodyPr wrap="square" rtlCol="0" anchor="t"/>
          <a:lstStyle/>
          <a:p>
            <a:pPr marL="0" indent="0">
              <a:lnSpc>
                <a:spcPts val="1837"/>
              </a:lnSpc>
              <a:buNone/>
            </a:pPr>
            <a:r>
              <a:rPr lang="en-US" sz="1225" dirty="0">
                <a:solidFill>
                  <a:srgbClr val="3C3939"/>
                </a:solidFill>
                <a:latin typeface="Arimo" pitchFamily="34" charset="0"/>
                <a:ea typeface="Arimo" pitchFamily="34" charset="-122"/>
                <a:cs typeface="Arimo" pitchFamily="34" charset="-120"/>
              </a:rPr>
              <a:t>La collaboration au sein de l'équipe sera organisée à l'aide de l'outil Trello. Trello permettra de suivre l'avancement du projet, d'assigner les tâches aux membres de l'équipe et de gérer les bugs.</a:t>
            </a:r>
            <a:endParaRPr lang="en-US" sz="1225" dirty="0"/>
          </a:p>
        </p:txBody>
      </p:sp>
      <p:sp>
        <p:nvSpPr>
          <p:cNvPr id="6" name="Text 4"/>
          <p:cNvSpPr/>
          <p:nvPr/>
        </p:nvSpPr>
        <p:spPr>
          <a:xfrm>
            <a:off x="3621167" y="2507575"/>
            <a:ext cx="1975961" cy="243007"/>
          </a:xfrm>
          <a:prstGeom prst="rect">
            <a:avLst/>
          </a:prstGeom>
          <a:noFill/>
          <a:ln/>
        </p:spPr>
        <p:txBody>
          <a:bodyPr wrap="none" rtlCol="0" anchor="t"/>
          <a:lstStyle/>
          <a:p>
            <a:pPr marL="0" indent="0">
              <a:lnSpc>
                <a:spcPts val="1914"/>
              </a:lnSpc>
              <a:buNone/>
            </a:pPr>
            <a:r>
              <a:rPr lang="en-US" sz="1531" b="1" dirty="0">
                <a:solidFill>
                  <a:srgbClr val="1B1B27"/>
                </a:solidFill>
                <a:latin typeface="Poppins" pitchFamily="34" charset="0"/>
                <a:ea typeface="Poppins" pitchFamily="34" charset="-122"/>
                <a:cs typeface="Poppins" pitchFamily="34" charset="-120"/>
              </a:rPr>
              <a:t>Structure des Listes</a:t>
            </a:r>
            <a:endParaRPr lang="en-US" sz="1531" dirty="0"/>
          </a:p>
        </p:txBody>
      </p:sp>
      <p:sp>
        <p:nvSpPr>
          <p:cNvPr id="7" name="Text 5"/>
          <p:cNvSpPr/>
          <p:nvPr/>
        </p:nvSpPr>
        <p:spPr>
          <a:xfrm>
            <a:off x="3869888" y="2906078"/>
            <a:ext cx="2098293" cy="699730"/>
          </a:xfrm>
          <a:prstGeom prst="rect">
            <a:avLst/>
          </a:prstGeom>
          <a:noFill/>
          <a:ln/>
        </p:spPr>
        <p:txBody>
          <a:bodyPr wrap="square" rtlCol="0" anchor="t"/>
          <a:lstStyle/>
          <a:p>
            <a:pPr marL="342900" indent="-342900" algn="l">
              <a:lnSpc>
                <a:spcPts val="1837"/>
              </a:lnSpc>
              <a:buSzPct val="100000"/>
              <a:buChar char="•"/>
            </a:pPr>
            <a:r>
              <a:rPr lang="en-US" sz="1225" dirty="0">
                <a:solidFill>
                  <a:srgbClr val="3C3939"/>
                </a:solidFill>
                <a:latin typeface="Arimo" pitchFamily="34" charset="0"/>
                <a:ea typeface="Arimo" pitchFamily="34" charset="-122"/>
                <a:cs typeface="Arimo" pitchFamily="34" charset="-120"/>
              </a:rPr>
              <a:t>Backlog : Tâches planifiées mais non encore commencées.</a:t>
            </a:r>
            <a:endParaRPr lang="en-US" sz="1225" dirty="0"/>
          </a:p>
        </p:txBody>
      </p:sp>
      <p:sp>
        <p:nvSpPr>
          <p:cNvPr id="8" name="Text 6"/>
          <p:cNvSpPr/>
          <p:nvPr/>
        </p:nvSpPr>
        <p:spPr>
          <a:xfrm>
            <a:off x="3869888" y="3792158"/>
            <a:ext cx="1960721" cy="466487"/>
          </a:xfrm>
          <a:prstGeom prst="rect">
            <a:avLst/>
          </a:prstGeom>
          <a:noFill/>
          <a:ln/>
        </p:spPr>
        <p:txBody>
          <a:bodyPr wrap="square" rtlCol="0" anchor="t"/>
          <a:lstStyle/>
          <a:p>
            <a:pPr marL="342900" indent="-342900" algn="l">
              <a:lnSpc>
                <a:spcPts val="1837"/>
              </a:lnSpc>
              <a:buSzPct val="100000"/>
              <a:buChar char="•"/>
            </a:pPr>
            <a:r>
              <a:rPr lang="en-US" sz="1225" dirty="0">
                <a:solidFill>
                  <a:srgbClr val="3C3939"/>
                </a:solidFill>
                <a:latin typeface="Arimo" pitchFamily="34" charset="0"/>
                <a:ea typeface="Arimo" pitchFamily="34" charset="-122"/>
                <a:cs typeface="Arimo" pitchFamily="34" charset="-120"/>
              </a:rPr>
              <a:t>To Do : Tâches prêtes à être démarrées.</a:t>
            </a:r>
            <a:endParaRPr lang="en-US" sz="1225" dirty="0"/>
          </a:p>
        </p:txBody>
      </p:sp>
      <p:sp>
        <p:nvSpPr>
          <p:cNvPr id="9" name="Text 7"/>
          <p:cNvSpPr/>
          <p:nvPr/>
        </p:nvSpPr>
        <p:spPr>
          <a:xfrm>
            <a:off x="3869886" y="4400856"/>
            <a:ext cx="1960721" cy="652837"/>
          </a:xfrm>
          <a:prstGeom prst="rect">
            <a:avLst/>
          </a:prstGeom>
          <a:noFill/>
          <a:ln/>
        </p:spPr>
        <p:txBody>
          <a:bodyPr wrap="square" rtlCol="0" anchor="t"/>
          <a:lstStyle/>
          <a:p>
            <a:pPr marL="342900" indent="-342900" algn="l">
              <a:lnSpc>
                <a:spcPts val="1837"/>
              </a:lnSpc>
              <a:buSzPct val="100000"/>
              <a:buChar char="•"/>
            </a:pPr>
            <a:r>
              <a:rPr lang="en-US" sz="1225" dirty="0">
                <a:solidFill>
                  <a:srgbClr val="3C3939"/>
                </a:solidFill>
                <a:latin typeface="Arimo" pitchFamily="34" charset="0"/>
                <a:ea typeface="Arimo" pitchFamily="34" charset="-122"/>
                <a:cs typeface="Arimo" pitchFamily="34" charset="-120"/>
              </a:rPr>
              <a:t>In Progress : Tâches en cours de réalisation.</a:t>
            </a:r>
            <a:endParaRPr lang="en-US" sz="1225" dirty="0"/>
          </a:p>
        </p:txBody>
      </p:sp>
      <p:sp>
        <p:nvSpPr>
          <p:cNvPr id="10" name="Text 8"/>
          <p:cNvSpPr/>
          <p:nvPr/>
        </p:nvSpPr>
        <p:spPr>
          <a:xfrm>
            <a:off x="3869885" y="5053693"/>
            <a:ext cx="1960721" cy="830019"/>
          </a:xfrm>
          <a:prstGeom prst="rect">
            <a:avLst/>
          </a:prstGeom>
          <a:noFill/>
          <a:ln/>
        </p:spPr>
        <p:txBody>
          <a:bodyPr wrap="square" rtlCol="0" anchor="t"/>
          <a:lstStyle/>
          <a:p>
            <a:pPr marL="342900" indent="-342900" algn="l">
              <a:lnSpc>
                <a:spcPts val="1837"/>
              </a:lnSpc>
              <a:buSzPct val="100000"/>
              <a:buChar char="•"/>
            </a:pPr>
            <a:r>
              <a:rPr lang="en-US" sz="1225" dirty="0">
                <a:solidFill>
                  <a:srgbClr val="3C3939"/>
                </a:solidFill>
                <a:latin typeface="Arimo" pitchFamily="34" charset="0"/>
                <a:ea typeface="Arimo" pitchFamily="34" charset="-122"/>
                <a:cs typeface="Arimo" pitchFamily="34" charset="-120"/>
              </a:rPr>
              <a:t>In Review : Tâches en cours de révision ou de testing.</a:t>
            </a:r>
            <a:endParaRPr lang="en-US" sz="1225" dirty="0"/>
          </a:p>
        </p:txBody>
      </p:sp>
      <p:sp>
        <p:nvSpPr>
          <p:cNvPr id="11" name="Text 9"/>
          <p:cNvSpPr/>
          <p:nvPr/>
        </p:nvSpPr>
        <p:spPr>
          <a:xfrm>
            <a:off x="3869888" y="5968871"/>
            <a:ext cx="1960721" cy="466487"/>
          </a:xfrm>
          <a:prstGeom prst="rect">
            <a:avLst/>
          </a:prstGeom>
          <a:noFill/>
          <a:ln/>
        </p:spPr>
        <p:txBody>
          <a:bodyPr wrap="none" rtlCol="0" anchor="t"/>
          <a:lstStyle/>
          <a:p>
            <a:pPr marL="342900" indent="-342900" algn="l">
              <a:lnSpc>
                <a:spcPts val="1837"/>
              </a:lnSpc>
              <a:buSzPct val="100000"/>
              <a:buChar char="•"/>
            </a:pPr>
            <a:r>
              <a:rPr lang="en-US" sz="1225" dirty="0">
                <a:solidFill>
                  <a:srgbClr val="3C3939"/>
                </a:solidFill>
                <a:latin typeface="Arimo" pitchFamily="34" charset="0"/>
                <a:ea typeface="Arimo" pitchFamily="34" charset="-122"/>
                <a:cs typeface="Arimo" pitchFamily="34" charset="-120"/>
              </a:rPr>
              <a:t>Done : Tâches terminées.</a:t>
            </a:r>
            <a:endParaRPr lang="en-US" sz="1225" dirty="0"/>
          </a:p>
        </p:txBody>
      </p:sp>
      <p:sp>
        <p:nvSpPr>
          <p:cNvPr id="12" name="Text 10"/>
          <p:cNvSpPr/>
          <p:nvPr/>
        </p:nvSpPr>
        <p:spPr>
          <a:xfrm>
            <a:off x="6217563" y="2507575"/>
            <a:ext cx="1944172" cy="243007"/>
          </a:xfrm>
          <a:prstGeom prst="rect">
            <a:avLst/>
          </a:prstGeom>
          <a:noFill/>
          <a:ln/>
        </p:spPr>
        <p:txBody>
          <a:bodyPr wrap="none" rtlCol="0" anchor="t"/>
          <a:lstStyle/>
          <a:p>
            <a:pPr marL="0" indent="0">
              <a:lnSpc>
                <a:spcPts val="1914"/>
              </a:lnSpc>
              <a:buNone/>
            </a:pPr>
            <a:r>
              <a:rPr lang="en-US" sz="1531" b="1" dirty="0">
                <a:solidFill>
                  <a:srgbClr val="1B1B27"/>
                </a:solidFill>
                <a:latin typeface="Poppins" pitchFamily="34" charset="0"/>
                <a:ea typeface="Poppins" pitchFamily="34" charset="-122"/>
                <a:cs typeface="Poppins" pitchFamily="34" charset="-120"/>
              </a:rPr>
              <a:t>Cartes (Cards)</a:t>
            </a:r>
            <a:endParaRPr lang="en-US" sz="1531" dirty="0"/>
          </a:p>
        </p:txBody>
      </p:sp>
      <p:sp>
        <p:nvSpPr>
          <p:cNvPr id="13" name="Text 11"/>
          <p:cNvSpPr/>
          <p:nvPr/>
        </p:nvSpPr>
        <p:spPr>
          <a:xfrm>
            <a:off x="6217563" y="2906078"/>
            <a:ext cx="2209443" cy="466487"/>
          </a:xfrm>
          <a:prstGeom prst="rect">
            <a:avLst/>
          </a:prstGeom>
          <a:noFill/>
          <a:ln/>
        </p:spPr>
        <p:txBody>
          <a:bodyPr wrap="square" rtlCol="0" anchor="t"/>
          <a:lstStyle/>
          <a:p>
            <a:pPr marL="0" indent="0">
              <a:lnSpc>
                <a:spcPts val="1837"/>
              </a:lnSpc>
              <a:buNone/>
            </a:pPr>
            <a:r>
              <a:rPr lang="en-US" sz="1225" dirty="0">
                <a:solidFill>
                  <a:srgbClr val="3C3939"/>
                </a:solidFill>
                <a:latin typeface="Arimo" pitchFamily="34" charset="0"/>
                <a:ea typeface="Arimo" pitchFamily="34" charset="-122"/>
                <a:cs typeface="Arimo" pitchFamily="34" charset="-120"/>
              </a:rPr>
              <a:t>Chaque carte dans Trello doit contenir :</a:t>
            </a:r>
            <a:endParaRPr lang="en-US" sz="1225" dirty="0"/>
          </a:p>
        </p:txBody>
      </p:sp>
      <p:sp>
        <p:nvSpPr>
          <p:cNvPr id="14" name="Text 12"/>
          <p:cNvSpPr/>
          <p:nvPr/>
        </p:nvSpPr>
        <p:spPr>
          <a:xfrm>
            <a:off x="6466284" y="3512463"/>
            <a:ext cx="2417161" cy="466487"/>
          </a:xfrm>
          <a:prstGeom prst="rect">
            <a:avLst/>
          </a:prstGeom>
          <a:noFill/>
          <a:ln/>
        </p:spPr>
        <p:txBody>
          <a:bodyPr wrap="square" rtlCol="0" anchor="t"/>
          <a:lstStyle/>
          <a:p>
            <a:pPr marL="342900" indent="-342900" algn="l">
              <a:lnSpc>
                <a:spcPts val="1837"/>
              </a:lnSpc>
              <a:buSzPct val="100000"/>
              <a:buChar char="•"/>
            </a:pPr>
            <a:r>
              <a:rPr lang="en-US" sz="1225" dirty="0">
                <a:solidFill>
                  <a:srgbClr val="3C3939"/>
                </a:solidFill>
                <a:latin typeface="Arimo" pitchFamily="34" charset="0"/>
                <a:ea typeface="Arimo" pitchFamily="34" charset="-122"/>
                <a:cs typeface="Arimo" pitchFamily="34" charset="-120"/>
              </a:rPr>
              <a:t>Une description détaillée de la tâche.</a:t>
            </a:r>
            <a:endParaRPr lang="en-US" sz="1225" dirty="0"/>
          </a:p>
        </p:txBody>
      </p:sp>
      <p:sp>
        <p:nvSpPr>
          <p:cNvPr id="15" name="Text 13"/>
          <p:cNvSpPr/>
          <p:nvPr/>
        </p:nvSpPr>
        <p:spPr>
          <a:xfrm>
            <a:off x="6466284" y="4033361"/>
            <a:ext cx="1960721" cy="233243"/>
          </a:xfrm>
          <a:prstGeom prst="rect">
            <a:avLst/>
          </a:prstGeom>
          <a:noFill/>
          <a:ln/>
        </p:spPr>
        <p:txBody>
          <a:bodyPr wrap="none" rtlCol="0" anchor="t"/>
          <a:lstStyle/>
          <a:p>
            <a:pPr marL="342900" indent="-342900" algn="l">
              <a:lnSpc>
                <a:spcPts val="1837"/>
              </a:lnSpc>
              <a:buSzPct val="100000"/>
              <a:buChar char="•"/>
            </a:pPr>
            <a:r>
              <a:rPr lang="en-US" sz="1225" dirty="0">
                <a:solidFill>
                  <a:srgbClr val="3C3939"/>
                </a:solidFill>
                <a:latin typeface="Arimo" pitchFamily="34" charset="0"/>
                <a:ea typeface="Arimo" pitchFamily="34" charset="-122"/>
                <a:cs typeface="Arimo" pitchFamily="34" charset="-120"/>
              </a:rPr>
              <a:t>Les membres assignés.</a:t>
            </a:r>
            <a:endParaRPr lang="en-US" sz="1225" dirty="0"/>
          </a:p>
        </p:txBody>
      </p:sp>
      <p:sp>
        <p:nvSpPr>
          <p:cNvPr id="16" name="Text 14"/>
          <p:cNvSpPr/>
          <p:nvPr/>
        </p:nvSpPr>
        <p:spPr>
          <a:xfrm>
            <a:off x="6466284" y="4321016"/>
            <a:ext cx="2417161" cy="233243"/>
          </a:xfrm>
          <a:prstGeom prst="rect">
            <a:avLst/>
          </a:prstGeom>
          <a:noFill/>
          <a:ln/>
        </p:spPr>
        <p:txBody>
          <a:bodyPr wrap="none" rtlCol="0" anchor="t"/>
          <a:lstStyle/>
          <a:p>
            <a:pPr marL="342900" indent="-342900" algn="l">
              <a:lnSpc>
                <a:spcPts val="1837"/>
              </a:lnSpc>
              <a:buSzPct val="100000"/>
              <a:buChar char="•"/>
            </a:pPr>
            <a:r>
              <a:rPr lang="en-US" sz="1225" dirty="0">
                <a:solidFill>
                  <a:srgbClr val="3C3939"/>
                </a:solidFill>
                <a:latin typeface="Arimo" pitchFamily="34" charset="0"/>
                <a:ea typeface="Arimo" pitchFamily="34" charset="-122"/>
                <a:cs typeface="Arimo" pitchFamily="34" charset="-120"/>
              </a:rPr>
              <a:t>Les dates d'échéance.</a:t>
            </a:r>
            <a:endParaRPr lang="en-US" sz="1225" dirty="0"/>
          </a:p>
        </p:txBody>
      </p:sp>
      <p:sp>
        <p:nvSpPr>
          <p:cNvPr id="17" name="Text 15"/>
          <p:cNvSpPr/>
          <p:nvPr/>
        </p:nvSpPr>
        <p:spPr>
          <a:xfrm>
            <a:off x="6466284" y="4608671"/>
            <a:ext cx="2417161" cy="466487"/>
          </a:xfrm>
          <a:prstGeom prst="rect">
            <a:avLst/>
          </a:prstGeom>
          <a:noFill/>
          <a:ln/>
        </p:spPr>
        <p:txBody>
          <a:bodyPr wrap="square" rtlCol="0" anchor="t"/>
          <a:lstStyle/>
          <a:p>
            <a:pPr marL="342900" indent="-342900" algn="l">
              <a:lnSpc>
                <a:spcPts val="1837"/>
              </a:lnSpc>
              <a:buSzPct val="100000"/>
              <a:buChar char="•"/>
            </a:pPr>
            <a:r>
              <a:rPr lang="en-US" sz="1225" dirty="0">
                <a:solidFill>
                  <a:srgbClr val="3C3939"/>
                </a:solidFill>
                <a:latin typeface="Arimo" pitchFamily="34" charset="0"/>
                <a:ea typeface="Arimo" pitchFamily="34" charset="-122"/>
                <a:cs typeface="Arimo" pitchFamily="34" charset="-120"/>
              </a:rPr>
              <a:t>Les checklists pour sous-tâches.</a:t>
            </a:r>
            <a:endParaRPr lang="en-US" sz="1225" dirty="0"/>
          </a:p>
        </p:txBody>
      </p:sp>
      <p:sp>
        <p:nvSpPr>
          <p:cNvPr id="18" name="Text 16"/>
          <p:cNvSpPr/>
          <p:nvPr/>
        </p:nvSpPr>
        <p:spPr>
          <a:xfrm>
            <a:off x="6466284" y="5129570"/>
            <a:ext cx="2347675" cy="699730"/>
          </a:xfrm>
          <a:prstGeom prst="rect">
            <a:avLst/>
          </a:prstGeom>
          <a:noFill/>
          <a:ln/>
        </p:spPr>
        <p:txBody>
          <a:bodyPr wrap="square" rtlCol="0" anchor="t"/>
          <a:lstStyle/>
          <a:p>
            <a:pPr marL="342900" indent="-342900" algn="l">
              <a:lnSpc>
                <a:spcPts val="1837"/>
              </a:lnSpc>
              <a:buSzPct val="100000"/>
              <a:buChar char="•"/>
            </a:pPr>
            <a:r>
              <a:rPr lang="en-US" sz="1225" dirty="0">
                <a:solidFill>
                  <a:srgbClr val="3C3939"/>
                </a:solidFill>
                <a:latin typeface="Arimo" pitchFamily="34" charset="0"/>
                <a:ea typeface="Arimo" pitchFamily="34" charset="-122"/>
                <a:cs typeface="Arimo" pitchFamily="34" charset="-120"/>
              </a:rPr>
              <a:t>Les étiquettes pour indiquer la priorité (Haute, Moyenne, Basse).</a:t>
            </a:r>
            <a:endParaRPr lang="en-US" sz="1225" dirty="0"/>
          </a:p>
        </p:txBody>
      </p:sp>
      <p:sp>
        <p:nvSpPr>
          <p:cNvPr id="19" name="Text 17"/>
          <p:cNvSpPr/>
          <p:nvPr/>
        </p:nvSpPr>
        <p:spPr>
          <a:xfrm>
            <a:off x="6466284" y="5883712"/>
            <a:ext cx="2347675" cy="699730"/>
          </a:xfrm>
          <a:prstGeom prst="rect">
            <a:avLst/>
          </a:prstGeom>
          <a:noFill/>
          <a:ln/>
        </p:spPr>
        <p:txBody>
          <a:bodyPr wrap="square" rtlCol="0" anchor="t"/>
          <a:lstStyle/>
          <a:p>
            <a:pPr marL="342900" indent="-342900" algn="l">
              <a:lnSpc>
                <a:spcPts val="1837"/>
              </a:lnSpc>
              <a:buSzPct val="100000"/>
              <a:buChar char="•"/>
            </a:pPr>
            <a:r>
              <a:rPr lang="en-US" sz="1225" dirty="0">
                <a:solidFill>
                  <a:srgbClr val="3C3939"/>
                </a:solidFill>
                <a:latin typeface="Arimo" pitchFamily="34" charset="0"/>
                <a:ea typeface="Arimo" pitchFamily="34" charset="-122"/>
                <a:cs typeface="Arimo" pitchFamily="34" charset="-120"/>
              </a:rPr>
              <a:t>Les pièces jointes ou liens pertinents (ex. : documents, ressources).</a:t>
            </a:r>
            <a:endParaRPr lang="en-US" sz="1225" dirty="0"/>
          </a:p>
        </p:txBody>
      </p:sp>
      <p:sp>
        <p:nvSpPr>
          <p:cNvPr id="20" name="Text 18"/>
          <p:cNvSpPr/>
          <p:nvPr/>
        </p:nvSpPr>
        <p:spPr>
          <a:xfrm>
            <a:off x="8813959" y="2507575"/>
            <a:ext cx="2984751" cy="486013"/>
          </a:xfrm>
          <a:prstGeom prst="rect">
            <a:avLst/>
          </a:prstGeom>
          <a:noFill/>
          <a:ln/>
        </p:spPr>
        <p:txBody>
          <a:bodyPr wrap="square" rtlCol="0" anchor="t"/>
          <a:lstStyle/>
          <a:p>
            <a:pPr marL="0" indent="0">
              <a:lnSpc>
                <a:spcPts val="1914"/>
              </a:lnSpc>
              <a:buNone/>
            </a:pPr>
            <a:r>
              <a:rPr lang="en-US" sz="1531" b="1" dirty="0">
                <a:solidFill>
                  <a:srgbClr val="1B1B27"/>
                </a:solidFill>
                <a:latin typeface="Poppins" pitchFamily="34" charset="0"/>
                <a:ea typeface="Poppins" pitchFamily="34" charset="-122"/>
                <a:cs typeface="Poppins" pitchFamily="34" charset="-120"/>
              </a:rPr>
              <a:t>Rôles au sein de l'équipe</a:t>
            </a:r>
            <a:endParaRPr lang="en-US" sz="1531" dirty="0"/>
          </a:p>
        </p:txBody>
      </p:sp>
      <p:sp>
        <p:nvSpPr>
          <p:cNvPr id="21" name="Text 19"/>
          <p:cNvSpPr/>
          <p:nvPr/>
        </p:nvSpPr>
        <p:spPr>
          <a:xfrm>
            <a:off x="9062679" y="3149084"/>
            <a:ext cx="4867011" cy="2099191"/>
          </a:xfrm>
          <a:prstGeom prst="rect">
            <a:avLst/>
          </a:prstGeom>
          <a:noFill/>
          <a:ln/>
        </p:spPr>
        <p:txBody>
          <a:bodyPr wrap="square" rtlCol="0" anchor="t"/>
          <a:lstStyle/>
          <a:p>
            <a:pPr marL="342900" indent="-342900" algn="l">
              <a:lnSpc>
                <a:spcPts val="1837"/>
              </a:lnSpc>
              <a:buSzPct val="100000"/>
              <a:buChar char="•"/>
            </a:pPr>
            <a:r>
              <a:rPr lang="en-US" sz="1225" dirty="0">
                <a:solidFill>
                  <a:srgbClr val="3C3939"/>
                </a:solidFill>
                <a:latin typeface="Arimo" pitchFamily="34" charset="0"/>
                <a:ea typeface="Arimo" pitchFamily="34" charset="-122"/>
                <a:cs typeface="Arimo" pitchFamily="34" charset="-120"/>
              </a:rPr>
              <a:t>Chef de Projet (Project Manager) : Responsable de la planification globale et de la coordination du projet. Assigne les tâches sur Trello et suit l’avancement. Prépare les revues quotidiennes et la présentation finale.</a:t>
            </a:r>
            <a:endParaRPr lang="en-US" sz="1225" dirty="0"/>
          </a:p>
        </p:txBody>
      </p:sp>
      <p:sp>
        <p:nvSpPr>
          <p:cNvPr id="22" name="Text 20"/>
          <p:cNvSpPr/>
          <p:nvPr/>
        </p:nvSpPr>
        <p:spPr>
          <a:xfrm>
            <a:off x="9062680" y="4198679"/>
            <a:ext cx="4867010" cy="2099191"/>
          </a:xfrm>
          <a:prstGeom prst="rect">
            <a:avLst/>
          </a:prstGeom>
          <a:noFill/>
          <a:ln/>
        </p:spPr>
        <p:txBody>
          <a:bodyPr wrap="square" rtlCol="0" anchor="t"/>
          <a:lstStyle/>
          <a:p>
            <a:pPr marL="342900" indent="-342900" algn="l">
              <a:lnSpc>
                <a:spcPts val="1837"/>
              </a:lnSpc>
              <a:buSzPct val="100000"/>
              <a:buChar char="•"/>
            </a:pPr>
            <a:r>
              <a:rPr lang="en-US" sz="1225" dirty="0" err="1">
                <a:solidFill>
                  <a:srgbClr val="3C3939"/>
                </a:solidFill>
                <a:latin typeface="Arimo" pitchFamily="34" charset="0"/>
                <a:ea typeface="Arimo" pitchFamily="34" charset="-122"/>
                <a:cs typeface="Arimo" pitchFamily="34" charset="-120"/>
              </a:rPr>
              <a:t>Développeurs</a:t>
            </a:r>
            <a:r>
              <a:rPr lang="en-US" sz="1225" dirty="0">
                <a:solidFill>
                  <a:srgbClr val="3C3939"/>
                </a:solidFill>
                <a:latin typeface="Arimo" pitchFamily="34" charset="0"/>
                <a:ea typeface="Arimo" pitchFamily="34" charset="-122"/>
                <a:cs typeface="Arimo" pitchFamily="34" charset="-120"/>
              </a:rPr>
              <a:t> (Developers) : </a:t>
            </a:r>
            <a:r>
              <a:rPr lang="en-US" sz="1225" dirty="0" err="1">
                <a:solidFill>
                  <a:srgbClr val="3C3939"/>
                </a:solidFill>
                <a:latin typeface="Arimo" pitchFamily="34" charset="0"/>
                <a:ea typeface="Arimo" pitchFamily="34" charset="-122"/>
                <a:cs typeface="Arimo" pitchFamily="34" charset="-120"/>
              </a:rPr>
              <a:t>Conçoivent</a:t>
            </a:r>
            <a:r>
              <a:rPr lang="en-US" sz="1225" dirty="0">
                <a:solidFill>
                  <a:srgbClr val="3C3939"/>
                </a:solidFill>
                <a:latin typeface="Arimo" pitchFamily="34" charset="0"/>
                <a:ea typeface="Arimo" pitchFamily="34" charset="-122"/>
                <a:cs typeface="Arimo" pitchFamily="34" charset="-120"/>
              </a:rPr>
              <a:t> et </a:t>
            </a:r>
            <a:r>
              <a:rPr lang="en-US" sz="1225" dirty="0" err="1">
                <a:solidFill>
                  <a:srgbClr val="3C3939"/>
                </a:solidFill>
                <a:latin typeface="Arimo" pitchFamily="34" charset="0"/>
                <a:ea typeface="Arimo" pitchFamily="34" charset="-122"/>
                <a:cs typeface="Arimo" pitchFamily="34" charset="-120"/>
              </a:rPr>
              <a:t>codent</a:t>
            </a:r>
            <a:r>
              <a:rPr lang="en-US" sz="1225" dirty="0">
                <a:solidFill>
                  <a:srgbClr val="3C3939"/>
                </a:solidFill>
                <a:latin typeface="Arimo" pitchFamily="34" charset="0"/>
                <a:ea typeface="Arimo" pitchFamily="34" charset="-122"/>
                <a:cs typeface="Arimo" pitchFamily="34" charset="-120"/>
              </a:rPr>
              <a:t> les </a:t>
            </a:r>
            <a:r>
              <a:rPr lang="en-US" sz="1225" dirty="0" err="1">
                <a:solidFill>
                  <a:srgbClr val="3C3939"/>
                </a:solidFill>
                <a:latin typeface="Arimo" pitchFamily="34" charset="0"/>
                <a:ea typeface="Arimo" pitchFamily="34" charset="-122"/>
                <a:cs typeface="Arimo" pitchFamily="34" charset="-120"/>
              </a:rPr>
              <a:t>fonctionnalités</a:t>
            </a:r>
            <a:r>
              <a:rPr lang="en-US" sz="1225" dirty="0">
                <a:solidFill>
                  <a:srgbClr val="3C3939"/>
                </a:solidFill>
                <a:latin typeface="Arimo" pitchFamily="34" charset="0"/>
                <a:ea typeface="Arimo" pitchFamily="34" charset="-122"/>
                <a:cs typeface="Arimo" pitchFamily="34" charset="-120"/>
              </a:rPr>
              <a:t> </a:t>
            </a:r>
            <a:r>
              <a:rPr lang="en-US" sz="1225" dirty="0" err="1">
                <a:solidFill>
                  <a:srgbClr val="3C3939"/>
                </a:solidFill>
                <a:latin typeface="Arimo" pitchFamily="34" charset="0"/>
                <a:ea typeface="Arimo" pitchFamily="34" charset="-122"/>
                <a:cs typeface="Arimo" pitchFamily="34" charset="-120"/>
              </a:rPr>
              <a:t>selon</a:t>
            </a:r>
            <a:r>
              <a:rPr lang="en-US" sz="1225" dirty="0">
                <a:solidFill>
                  <a:srgbClr val="3C3939"/>
                </a:solidFill>
                <a:latin typeface="Arimo" pitchFamily="34" charset="0"/>
                <a:ea typeface="Arimo" pitchFamily="34" charset="-122"/>
                <a:cs typeface="Arimo" pitchFamily="34" charset="-120"/>
              </a:rPr>
              <a:t> les </a:t>
            </a:r>
            <a:r>
              <a:rPr lang="en-US" sz="1225" dirty="0" err="1">
                <a:solidFill>
                  <a:srgbClr val="3C3939"/>
                </a:solidFill>
                <a:latin typeface="Arimo" pitchFamily="34" charset="0"/>
                <a:ea typeface="Arimo" pitchFamily="34" charset="-122"/>
                <a:cs typeface="Arimo" pitchFamily="34" charset="-120"/>
              </a:rPr>
              <a:t>tâches</a:t>
            </a:r>
            <a:r>
              <a:rPr lang="en-US" sz="1225" dirty="0">
                <a:solidFill>
                  <a:srgbClr val="3C3939"/>
                </a:solidFill>
                <a:latin typeface="Arimo" pitchFamily="34" charset="0"/>
                <a:ea typeface="Arimo" pitchFamily="34" charset="-122"/>
                <a:cs typeface="Arimo" pitchFamily="34" charset="-120"/>
              </a:rPr>
              <a:t> </a:t>
            </a:r>
            <a:r>
              <a:rPr lang="en-US" sz="1225" dirty="0" err="1">
                <a:solidFill>
                  <a:srgbClr val="3C3939"/>
                </a:solidFill>
                <a:latin typeface="Arimo" pitchFamily="34" charset="0"/>
                <a:ea typeface="Arimo" pitchFamily="34" charset="-122"/>
                <a:cs typeface="Arimo" pitchFamily="34" charset="-120"/>
              </a:rPr>
              <a:t>assignées</a:t>
            </a:r>
            <a:r>
              <a:rPr lang="en-US" sz="1225" dirty="0">
                <a:solidFill>
                  <a:srgbClr val="3C3939"/>
                </a:solidFill>
                <a:latin typeface="Arimo" pitchFamily="34" charset="0"/>
                <a:ea typeface="Arimo" pitchFamily="34" charset="-122"/>
                <a:cs typeface="Arimo" pitchFamily="34" charset="-120"/>
              </a:rPr>
              <a:t>. </a:t>
            </a:r>
            <a:r>
              <a:rPr lang="en-US" sz="1225" dirty="0" err="1">
                <a:solidFill>
                  <a:srgbClr val="3C3939"/>
                </a:solidFill>
                <a:latin typeface="Arimo" pitchFamily="34" charset="0"/>
                <a:ea typeface="Arimo" pitchFamily="34" charset="-122"/>
                <a:cs typeface="Arimo" pitchFamily="34" charset="-120"/>
              </a:rPr>
              <a:t>Assurent</a:t>
            </a:r>
            <a:r>
              <a:rPr lang="en-US" sz="1225" dirty="0">
                <a:solidFill>
                  <a:srgbClr val="3C3939"/>
                </a:solidFill>
                <a:latin typeface="Arimo" pitchFamily="34" charset="0"/>
                <a:ea typeface="Arimo" pitchFamily="34" charset="-122"/>
                <a:cs typeface="Arimo" pitchFamily="34" charset="-120"/>
              </a:rPr>
              <a:t> la </a:t>
            </a:r>
            <a:r>
              <a:rPr lang="en-US" sz="1225" dirty="0" err="1">
                <a:solidFill>
                  <a:srgbClr val="3C3939"/>
                </a:solidFill>
                <a:latin typeface="Arimo" pitchFamily="34" charset="0"/>
                <a:ea typeface="Arimo" pitchFamily="34" charset="-122"/>
                <a:cs typeface="Arimo" pitchFamily="34" charset="-120"/>
              </a:rPr>
              <a:t>qualité</a:t>
            </a:r>
            <a:r>
              <a:rPr lang="en-US" sz="1225" dirty="0">
                <a:solidFill>
                  <a:srgbClr val="3C3939"/>
                </a:solidFill>
                <a:latin typeface="Arimo" pitchFamily="34" charset="0"/>
                <a:ea typeface="Arimo" pitchFamily="34" charset="-122"/>
                <a:cs typeface="Arimo" pitchFamily="34" charset="-120"/>
              </a:rPr>
              <a:t> du code et </a:t>
            </a:r>
            <a:r>
              <a:rPr lang="en-US" sz="1225" dirty="0" err="1">
                <a:solidFill>
                  <a:srgbClr val="3C3939"/>
                </a:solidFill>
                <a:latin typeface="Arimo" pitchFamily="34" charset="0"/>
                <a:ea typeface="Arimo" pitchFamily="34" charset="-122"/>
                <a:cs typeface="Arimo" pitchFamily="34" charset="-120"/>
              </a:rPr>
              <a:t>respectent</a:t>
            </a:r>
            <a:r>
              <a:rPr lang="en-US" sz="1225" dirty="0">
                <a:solidFill>
                  <a:srgbClr val="3C3939"/>
                </a:solidFill>
                <a:latin typeface="Arimo" pitchFamily="34" charset="0"/>
                <a:ea typeface="Arimo" pitchFamily="34" charset="-122"/>
                <a:cs typeface="Arimo" pitchFamily="34" charset="-120"/>
              </a:rPr>
              <a:t> les </a:t>
            </a:r>
            <a:r>
              <a:rPr lang="en-US" sz="1225" dirty="0" err="1">
                <a:solidFill>
                  <a:srgbClr val="3C3939"/>
                </a:solidFill>
                <a:latin typeface="Arimo" pitchFamily="34" charset="0"/>
                <a:ea typeface="Arimo" pitchFamily="34" charset="-122"/>
                <a:cs typeface="Arimo" pitchFamily="34" charset="-120"/>
              </a:rPr>
              <a:t>bonnes</a:t>
            </a:r>
            <a:r>
              <a:rPr lang="en-US" sz="1225" dirty="0">
                <a:solidFill>
                  <a:srgbClr val="3C3939"/>
                </a:solidFill>
                <a:latin typeface="Arimo" pitchFamily="34" charset="0"/>
                <a:ea typeface="Arimo" pitchFamily="34" charset="-122"/>
                <a:cs typeface="Arimo" pitchFamily="34" charset="-120"/>
              </a:rPr>
              <a:t> pratiques de </a:t>
            </a:r>
            <a:r>
              <a:rPr lang="en-US" sz="1225" dirty="0" err="1">
                <a:solidFill>
                  <a:srgbClr val="3C3939"/>
                </a:solidFill>
                <a:latin typeface="Arimo" pitchFamily="34" charset="0"/>
                <a:ea typeface="Arimo" pitchFamily="34" charset="-122"/>
                <a:cs typeface="Arimo" pitchFamily="34" charset="-120"/>
              </a:rPr>
              <a:t>développement</a:t>
            </a:r>
            <a:r>
              <a:rPr lang="en-US" sz="1225" dirty="0">
                <a:solidFill>
                  <a:srgbClr val="3C3939"/>
                </a:solidFill>
                <a:latin typeface="Arimo" pitchFamily="34" charset="0"/>
                <a:ea typeface="Arimo" pitchFamily="34" charset="-122"/>
                <a:cs typeface="Arimo" pitchFamily="34" charset="-120"/>
              </a:rPr>
              <a:t>. </a:t>
            </a:r>
            <a:r>
              <a:rPr lang="en-US" sz="1225" dirty="0" err="1">
                <a:solidFill>
                  <a:srgbClr val="3C3939"/>
                </a:solidFill>
                <a:latin typeface="Arimo" pitchFamily="34" charset="0"/>
                <a:ea typeface="Arimo" pitchFamily="34" charset="-122"/>
                <a:cs typeface="Arimo" pitchFamily="34" charset="-120"/>
              </a:rPr>
              <a:t>Participent</a:t>
            </a:r>
            <a:r>
              <a:rPr lang="en-US" sz="1225" dirty="0">
                <a:solidFill>
                  <a:srgbClr val="3C3939"/>
                </a:solidFill>
                <a:latin typeface="Arimo" pitchFamily="34" charset="0"/>
                <a:ea typeface="Arimo" pitchFamily="34" charset="-122"/>
                <a:cs typeface="Arimo" pitchFamily="34" charset="-120"/>
              </a:rPr>
              <a:t> aux revues de code.</a:t>
            </a:r>
            <a:endParaRPr lang="en-US" sz="1225" dirty="0"/>
          </a:p>
        </p:txBody>
      </p:sp>
      <p:sp>
        <p:nvSpPr>
          <p:cNvPr id="23" name="Text 21"/>
          <p:cNvSpPr/>
          <p:nvPr/>
        </p:nvSpPr>
        <p:spPr>
          <a:xfrm>
            <a:off x="9062680" y="5242073"/>
            <a:ext cx="4867010" cy="1399461"/>
          </a:xfrm>
          <a:prstGeom prst="rect">
            <a:avLst/>
          </a:prstGeom>
          <a:noFill/>
          <a:ln/>
        </p:spPr>
        <p:txBody>
          <a:bodyPr wrap="square" rtlCol="0" anchor="t"/>
          <a:lstStyle/>
          <a:p>
            <a:pPr marL="342900" indent="-342900" algn="l">
              <a:lnSpc>
                <a:spcPts val="1837"/>
              </a:lnSpc>
              <a:buSzPct val="100000"/>
              <a:buChar char="•"/>
            </a:pPr>
            <a:r>
              <a:rPr lang="en-US" sz="1225" dirty="0">
                <a:solidFill>
                  <a:srgbClr val="3C3939"/>
                </a:solidFill>
                <a:latin typeface="Arimo" pitchFamily="34" charset="0"/>
                <a:ea typeface="Arimo" pitchFamily="34" charset="-122"/>
                <a:cs typeface="Arimo" pitchFamily="34" charset="-120"/>
              </a:rPr>
              <a:t>Testeurs (Testers) : Vérifient les fonctionnalités développées. Identifient et rapportent les bugs sur Trello. Valident les corrections apportées.</a:t>
            </a:r>
            <a:endParaRPr lang="en-US" sz="1225" dirty="0"/>
          </a:p>
        </p:txBody>
      </p:sp>
      <p:sp>
        <p:nvSpPr>
          <p:cNvPr id="24" name="Text 22"/>
          <p:cNvSpPr/>
          <p:nvPr/>
        </p:nvSpPr>
        <p:spPr>
          <a:xfrm>
            <a:off x="9062680" y="6039129"/>
            <a:ext cx="4867010" cy="2099191"/>
          </a:xfrm>
          <a:prstGeom prst="rect">
            <a:avLst/>
          </a:prstGeom>
          <a:noFill/>
          <a:ln/>
        </p:spPr>
        <p:txBody>
          <a:bodyPr wrap="square" rtlCol="0" anchor="t"/>
          <a:lstStyle/>
          <a:p>
            <a:pPr marL="342900" indent="-342900" algn="l">
              <a:lnSpc>
                <a:spcPts val="1837"/>
              </a:lnSpc>
              <a:buSzPct val="100000"/>
              <a:buChar char="•"/>
            </a:pPr>
            <a:r>
              <a:rPr lang="en-US" sz="1225" dirty="0">
                <a:solidFill>
                  <a:srgbClr val="3C3939"/>
                </a:solidFill>
                <a:latin typeface="Arimo" pitchFamily="34" charset="0"/>
                <a:ea typeface="Arimo" pitchFamily="34" charset="-122"/>
                <a:cs typeface="Arimo" pitchFamily="34" charset="-120"/>
              </a:rPr>
              <a:t>Concepteurs UX/UI (UX/UI Designers) : Conçoivent l’interface utilisateur. S’assurent que l’interface est intuitive et agréable à utiliser. Travaillent en collaboration avec les développeurs pour implémenter les designs.</a:t>
            </a:r>
            <a:endParaRPr lang="en-US" sz="12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fr-FR"/>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fr-FR"/>
          </a:p>
        </p:txBody>
      </p:sp>
      <p:sp>
        <p:nvSpPr>
          <p:cNvPr id="4" name="Text 2"/>
          <p:cNvSpPr/>
          <p:nvPr/>
        </p:nvSpPr>
        <p:spPr>
          <a:xfrm>
            <a:off x="3250049" y="470892"/>
            <a:ext cx="8130302" cy="1069658"/>
          </a:xfrm>
          <a:prstGeom prst="rect">
            <a:avLst/>
          </a:prstGeom>
          <a:noFill/>
          <a:ln/>
        </p:spPr>
        <p:txBody>
          <a:bodyPr wrap="square" rtlCol="0" anchor="t"/>
          <a:lstStyle/>
          <a:p>
            <a:pPr marL="0" indent="0">
              <a:lnSpc>
                <a:spcPts val="4212"/>
              </a:lnSpc>
              <a:buNone/>
            </a:pPr>
            <a:r>
              <a:rPr lang="en-US" sz="3369" b="1" dirty="0">
                <a:solidFill>
                  <a:srgbClr val="1B1B27"/>
                </a:solidFill>
                <a:latin typeface="Poppins" pitchFamily="34" charset="0"/>
                <a:ea typeface="Poppins" pitchFamily="34" charset="-122"/>
                <a:cs typeface="Poppins" pitchFamily="34" charset="-120"/>
              </a:rPr>
              <a:t>BONUS : Fonctionnalités Supplémentaires</a:t>
            </a:r>
            <a:endParaRPr lang="en-US" sz="3369" dirty="0"/>
          </a:p>
        </p:txBody>
      </p:sp>
      <p:sp>
        <p:nvSpPr>
          <p:cNvPr id="5" name="Text 3"/>
          <p:cNvSpPr/>
          <p:nvPr/>
        </p:nvSpPr>
        <p:spPr>
          <a:xfrm>
            <a:off x="3250049" y="1882854"/>
            <a:ext cx="8130302" cy="513636"/>
          </a:xfrm>
          <a:prstGeom prst="rect">
            <a:avLst/>
          </a:prstGeom>
          <a:noFill/>
          <a:ln/>
        </p:spPr>
        <p:txBody>
          <a:bodyPr wrap="square" rtlCol="0" anchor="t"/>
          <a:lstStyle/>
          <a:p>
            <a:pPr marL="0" indent="0">
              <a:lnSpc>
                <a:spcPts val="2022"/>
              </a:lnSpc>
              <a:buNone/>
            </a:pPr>
            <a:r>
              <a:rPr lang="en-US" sz="1348" dirty="0">
                <a:solidFill>
                  <a:srgbClr val="3C3939"/>
                </a:solidFill>
                <a:latin typeface="Arimo" pitchFamily="34" charset="0"/>
                <a:ea typeface="Arimo" pitchFamily="34" charset="-122"/>
                <a:cs typeface="Arimo" pitchFamily="34" charset="-120"/>
              </a:rPr>
              <a:t>Le projet peut être enrichi par l'ajout de fonctionnalités supplémentaires pour améliorer l'expérience utilisateur et la fonctionnalité de l'application.</a:t>
            </a:r>
            <a:endParaRPr lang="en-US" sz="1348" dirty="0"/>
          </a:p>
        </p:txBody>
      </p:sp>
      <p:sp>
        <p:nvSpPr>
          <p:cNvPr id="6" name="Shape 4"/>
          <p:cNvSpPr/>
          <p:nvPr/>
        </p:nvSpPr>
        <p:spPr>
          <a:xfrm>
            <a:off x="3250049" y="2781538"/>
            <a:ext cx="385048" cy="385048"/>
          </a:xfrm>
          <a:prstGeom prst="roundRect">
            <a:avLst>
              <a:gd name="adj" fmla="val 20004"/>
            </a:avLst>
          </a:prstGeom>
          <a:solidFill>
            <a:srgbClr val="E1E1EA"/>
          </a:solidFill>
          <a:ln w="7620">
            <a:solidFill>
              <a:srgbClr val="C7C7D0"/>
            </a:solidFill>
            <a:prstDash val="solid"/>
          </a:ln>
        </p:spPr>
        <p:txBody>
          <a:bodyPr/>
          <a:lstStyle/>
          <a:p>
            <a:endParaRPr lang="fr-FR"/>
          </a:p>
        </p:txBody>
      </p:sp>
      <p:sp>
        <p:nvSpPr>
          <p:cNvPr id="7" name="Text 5"/>
          <p:cNvSpPr/>
          <p:nvPr/>
        </p:nvSpPr>
        <p:spPr>
          <a:xfrm>
            <a:off x="3392805" y="2845713"/>
            <a:ext cx="99417" cy="256699"/>
          </a:xfrm>
          <a:prstGeom prst="rect">
            <a:avLst/>
          </a:prstGeom>
          <a:noFill/>
          <a:ln/>
        </p:spPr>
        <p:txBody>
          <a:bodyPr wrap="none" rtlCol="0" anchor="t"/>
          <a:lstStyle/>
          <a:p>
            <a:pPr marL="0" indent="0" algn="ctr">
              <a:lnSpc>
                <a:spcPts val="2022"/>
              </a:lnSpc>
              <a:buNone/>
            </a:pPr>
            <a:r>
              <a:rPr lang="en-US" sz="2022" b="1" dirty="0">
                <a:solidFill>
                  <a:srgbClr val="3C3939"/>
                </a:solidFill>
                <a:latin typeface="Poppins" pitchFamily="34" charset="0"/>
                <a:ea typeface="Poppins" pitchFamily="34" charset="-122"/>
                <a:cs typeface="Poppins" pitchFamily="34" charset="-120"/>
              </a:rPr>
              <a:t>1</a:t>
            </a:r>
            <a:endParaRPr lang="en-US" sz="2022" dirty="0"/>
          </a:p>
        </p:txBody>
      </p:sp>
      <p:sp>
        <p:nvSpPr>
          <p:cNvPr id="8" name="Text 6"/>
          <p:cNvSpPr/>
          <p:nvPr/>
        </p:nvSpPr>
        <p:spPr>
          <a:xfrm>
            <a:off x="3806190" y="2781538"/>
            <a:ext cx="3423523" cy="534829"/>
          </a:xfrm>
          <a:prstGeom prst="rect">
            <a:avLst/>
          </a:prstGeom>
          <a:noFill/>
          <a:ln/>
        </p:spPr>
        <p:txBody>
          <a:bodyPr wrap="square" rtlCol="0" anchor="t"/>
          <a:lstStyle/>
          <a:p>
            <a:pPr marL="0" indent="0">
              <a:lnSpc>
                <a:spcPts val="2106"/>
              </a:lnSpc>
              <a:buNone/>
            </a:pPr>
            <a:r>
              <a:rPr lang="en-US" sz="1685" b="1" dirty="0">
                <a:solidFill>
                  <a:srgbClr val="3C3939"/>
                </a:solidFill>
                <a:latin typeface="Poppins" pitchFamily="34" charset="0"/>
                <a:ea typeface="Poppins" pitchFamily="34" charset="-122"/>
                <a:cs typeface="Poppins" pitchFamily="34" charset="-120"/>
              </a:rPr>
              <a:t>Mode Nuit/Mode Jour pour l'Interface Utilisateur</a:t>
            </a:r>
            <a:endParaRPr lang="en-US" sz="1685" dirty="0"/>
          </a:p>
        </p:txBody>
      </p:sp>
      <p:sp>
        <p:nvSpPr>
          <p:cNvPr id="9" name="Text 7"/>
          <p:cNvSpPr/>
          <p:nvPr/>
        </p:nvSpPr>
        <p:spPr>
          <a:xfrm>
            <a:off x="3806190" y="3418999"/>
            <a:ext cx="3423523" cy="1540907"/>
          </a:xfrm>
          <a:prstGeom prst="rect">
            <a:avLst/>
          </a:prstGeom>
          <a:noFill/>
          <a:ln/>
        </p:spPr>
        <p:txBody>
          <a:bodyPr wrap="square" rtlCol="0" anchor="t"/>
          <a:lstStyle/>
          <a:p>
            <a:pPr marL="0" indent="0">
              <a:lnSpc>
                <a:spcPts val="2022"/>
              </a:lnSpc>
              <a:buNone/>
            </a:pPr>
            <a:r>
              <a:rPr lang="en-US" sz="1348" dirty="0">
                <a:solidFill>
                  <a:srgbClr val="3C3939"/>
                </a:solidFill>
                <a:latin typeface="Arimo" pitchFamily="34" charset="0"/>
                <a:ea typeface="Arimo" pitchFamily="34" charset="-122"/>
                <a:cs typeface="Arimo" pitchFamily="34" charset="-120"/>
              </a:rPr>
              <a:t>Permettre à l'utilisateur de basculer entre le mode nuit et le mode jour pour améliorer l'expérience utilisateur. Instructions : Ajouter un bouton pour basculer entre les modes. Modifier les styles CSS en fonction du mode sélectionné.</a:t>
            </a:r>
            <a:endParaRPr lang="en-US" sz="1348" dirty="0"/>
          </a:p>
        </p:txBody>
      </p:sp>
      <p:sp>
        <p:nvSpPr>
          <p:cNvPr id="10" name="Shape 8"/>
          <p:cNvSpPr/>
          <p:nvPr/>
        </p:nvSpPr>
        <p:spPr>
          <a:xfrm>
            <a:off x="7400806" y="2781538"/>
            <a:ext cx="385048" cy="385048"/>
          </a:xfrm>
          <a:prstGeom prst="roundRect">
            <a:avLst>
              <a:gd name="adj" fmla="val 20004"/>
            </a:avLst>
          </a:prstGeom>
          <a:solidFill>
            <a:srgbClr val="E1E1EA"/>
          </a:solidFill>
          <a:ln w="7620">
            <a:solidFill>
              <a:srgbClr val="C7C7D0"/>
            </a:solidFill>
            <a:prstDash val="solid"/>
          </a:ln>
        </p:spPr>
        <p:txBody>
          <a:bodyPr/>
          <a:lstStyle/>
          <a:p>
            <a:endParaRPr lang="fr-FR"/>
          </a:p>
        </p:txBody>
      </p:sp>
      <p:sp>
        <p:nvSpPr>
          <p:cNvPr id="11" name="Text 9"/>
          <p:cNvSpPr/>
          <p:nvPr/>
        </p:nvSpPr>
        <p:spPr>
          <a:xfrm>
            <a:off x="7520226" y="2845713"/>
            <a:ext cx="146090" cy="256699"/>
          </a:xfrm>
          <a:prstGeom prst="rect">
            <a:avLst/>
          </a:prstGeom>
          <a:noFill/>
          <a:ln/>
        </p:spPr>
        <p:txBody>
          <a:bodyPr wrap="none" rtlCol="0" anchor="t"/>
          <a:lstStyle/>
          <a:p>
            <a:pPr marL="0" indent="0" algn="ctr">
              <a:lnSpc>
                <a:spcPts val="2022"/>
              </a:lnSpc>
              <a:buNone/>
            </a:pPr>
            <a:r>
              <a:rPr lang="en-US" sz="2022" b="1" dirty="0">
                <a:solidFill>
                  <a:srgbClr val="3C3939"/>
                </a:solidFill>
                <a:latin typeface="Poppins" pitchFamily="34" charset="0"/>
                <a:ea typeface="Poppins" pitchFamily="34" charset="-122"/>
                <a:cs typeface="Poppins" pitchFamily="34" charset="-120"/>
              </a:rPr>
              <a:t>2</a:t>
            </a:r>
            <a:endParaRPr lang="en-US" sz="2022" dirty="0"/>
          </a:p>
        </p:txBody>
      </p:sp>
      <p:sp>
        <p:nvSpPr>
          <p:cNvPr id="12" name="Text 10"/>
          <p:cNvSpPr/>
          <p:nvPr/>
        </p:nvSpPr>
        <p:spPr>
          <a:xfrm>
            <a:off x="7956947" y="2781538"/>
            <a:ext cx="2909054" cy="267414"/>
          </a:xfrm>
          <a:prstGeom prst="rect">
            <a:avLst/>
          </a:prstGeom>
          <a:noFill/>
          <a:ln/>
        </p:spPr>
        <p:txBody>
          <a:bodyPr wrap="none" rtlCol="0" anchor="t"/>
          <a:lstStyle/>
          <a:p>
            <a:pPr marL="0" indent="0">
              <a:lnSpc>
                <a:spcPts val="2106"/>
              </a:lnSpc>
              <a:buNone/>
            </a:pPr>
            <a:r>
              <a:rPr lang="en-US" sz="1685" b="1" dirty="0">
                <a:solidFill>
                  <a:srgbClr val="3C3939"/>
                </a:solidFill>
                <a:latin typeface="Poppins" pitchFamily="34" charset="0"/>
                <a:ea typeface="Poppins" pitchFamily="34" charset="-122"/>
                <a:cs typeface="Poppins" pitchFamily="34" charset="-120"/>
              </a:rPr>
              <a:t>Détection de Mouvements</a:t>
            </a:r>
            <a:endParaRPr lang="en-US" sz="1685" dirty="0"/>
          </a:p>
        </p:txBody>
      </p:sp>
      <p:sp>
        <p:nvSpPr>
          <p:cNvPr id="13" name="Text 11"/>
          <p:cNvSpPr/>
          <p:nvPr/>
        </p:nvSpPr>
        <p:spPr>
          <a:xfrm>
            <a:off x="7956947" y="3151584"/>
            <a:ext cx="3423523" cy="1540907"/>
          </a:xfrm>
          <a:prstGeom prst="rect">
            <a:avLst/>
          </a:prstGeom>
          <a:noFill/>
          <a:ln/>
        </p:spPr>
        <p:txBody>
          <a:bodyPr wrap="square" rtlCol="0" anchor="t"/>
          <a:lstStyle/>
          <a:p>
            <a:pPr marL="0" indent="0">
              <a:lnSpc>
                <a:spcPts val="2022"/>
              </a:lnSpc>
              <a:buNone/>
            </a:pPr>
            <a:r>
              <a:rPr lang="en-US" sz="1348" dirty="0">
                <a:solidFill>
                  <a:srgbClr val="3C3939"/>
                </a:solidFill>
                <a:latin typeface="Arimo" pitchFamily="34" charset="0"/>
                <a:ea typeface="Arimo" pitchFamily="34" charset="-122"/>
                <a:cs typeface="Arimo" pitchFamily="34" charset="-120"/>
              </a:rPr>
              <a:t>Ajouter une fonctionnalité de détection de mouvements qui met en évidence les objets en mouvement dans la vidéo. Instructions : Capturer des images consécutives du flux vidéo. Comparer les images pour détecter les changements.</a:t>
            </a:r>
            <a:endParaRPr lang="en-US" sz="1348" dirty="0"/>
          </a:p>
        </p:txBody>
      </p:sp>
      <p:sp>
        <p:nvSpPr>
          <p:cNvPr id="14" name="Shape 12"/>
          <p:cNvSpPr/>
          <p:nvPr/>
        </p:nvSpPr>
        <p:spPr>
          <a:xfrm>
            <a:off x="3250049" y="5323523"/>
            <a:ext cx="385048" cy="385048"/>
          </a:xfrm>
          <a:prstGeom prst="roundRect">
            <a:avLst>
              <a:gd name="adj" fmla="val 20004"/>
            </a:avLst>
          </a:prstGeom>
          <a:solidFill>
            <a:srgbClr val="E1E1EA"/>
          </a:solidFill>
          <a:ln w="7620">
            <a:solidFill>
              <a:srgbClr val="C7C7D0"/>
            </a:solidFill>
            <a:prstDash val="solid"/>
          </a:ln>
        </p:spPr>
        <p:txBody>
          <a:bodyPr/>
          <a:lstStyle/>
          <a:p>
            <a:endParaRPr lang="fr-FR"/>
          </a:p>
        </p:txBody>
      </p:sp>
      <p:sp>
        <p:nvSpPr>
          <p:cNvPr id="15" name="Text 13"/>
          <p:cNvSpPr/>
          <p:nvPr/>
        </p:nvSpPr>
        <p:spPr>
          <a:xfrm>
            <a:off x="3364230" y="5387697"/>
            <a:ext cx="156686" cy="256699"/>
          </a:xfrm>
          <a:prstGeom prst="rect">
            <a:avLst/>
          </a:prstGeom>
          <a:noFill/>
          <a:ln/>
        </p:spPr>
        <p:txBody>
          <a:bodyPr wrap="none" rtlCol="0" anchor="t"/>
          <a:lstStyle/>
          <a:p>
            <a:pPr marL="0" indent="0" algn="ctr">
              <a:lnSpc>
                <a:spcPts val="2022"/>
              </a:lnSpc>
              <a:buNone/>
            </a:pPr>
            <a:r>
              <a:rPr lang="en-US" sz="2022" b="1" dirty="0">
                <a:solidFill>
                  <a:srgbClr val="3C3939"/>
                </a:solidFill>
                <a:latin typeface="Poppins" pitchFamily="34" charset="0"/>
                <a:ea typeface="Poppins" pitchFamily="34" charset="-122"/>
                <a:cs typeface="Poppins" pitchFamily="34" charset="-120"/>
              </a:rPr>
              <a:t>3</a:t>
            </a:r>
            <a:endParaRPr lang="en-US" sz="2022" dirty="0"/>
          </a:p>
        </p:txBody>
      </p:sp>
      <p:sp>
        <p:nvSpPr>
          <p:cNvPr id="16" name="Text 14"/>
          <p:cNvSpPr/>
          <p:nvPr/>
        </p:nvSpPr>
        <p:spPr>
          <a:xfrm>
            <a:off x="3806190" y="5323523"/>
            <a:ext cx="3423523" cy="534829"/>
          </a:xfrm>
          <a:prstGeom prst="rect">
            <a:avLst/>
          </a:prstGeom>
          <a:noFill/>
          <a:ln/>
        </p:spPr>
        <p:txBody>
          <a:bodyPr wrap="square" rtlCol="0" anchor="t"/>
          <a:lstStyle/>
          <a:p>
            <a:pPr marL="0" indent="0">
              <a:lnSpc>
                <a:spcPts val="2106"/>
              </a:lnSpc>
              <a:buNone/>
            </a:pPr>
            <a:r>
              <a:rPr lang="en-US" sz="1685" b="1" dirty="0">
                <a:solidFill>
                  <a:srgbClr val="3C3939"/>
                </a:solidFill>
                <a:latin typeface="Poppins" pitchFamily="34" charset="0"/>
                <a:ea typeface="Poppins" pitchFamily="34" charset="-122"/>
                <a:cs typeface="Poppins" pitchFamily="34" charset="-120"/>
              </a:rPr>
              <a:t>Envoi des Captures d'Écran par Email</a:t>
            </a:r>
            <a:endParaRPr lang="en-US" sz="1685" dirty="0"/>
          </a:p>
        </p:txBody>
      </p:sp>
      <p:sp>
        <p:nvSpPr>
          <p:cNvPr id="17" name="Text 15"/>
          <p:cNvSpPr/>
          <p:nvPr/>
        </p:nvSpPr>
        <p:spPr>
          <a:xfrm>
            <a:off x="3806190" y="5960983"/>
            <a:ext cx="3423523" cy="1540907"/>
          </a:xfrm>
          <a:prstGeom prst="rect">
            <a:avLst/>
          </a:prstGeom>
          <a:noFill/>
          <a:ln/>
        </p:spPr>
        <p:txBody>
          <a:bodyPr wrap="square" rtlCol="0" anchor="t"/>
          <a:lstStyle/>
          <a:p>
            <a:pPr marL="0" indent="0">
              <a:lnSpc>
                <a:spcPts val="2022"/>
              </a:lnSpc>
              <a:buNone/>
            </a:pPr>
            <a:r>
              <a:rPr lang="en-US" sz="1348" dirty="0">
                <a:solidFill>
                  <a:srgbClr val="3C3939"/>
                </a:solidFill>
                <a:latin typeface="Arimo" pitchFamily="34" charset="0"/>
                <a:ea typeface="Arimo" pitchFamily="34" charset="-122"/>
                <a:cs typeface="Arimo" pitchFamily="34" charset="-120"/>
              </a:rPr>
              <a:t>Ajouter une fonctionnalité permettant d'envoyer des captures d'écran par email. Instructions : Utiliser un service d'emailing côté serveur (par exemple, SendGrid). Ajouter un formulaire pour saisir l'adresse email et un bouton pour envoyer l'email.</a:t>
            </a:r>
            <a:endParaRPr lang="en-US" sz="1348" dirty="0"/>
          </a:p>
        </p:txBody>
      </p:sp>
      <p:sp>
        <p:nvSpPr>
          <p:cNvPr id="18" name="Shape 16"/>
          <p:cNvSpPr/>
          <p:nvPr/>
        </p:nvSpPr>
        <p:spPr>
          <a:xfrm>
            <a:off x="7400806" y="5323523"/>
            <a:ext cx="385048" cy="385048"/>
          </a:xfrm>
          <a:prstGeom prst="roundRect">
            <a:avLst>
              <a:gd name="adj" fmla="val 20004"/>
            </a:avLst>
          </a:prstGeom>
          <a:solidFill>
            <a:srgbClr val="E1E1EA"/>
          </a:solidFill>
          <a:ln w="7620">
            <a:solidFill>
              <a:srgbClr val="C7C7D0"/>
            </a:solidFill>
            <a:prstDash val="solid"/>
          </a:ln>
        </p:spPr>
        <p:txBody>
          <a:bodyPr/>
          <a:lstStyle/>
          <a:p>
            <a:endParaRPr lang="fr-FR"/>
          </a:p>
        </p:txBody>
      </p:sp>
      <p:sp>
        <p:nvSpPr>
          <p:cNvPr id="19" name="Text 17"/>
          <p:cNvSpPr/>
          <p:nvPr/>
        </p:nvSpPr>
        <p:spPr>
          <a:xfrm>
            <a:off x="7504628" y="5387697"/>
            <a:ext cx="177403" cy="256699"/>
          </a:xfrm>
          <a:prstGeom prst="rect">
            <a:avLst/>
          </a:prstGeom>
          <a:noFill/>
          <a:ln/>
        </p:spPr>
        <p:txBody>
          <a:bodyPr wrap="none" rtlCol="0" anchor="t"/>
          <a:lstStyle/>
          <a:p>
            <a:pPr marL="0" indent="0" algn="ctr">
              <a:lnSpc>
                <a:spcPts val="2022"/>
              </a:lnSpc>
              <a:buNone/>
            </a:pPr>
            <a:r>
              <a:rPr lang="en-US" sz="2022" b="1" dirty="0">
                <a:solidFill>
                  <a:srgbClr val="3C3939"/>
                </a:solidFill>
                <a:latin typeface="Poppins" pitchFamily="34" charset="0"/>
                <a:ea typeface="Poppins" pitchFamily="34" charset="-122"/>
                <a:cs typeface="Poppins" pitchFamily="34" charset="-120"/>
              </a:rPr>
              <a:t>4</a:t>
            </a:r>
            <a:endParaRPr lang="en-US" sz="2022" dirty="0"/>
          </a:p>
        </p:txBody>
      </p:sp>
      <p:sp>
        <p:nvSpPr>
          <p:cNvPr id="20" name="Text 18"/>
          <p:cNvSpPr/>
          <p:nvPr/>
        </p:nvSpPr>
        <p:spPr>
          <a:xfrm>
            <a:off x="7956947" y="5323523"/>
            <a:ext cx="3423523" cy="534829"/>
          </a:xfrm>
          <a:prstGeom prst="rect">
            <a:avLst/>
          </a:prstGeom>
          <a:noFill/>
          <a:ln/>
        </p:spPr>
        <p:txBody>
          <a:bodyPr wrap="square" rtlCol="0" anchor="t"/>
          <a:lstStyle/>
          <a:p>
            <a:pPr marL="0" indent="0">
              <a:lnSpc>
                <a:spcPts val="2106"/>
              </a:lnSpc>
              <a:buNone/>
            </a:pPr>
            <a:r>
              <a:rPr lang="en-US" sz="1685" b="1" dirty="0">
                <a:solidFill>
                  <a:srgbClr val="3C3939"/>
                </a:solidFill>
                <a:latin typeface="Poppins" pitchFamily="34" charset="0"/>
                <a:ea typeface="Poppins" pitchFamily="34" charset="-122"/>
                <a:cs typeface="Poppins" pitchFamily="34" charset="-120"/>
              </a:rPr>
              <a:t>Filtrage des Objets Détectés par Classe</a:t>
            </a:r>
            <a:endParaRPr lang="en-US" sz="1685" dirty="0"/>
          </a:p>
        </p:txBody>
      </p:sp>
      <p:sp>
        <p:nvSpPr>
          <p:cNvPr id="21" name="Text 19"/>
          <p:cNvSpPr/>
          <p:nvPr/>
        </p:nvSpPr>
        <p:spPr>
          <a:xfrm>
            <a:off x="7956947" y="5960983"/>
            <a:ext cx="3423523" cy="1797725"/>
          </a:xfrm>
          <a:prstGeom prst="rect">
            <a:avLst/>
          </a:prstGeom>
          <a:noFill/>
          <a:ln/>
        </p:spPr>
        <p:txBody>
          <a:bodyPr wrap="square" rtlCol="0" anchor="t"/>
          <a:lstStyle/>
          <a:p>
            <a:pPr marL="0" indent="0">
              <a:lnSpc>
                <a:spcPts val="2022"/>
              </a:lnSpc>
              <a:buNone/>
            </a:pPr>
            <a:r>
              <a:rPr lang="en-US" sz="1348" dirty="0">
                <a:solidFill>
                  <a:srgbClr val="3C3939"/>
                </a:solidFill>
                <a:latin typeface="Arimo" pitchFamily="34" charset="0"/>
                <a:ea typeface="Arimo" pitchFamily="34" charset="-122"/>
                <a:cs typeface="Arimo" pitchFamily="34" charset="-120"/>
              </a:rPr>
              <a:t>Permettre à l'utilisateur de filtrer les objets détectés par leur classe (par exemple, n'afficher que les personnes ou les voitures). Instructions : Ajouter une liste de contrôle pour sélectionner les classes d'objets à afficher. Filtrer les résultats de détection en fonction des classes sélectionnées.</a:t>
            </a:r>
            <a:endParaRPr lang="en-US" sz="1348"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fr-FR"/>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fr-FR"/>
          </a:p>
        </p:txBody>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166098"/>
            <a:ext cx="7392233" cy="694373"/>
          </a:xfrm>
          <a:prstGeom prst="rect">
            <a:avLst/>
          </a:prstGeom>
          <a:noFill/>
          <a:ln/>
        </p:spPr>
        <p:txBody>
          <a:bodyPr wrap="none" rtlCol="0" anchor="t"/>
          <a:lstStyle/>
          <a:p>
            <a:pPr marL="0" indent="0">
              <a:lnSpc>
                <a:spcPts val="5468"/>
              </a:lnSpc>
              <a:buNone/>
            </a:pPr>
            <a:r>
              <a:rPr lang="en-US" sz="4374" b="1" dirty="0">
                <a:solidFill>
                  <a:srgbClr val="1B1B27"/>
                </a:solidFill>
                <a:latin typeface="Poppins" pitchFamily="34" charset="0"/>
                <a:ea typeface="Poppins" pitchFamily="34" charset="-122"/>
                <a:cs typeface="Poppins" pitchFamily="34" charset="-120"/>
              </a:rPr>
              <a:t>Exemples de Cartes Trello</a:t>
            </a:r>
            <a:endParaRPr lang="en-US" sz="4374" dirty="0"/>
          </a:p>
        </p:txBody>
      </p:sp>
      <p:sp>
        <p:nvSpPr>
          <p:cNvPr id="6" name="Text 3"/>
          <p:cNvSpPr/>
          <p:nvPr/>
        </p:nvSpPr>
        <p:spPr>
          <a:xfrm>
            <a:off x="4490799" y="2193727"/>
            <a:ext cx="9306401" cy="666512"/>
          </a:xfrm>
          <a:prstGeom prst="rect">
            <a:avLst/>
          </a:prstGeom>
          <a:noFill/>
          <a:ln/>
        </p:spPr>
        <p:txBody>
          <a:bodyPr wrap="square" rtlCol="0" anchor="t"/>
          <a:lstStyle/>
          <a:p>
            <a:pPr marL="0" indent="0">
              <a:lnSpc>
                <a:spcPts val="2624"/>
              </a:lnSpc>
              <a:buNone/>
            </a:pPr>
            <a:r>
              <a:rPr lang="en-US" sz="1750" dirty="0">
                <a:solidFill>
                  <a:srgbClr val="3C3939"/>
                </a:solidFill>
                <a:latin typeface="Arimo" pitchFamily="34" charset="0"/>
                <a:ea typeface="Arimo" pitchFamily="34" charset="-122"/>
                <a:cs typeface="Arimo" pitchFamily="34" charset="-120"/>
              </a:rPr>
              <a:t>Voici des exemples de cartes Trello pour illustrer la structure et le contenu des cartes utilisées pour la gestion du projet.</a:t>
            </a:r>
            <a:endParaRPr lang="en-US" sz="1750" dirty="0"/>
          </a:p>
        </p:txBody>
      </p:sp>
      <p:sp>
        <p:nvSpPr>
          <p:cNvPr id="7" name="Shape 4"/>
          <p:cNvSpPr/>
          <p:nvPr/>
        </p:nvSpPr>
        <p:spPr>
          <a:xfrm>
            <a:off x="4490799" y="3110151"/>
            <a:ext cx="4542115" cy="3953232"/>
          </a:xfrm>
          <a:prstGeom prst="roundRect">
            <a:avLst>
              <a:gd name="adj" fmla="val 2529"/>
            </a:avLst>
          </a:prstGeom>
          <a:solidFill>
            <a:srgbClr val="E1E1EA"/>
          </a:solidFill>
          <a:ln w="7620">
            <a:solidFill>
              <a:srgbClr val="C7C7D0"/>
            </a:solidFill>
            <a:prstDash val="solid"/>
          </a:ln>
        </p:spPr>
        <p:txBody>
          <a:bodyPr/>
          <a:lstStyle/>
          <a:p>
            <a:endParaRPr lang="fr-FR"/>
          </a:p>
        </p:txBody>
      </p:sp>
      <p:sp>
        <p:nvSpPr>
          <p:cNvPr id="8" name="Text 5"/>
          <p:cNvSpPr/>
          <p:nvPr/>
        </p:nvSpPr>
        <p:spPr>
          <a:xfrm>
            <a:off x="4720590" y="3339941"/>
            <a:ext cx="4082534" cy="694373"/>
          </a:xfrm>
          <a:prstGeom prst="rect">
            <a:avLst/>
          </a:prstGeom>
          <a:noFill/>
          <a:ln/>
        </p:spPr>
        <p:txBody>
          <a:bodyPr wrap="square" rtlCol="0" anchor="t"/>
          <a:lstStyle/>
          <a:p>
            <a:pPr marL="0" indent="0">
              <a:lnSpc>
                <a:spcPts val="2734"/>
              </a:lnSpc>
              <a:buNone/>
            </a:pPr>
            <a:r>
              <a:rPr lang="en-US" sz="2187" b="1" dirty="0">
                <a:solidFill>
                  <a:srgbClr val="3C3939"/>
                </a:solidFill>
                <a:latin typeface="Poppins" pitchFamily="34" charset="0"/>
                <a:ea typeface="Poppins" pitchFamily="34" charset="-122"/>
                <a:cs typeface="Poppins" pitchFamily="34" charset="-120"/>
              </a:rPr>
              <a:t>Carte : Présentation du Projet et Objectifs</a:t>
            </a:r>
            <a:endParaRPr lang="en-US" sz="2187" dirty="0"/>
          </a:p>
        </p:txBody>
      </p:sp>
      <p:sp>
        <p:nvSpPr>
          <p:cNvPr id="9" name="Text 6"/>
          <p:cNvSpPr/>
          <p:nvPr/>
        </p:nvSpPr>
        <p:spPr>
          <a:xfrm>
            <a:off x="4720590" y="4167545"/>
            <a:ext cx="4082534" cy="2666048"/>
          </a:xfrm>
          <a:prstGeom prst="rect">
            <a:avLst/>
          </a:prstGeom>
          <a:noFill/>
          <a:ln/>
        </p:spPr>
        <p:txBody>
          <a:bodyPr wrap="square" rtlCol="0" anchor="t"/>
          <a:lstStyle/>
          <a:p>
            <a:pPr marL="0" indent="0">
              <a:lnSpc>
                <a:spcPts val="2624"/>
              </a:lnSpc>
              <a:buNone/>
            </a:pPr>
            <a:r>
              <a:rPr lang="en-US" sz="1750" dirty="0">
                <a:solidFill>
                  <a:srgbClr val="3C3939"/>
                </a:solidFill>
                <a:latin typeface="Arimo" pitchFamily="34" charset="0"/>
                <a:ea typeface="Arimo" pitchFamily="34" charset="-122"/>
                <a:cs typeface="Arimo" pitchFamily="34" charset="-120"/>
              </a:rPr>
              <a:t>Description : Présenter le projet, ses objectifs et le modèle COCO-SSD à toute l'équipe. Assignée à : Chef de Projet. Date d'échéance : Jour 1. Checklist : Préparer les diapositives de présentation. Expliquer les objectifs du projet. Introduction au modèle COCO-SSD.</a:t>
            </a:r>
            <a:endParaRPr lang="en-US" sz="1750" dirty="0"/>
          </a:p>
        </p:txBody>
      </p:sp>
      <p:sp>
        <p:nvSpPr>
          <p:cNvPr id="10" name="Shape 7"/>
          <p:cNvSpPr/>
          <p:nvPr/>
        </p:nvSpPr>
        <p:spPr>
          <a:xfrm>
            <a:off x="9255085" y="3110151"/>
            <a:ext cx="4542115" cy="3953232"/>
          </a:xfrm>
          <a:prstGeom prst="roundRect">
            <a:avLst>
              <a:gd name="adj" fmla="val 2529"/>
            </a:avLst>
          </a:prstGeom>
          <a:solidFill>
            <a:srgbClr val="E1E1EA"/>
          </a:solidFill>
          <a:ln w="7620">
            <a:solidFill>
              <a:srgbClr val="C7C7D0"/>
            </a:solidFill>
            <a:prstDash val="solid"/>
          </a:ln>
        </p:spPr>
        <p:txBody>
          <a:bodyPr/>
          <a:lstStyle/>
          <a:p>
            <a:endParaRPr lang="fr-FR"/>
          </a:p>
        </p:txBody>
      </p:sp>
      <p:sp>
        <p:nvSpPr>
          <p:cNvPr id="11" name="Text 8"/>
          <p:cNvSpPr/>
          <p:nvPr/>
        </p:nvSpPr>
        <p:spPr>
          <a:xfrm>
            <a:off x="9484876" y="3339941"/>
            <a:ext cx="4082534" cy="694373"/>
          </a:xfrm>
          <a:prstGeom prst="rect">
            <a:avLst/>
          </a:prstGeom>
          <a:noFill/>
          <a:ln/>
        </p:spPr>
        <p:txBody>
          <a:bodyPr wrap="square" rtlCol="0" anchor="t"/>
          <a:lstStyle/>
          <a:p>
            <a:pPr marL="0" indent="0">
              <a:lnSpc>
                <a:spcPts val="2734"/>
              </a:lnSpc>
              <a:buNone/>
            </a:pPr>
            <a:r>
              <a:rPr lang="en-US" sz="2187" b="1" dirty="0">
                <a:solidFill>
                  <a:srgbClr val="3C3939"/>
                </a:solidFill>
                <a:latin typeface="Poppins" pitchFamily="34" charset="0"/>
                <a:ea typeface="Poppins" pitchFamily="34" charset="-122"/>
                <a:cs typeface="Poppins" pitchFamily="34" charset="-120"/>
              </a:rPr>
              <a:t>Carte : Accès à la Caméra avec WebRTC</a:t>
            </a:r>
            <a:endParaRPr lang="en-US" sz="2187" dirty="0"/>
          </a:p>
        </p:txBody>
      </p:sp>
      <p:sp>
        <p:nvSpPr>
          <p:cNvPr id="12" name="Text 9"/>
          <p:cNvSpPr/>
          <p:nvPr/>
        </p:nvSpPr>
        <p:spPr>
          <a:xfrm>
            <a:off x="9484876" y="4167545"/>
            <a:ext cx="4082534" cy="2666048"/>
          </a:xfrm>
          <a:prstGeom prst="rect">
            <a:avLst/>
          </a:prstGeom>
          <a:noFill/>
          <a:ln/>
        </p:spPr>
        <p:txBody>
          <a:bodyPr wrap="square" rtlCol="0" anchor="t"/>
          <a:lstStyle/>
          <a:p>
            <a:pPr marL="0" indent="0">
              <a:lnSpc>
                <a:spcPts val="2624"/>
              </a:lnSpc>
              <a:buNone/>
            </a:pPr>
            <a:r>
              <a:rPr lang="en-US" sz="1750" dirty="0">
                <a:solidFill>
                  <a:srgbClr val="3C3939"/>
                </a:solidFill>
                <a:latin typeface="Arimo" pitchFamily="34" charset="0"/>
                <a:ea typeface="Arimo" pitchFamily="34" charset="-122"/>
                <a:cs typeface="Arimo" pitchFamily="34" charset="-120"/>
              </a:rPr>
              <a:t>Description : Implémenter l'accès à la caméra de l'ordinateur en utilisant l'API WebRTC. Assignée à : Développeur. Date d'échéance : Jour 2. Checklist : Étudier la documentation WebRTC. Écrire le code JavaScript pour accéder à la caméra. Tester l'accès à la caméra sur différents navigateurs.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fr-FR"/>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fr-FR"/>
          </a:p>
        </p:txBody>
      </p:sp>
      <p:sp>
        <p:nvSpPr>
          <p:cNvPr id="4" name="Text 2"/>
          <p:cNvSpPr/>
          <p:nvPr/>
        </p:nvSpPr>
        <p:spPr>
          <a:xfrm>
            <a:off x="2037993" y="1958340"/>
            <a:ext cx="6894552" cy="694373"/>
          </a:xfrm>
          <a:prstGeom prst="rect">
            <a:avLst/>
          </a:prstGeom>
          <a:noFill/>
          <a:ln/>
        </p:spPr>
        <p:txBody>
          <a:bodyPr wrap="none" rtlCol="0" anchor="t"/>
          <a:lstStyle/>
          <a:p>
            <a:pPr marL="0" indent="0">
              <a:lnSpc>
                <a:spcPts val="5468"/>
              </a:lnSpc>
              <a:buNone/>
            </a:pPr>
            <a:r>
              <a:rPr lang="en-US" sz="4374" b="1" dirty="0">
                <a:solidFill>
                  <a:srgbClr val="1B1B27"/>
                </a:solidFill>
                <a:latin typeface="Poppins" pitchFamily="34" charset="0"/>
                <a:ea typeface="Poppins" pitchFamily="34" charset="-122"/>
                <a:cs typeface="Poppins" pitchFamily="34" charset="-120"/>
              </a:rPr>
              <a:t>Support Multi-Caméras</a:t>
            </a:r>
            <a:endParaRPr lang="en-US" sz="4374" dirty="0"/>
          </a:p>
        </p:txBody>
      </p:sp>
      <p:sp>
        <p:nvSpPr>
          <p:cNvPr id="5" name="Text 3"/>
          <p:cNvSpPr/>
          <p:nvPr/>
        </p:nvSpPr>
        <p:spPr>
          <a:xfrm>
            <a:off x="2037993" y="3097054"/>
            <a:ext cx="10554414" cy="666512"/>
          </a:xfrm>
          <a:prstGeom prst="rect">
            <a:avLst/>
          </a:prstGeom>
          <a:noFill/>
          <a:ln/>
        </p:spPr>
        <p:txBody>
          <a:bodyPr wrap="square" rtlCol="0" anchor="t"/>
          <a:lstStyle/>
          <a:p>
            <a:pPr marL="0" indent="0">
              <a:lnSpc>
                <a:spcPts val="2624"/>
              </a:lnSpc>
              <a:buNone/>
            </a:pPr>
            <a:r>
              <a:rPr lang="en-US" sz="1750" dirty="0">
                <a:solidFill>
                  <a:srgbClr val="3C3939"/>
                </a:solidFill>
                <a:latin typeface="Arimo" pitchFamily="34" charset="0"/>
                <a:ea typeface="Arimo" pitchFamily="34" charset="-122"/>
                <a:cs typeface="Arimo" pitchFamily="34" charset="-120"/>
              </a:rPr>
              <a:t>Permettre à l'utilisateur de basculer entre plusieurs caméras connectées à l'ordinateur. Instructions : Lister les caméras disponibles. Ajouter un sélecteur pour choisir la caméra à utiliser.</a:t>
            </a:r>
            <a:endParaRPr lang="en-US" sz="1750" dirty="0"/>
          </a:p>
        </p:txBody>
      </p:sp>
      <p:pic>
        <p:nvPicPr>
          <p:cNvPr id="6" name="Image 0" descr="preencoded.png"/>
          <p:cNvPicPr>
            <a:picLocks noChangeAspect="1"/>
          </p:cNvPicPr>
          <p:nvPr/>
        </p:nvPicPr>
        <p:blipFill>
          <a:blip r:embed="rId3"/>
          <a:stretch>
            <a:fillRect/>
          </a:stretch>
        </p:blipFill>
        <p:spPr>
          <a:xfrm>
            <a:off x="2037993" y="4013478"/>
            <a:ext cx="555427" cy="555427"/>
          </a:xfrm>
          <a:prstGeom prst="rect">
            <a:avLst/>
          </a:prstGeom>
        </p:spPr>
      </p:pic>
      <p:sp>
        <p:nvSpPr>
          <p:cNvPr id="7" name="Text 4"/>
          <p:cNvSpPr/>
          <p:nvPr/>
        </p:nvSpPr>
        <p:spPr>
          <a:xfrm>
            <a:off x="2037993" y="4791075"/>
            <a:ext cx="2777490" cy="347186"/>
          </a:xfrm>
          <a:prstGeom prst="rect">
            <a:avLst/>
          </a:prstGeom>
          <a:noFill/>
          <a:ln/>
        </p:spPr>
        <p:txBody>
          <a:bodyPr wrap="none" rtlCol="0" anchor="t"/>
          <a:lstStyle/>
          <a:p>
            <a:pPr marL="0" indent="0" algn="l">
              <a:lnSpc>
                <a:spcPts val="2734"/>
              </a:lnSpc>
              <a:buNone/>
            </a:pPr>
            <a:r>
              <a:rPr lang="en-US" sz="2187" b="1" dirty="0">
                <a:solidFill>
                  <a:srgbClr val="3C3939"/>
                </a:solidFill>
                <a:latin typeface="Poppins" pitchFamily="34" charset="0"/>
                <a:ea typeface="Poppins" pitchFamily="34" charset="-122"/>
                <a:cs typeface="Poppins" pitchFamily="34" charset="-120"/>
              </a:rPr>
              <a:t>Lister les Caméras</a:t>
            </a:r>
            <a:endParaRPr lang="en-US" sz="2187" dirty="0"/>
          </a:p>
        </p:txBody>
      </p:sp>
      <p:sp>
        <p:nvSpPr>
          <p:cNvPr id="8" name="Text 5"/>
          <p:cNvSpPr/>
          <p:nvPr/>
        </p:nvSpPr>
        <p:spPr>
          <a:xfrm>
            <a:off x="2037993" y="5271492"/>
            <a:ext cx="5110520" cy="666512"/>
          </a:xfrm>
          <a:prstGeom prst="rect">
            <a:avLst/>
          </a:prstGeom>
          <a:noFill/>
          <a:ln/>
        </p:spPr>
        <p:txBody>
          <a:bodyPr wrap="square" rtlCol="0" anchor="t"/>
          <a:lstStyle/>
          <a:p>
            <a:pPr marL="0" indent="0" algn="l">
              <a:lnSpc>
                <a:spcPts val="2624"/>
              </a:lnSpc>
              <a:buNone/>
            </a:pPr>
            <a:r>
              <a:rPr lang="en-US" sz="1750" dirty="0">
                <a:solidFill>
                  <a:srgbClr val="3C3939"/>
                </a:solidFill>
                <a:latin typeface="Arimo" pitchFamily="34" charset="0"/>
                <a:ea typeface="Arimo" pitchFamily="34" charset="-122"/>
                <a:cs typeface="Arimo" pitchFamily="34" charset="-120"/>
              </a:rPr>
              <a:t>L'application doit être capable de détecter et de lister toutes les caméras connectées à l'ordinateur.</a:t>
            </a:r>
            <a:endParaRPr lang="en-US" sz="1750" dirty="0"/>
          </a:p>
        </p:txBody>
      </p:sp>
      <p:pic>
        <p:nvPicPr>
          <p:cNvPr id="9" name="Image 1" descr="preencoded.png"/>
          <p:cNvPicPr>
            <a:picLocks noChangeAspect="1"/>
          </p:cNvPicPr>
          <p:nvPr/>
        </p:nvPicPr>
        <p:blipFill>
          <a:blip r:embed="rId4"/>
          <a:stretch>
            <a:fillRect/>
          </a:stretch>
        </p:blipFill>
        <p:spPr>
          <a:xfrm>
            <a:off x="7481768" y="4013478"/>
            <a:ext cx="555427" cy="555427"/>
          </a:xfrm>
          <a:prstGeom prst="rect">
            <a:avLst/>
          </a:prstGeom>
        </p:spPr>
      </p:pic>
      <p:sp>
        <p:nvSpPr>
          <p:cNvPr id="10" name="Text 6"/>
          <p:cNvSpPr/>
          <p:nvPr/>
        </p:nvSpPr>
        <p:spPr>
          <a:xfrm>
            <a:off x="7481768" y="4791075"/>
            <a:ext cx="3016210" cy="347186"/>
          </a:xfrm>
          <a:prstGeom prst="rect">
            <a:avLst/>
          </a:prstGeom>
          <a:noFill/>
          <a:ln/>
        </p:spPr>
        <p:txBody>
          <a:bodyPr wrap="none" rtlCol="0" anchor="t"/>
          <a:lstStyle/>
          <a:p>
            <a:pPr marL="0" indent="0" algn="l">
              <a:lnSpc>
                <a:spcPts val="2734"/>
              </a:lnSpc>
              <a:buNone/>
            </a:pPr>
            <a:r>
              <a:rPr lang="en-US" sz="2187" b="1" dirty="0">
                <a:solidFill>
                  <a:srgbClr val="3C3939"/>
                </a:solidFill>
                <a:latin typeface="Poppins" pitchFamily="34" charset="0"/>
                <a:ea typeface="Poppins" pitchFamily="34" charset="-122"/>
                <a:cs typeface="Poppins" pitchFamily="34" charset="-120"/>
              </a:rPr>
              <a:t>Sélecteur de Caméra</a:t>
            </a:r>
            <a:endParaRPr lang="en-US" sz="2187" dirty="0"/>
          </a:p>
        </p:txBody>
      </p:sp>
      <p:sp>
        <p:nvSpPr>
          <p:cNvPr id="11" name="Text 7"/>
          <p:cNvSpPr/>
          <p:nvPr/>
        </p:nvSpPr>
        <p:spPr>
          <a:xfrm>
            <a:off x="7481768" y="5271492"/>
            <a:ext cx="5110639" cy="999768"/>
          </a:xfrm>
          <a:prstGeom prst="rect">
            <a:avLst/>
          </a:prstGeom>
          <a:noFill/>
          <a:ln/>
        </p:spPr>
        <p:txBody>
          <a:bodyPr wrap="square" rtlCol="0" anchor="t"/>
          <a:lstStyle/>
          <a:p>
            <a:pPr marL="0" indent="0" algn="l">
              <a:lnSpc>
                <a:spcPts val="2624"/>
              </a:lnSpc>
              <a:buNone/>
            </a:pPr>
            <a:r>
              <a:rPr lang="en-US" sz="1750" dirty="0">
                <a:solidFill>
                  <a:srgbClr val="3C3939"/>
                </a:solidFill>
                <a:latin typeface="Arimo" pitchFamily="34" charset="0"/>
                <a:ea typeface="Arimo" pitchFamily="34" charset="-122"/>
                <a:cs typeface="Arimo" pitchFamily="34" charset="-120"/>
              </a:rPr>
              <a:t>Un sélecteur doit être mis en place pour permettre à l'utilisateur de choisir la caméra qu'il souhaite utiliser pour le flux vidéo en direct.</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fr-FR"/>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fr-FR"/>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434590"/>
            <a:ext cx="5554980" cy="694373"/>
          </a:xfrm>
          <a:prstGeom prst="rect">
            <a:avLst/>
          </a:prstGeom>
          <a:noFill/>
          <a:ln/>
        </p:spPr>
        <p:txBody>
          <a:bodyPr wrap="none" rtlCol="0" anchor="t"/>
          <a:lstStyle/>
          <a:p>
            <a:pPr marL="0" indent="0">
              <a:lnSpc>
                <a:spcPts val="5468"/>
              </a:lnSpc>
              <a:buNone/>
            </a:pPr>
            <a:r>
              <a:rPr lang="en-US" sz="4374" b="1" dirty="0">
                <a:solidFill>
                  <a:srgbClr val="1B1B27"/>
                </a:solidFill>
                <a:latin typeface="Poppins" pitchFamily="34" charset="0"/>
                <a:ea typeface="Poppins" pitchFamily="34" charset="-122"/>
                <a:cs typeface="Poppins" pitchFamily="34" charset="-120"/>
              </a:rPr>
              <a:t>Conclusion</a:t>
            </a:r>
            <a:endParaRPr lang="en-US" sz="4374" dirty="0"/>
          </a:p>
        </p:txBody>
      </p:sp>
      <p:sp>
        <p:nvSpPr>
          <p:cNvPr id="6" name="Text 3"/>
          <p:cNvSpPr/>
          <p:nvPr/>
        </p:nvSpPr>
        <p:spPr>
          <a:xfrm>
            <a:off x="833199" y="3462218"/>
            <a:ext cx="7477601" cy="2332792"/>
          </a:xfrm>
          <a:prstGeom prst="rect">
            <a:avLst/>
          </a:prstGeom>
          <a:noFill/>
          <a:ln/>
        </p:spPr>
        <p:txBody>
          <a:bodyPr wrap="square" rtlCol="0" anchor="t"/>
          <a:lstStyle/>
          <a:p>
            <a:pPr marL="0" indent="0">
              <a:lnSpc>
                <a:spcPts val="2624"/>
              </a:lnSpc>
              <a:buNone/>
            </a:pPr>
            <a:r>
              <a:rPr lang="en-US" sz="1750" dirty="0">
                <a:solidFill>
                  <a:srgbClr val="3C3939"/>
                </a:solidFill>
                <a:latin typeface="Arimo" pitchFamily="34" charset="0"/>
                <a:ea typeface="Arimo" pitchFamily="34" charset="-122"/>
                <a:cs typeface="Arimo" pitchFamily="34" charset="-120"/>
              </a:rPr>
              <a:t>Ce document a présenté un plan de projet détaillé pour la création d'une application web avancée de reconnaissance d'objets en temps réel utilisant TensorFlow.js. Le projet comprend un plan de développement sur 5 jours, une organisation de la collaboration sur Trello et des exemples de cartes Trello. Le projet peut être enrichi par l'ajout de fonctionnalités supplémentaires pour améliorer l'expérience utilisateur et la fonctionnalité de l'application.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TotalTime>
  <Words>1475</Words>
  <Application>Microsoft Office PowerPoint</Application>
  <PresentationFormat>Personnalisé</PresentationFormat>
  <Paragraphs>91</Paragraphs>
  <Slides>9</Slides>
  <Notes>8</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Arimo</vt:lpstr>
      <vt:lpstr>Poppins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Robin Couet</cp:lastModifiedBy>
  <cp:revision>6</cp:revision>
  <dcterms:created xsi:type="dcterms:W3CDTF">2024-06-16T17:20:21Z</dcterms:created>
  <dcterms:modified xsi:type="dcterms:W3CDTF">2024-06-16T17:37:46Z</dcterms:modified>
</cp:coreProperties>
</file>