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6" r:id="rId2"/>
    <p:sldId id="278" r:id="rId3"/>
    <p:sldId id="280" r:id="rId4"/>
    <p:sldId id="258" r:id="rId5"/>
    <p:sldId id="289" r:id="rId6"/>
    <p:sldId id="291" r:id="rId7"/>
    <p:sldId id="292" r:id="rId8"/>
    <p:sldId id="293" r:id="rId9"/>
    <p:sldId id="295" r:id="rId10"/>
    <p:sldId id="296" r:id="rId11"/>
    <p:sldId id="299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17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16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3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773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10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32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6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1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8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0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5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8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31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  <a:lumOff val="50000"/>
              </a:schemeClr>
            </a:gs>
            <a:gs pos="50000">
              <a:schemeClr val="bg1">
                <a:lumMod val="85000"/>
                <a:lumOff val="15000"/>
              </a:schemeClr>
            </a:gs>
            <a:gs pos="100000">
              <a:schemeClr val="tx2">
                <a:lumMod val="1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4401-12D5-40BB-9093-66DF3F27B065}" type="datetimeFigureOut">
              <a:rPr lang="ru-RU" smtClean="0"/>
              <a:pPr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E54B-5C8A-4137-88AA-B8D8A66C83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663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image" Target="../media/image6.png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invGray">
          <a:xfrm>
            <a:off x="125760" y="2820239"/>
            <a:ext cx="9468544" cy="1184825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IT в молекулярно-генетических исследованиях бактерий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67544" y="404664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БЕЛОРУССКИЙ ГОСУДАРСТВЕННЫЙ УНИВЕРСИТЕТ</a:t>
            </a:r>
            <a:endParaRPr lang="ru-RU" dirty="0" smtClean="0"/>
          </a:p>
          <a:p>
            <a:pPr algn="ctr"/>
            <a:r>
              <a:rPr lang="ru-RU" b="1" dirty="0" smtClean="0"/>
              <a:t>БИОЛОГИЧЕСКИЙ ФАКУЛЬТЕТ</a:t>
            </a:r>
            <a:endParaRPr lang="ru-RU" dirty="0" smtClean="0"/>
          </a:p>
          <a:p>
            <a:pPr algn="ctr"/>
            <a:r>
              <a:rPr lang="ru-RU" b="1" dirty="0" smtClean="0"/>
              <a:t>Кафедра генетики</a:t>
            </a:r>
            <a:endParaRPr lang="ru-RU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4860032" y="4005064"/>
            <a:ext cx="3888432" cy="2016224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r>
              <a:rPr lang="ru-RU" sz="2000" dirty="0" smtClean="0"/>
              <a:t>Доклад подготовлен</a:t>
            </a:r>
          </a:p>
          <a:p>
            <a:r>
              <a:rPr lang="ru-RU" sz="2000" dirty="0" smtClean="0"/>
              <a:t>Соколюк Анной Владимировной</a:t>
            </a:r>
            <a:br>
              <a:rPr lang="ru-RU" sz="2000" dirty="0" smtClean="0"/>
            </a:br>
            <a:r>
              <a:rPr lang="ru-RU" sz="2000" dirty="0" err="1" smtClean="0"/>
              <a:t>магистранткой</a:t>
            </a:r>
            <a:r>
              <a:rPr lang="ru-RU" sz="2000" dirty="0" smtClean="0"/>
              <a:t> биологического факультета,</a:t>
            </a:r>
            <a:br>
              <a:rPr lang="ru-RU" sz="2000" dirty="0" smtClean="0"/>
            </a:br>
            <a:endParaRPr lang="en-US" sz="2000" dirty="0" smtClean="0"/>
          </a:p>
          <a:p>
            <a:r>
              <a:rPr lang="ru-RU" sz="2000" dirty="0" smtClean="0"/>
              <a:t>Научный руководитель:</a:t>
            </a:r>
            <a:br>
              <a:rPr lang="ru-RU" sz="2000" dirty="0" smtClean="0"/>
            </a:br>
            <a:r>
              <a:rPr lang="ru-RU" sz="2000" dirty="0" smtClean="0"/>
              <a:t>кандидат биологических наук</a:t>
            </a:r>
            <a:br>
              <a:rPr lang="ru-RU" sz="2000" dirty="0" smtClean="0"/>
            </a:br>
            <a:r>
              <a:rPr lang="ru-RU" sz="2000" dirty="0" smtClean="0"/>
              <a:t>доцент А.В. </a:t>
            </a:r>
            <a:r>
              <a:rPr lang="ru-RU" sz="2000" dirty="0" err="1" smtClean="0"/>
              <a:t>Лагодич</a:t>
            </a:r>
            <a:endParaRPr lang="ru-RU" sz="2000" dirty="0">
              <a:solidFill>
                <a:schemeClr val="tx2">
                  <a:shade val="75000"/>
                </a:schemeClr>
              </a:solidFill>
            </a:endParaRPr>
          </a:p>
        </p:txBody>
      </p:sp>
      <p:pic>
        <p:nvPicPr>
          <p:cNvPr id="5" name="Рисунок 4" descr="home_house_icon-icons.com_49851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6" name="Рисунок 5" descr="Right-Arrow-PNG-File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91072" y="0"/>
            <a:ext cx="8352928" cy="980728"/>
          </a:xfrm>
        </p:spPr>
        <p:txBody>
          <a:bodyPr/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отображение вторичной структуры продукта гена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ldg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200" b="1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0" y="5404195"/>
            <a:ext cx="7992888" cy="144016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68" y="4293096"/>
            <a:ext cx="4610100" cy="12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0" y="836712"/>
            <a:ext cx="799288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9" name="Рисунок 8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10" name="Рисунок 9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white">
          <a:xfrm>
            <a:off x="1763688" y="908720"/>
            <a:ext cx="3541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52" y="1964353"/>
            <a:ext cx="8892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 анализ  последовательности генов LDG1 и  LDG2 и детерминируемых ими продуктов штамма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E.faecalis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БИМ В-1012,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получена генетическая конструкция на основе вектора pMTL21C, содержащая ген ldg1, пригодная для изучения функциональной активности лактатдегидрогеназ первого типа.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Лактатдегидрогеназа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штамма имеет типичное строение для лактатдегидрогеназ рода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Enterococcus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представленным двумя типами.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лактатдегидрогеназ 1-го и 2-го типов была предсказана пространственная структура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гомотетрамера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локализованного в цитоплазме клетки.</a:t>
            </a:r>
          </a:p>
        </p:txBody>
      </p:sp>
      <p:pic>
        <p:nvPicPr>
          <p:cNvPr id="5" name="Рисунок 4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6" name="Рисунок 5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7" name="Рисунок 6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white">
          <a:xfrm>
            <a:off x="251520" y="2564904"/>
            <a:ext cx="7056783" cy="1544865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 ЗА  ВНИМАНИЕ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 descr="home_house_icon-icons.com_49851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5" name="Рисунок 4" descr="left-297787__340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07704" y="1412776"/>
            <a:ext cx="540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hlinkClick r:id="" action="ppaction://hlinkshowjump?jump=firstslide"/>
              </a:rPr>
              <a:t>Тема и руководитель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450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Актуальность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0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Цель и задачи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450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Объекты исследования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0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Основные результаты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450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Выводы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0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Спасибо за внимание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676456" y="6453337"/>
            <a:ext cx="467544" cy="404663"/>
          </a:xfrm>
        </p:spPr>
        <p:txBody>
          <a:bodyPr/>
          <a:lstStyle/>
          <a:p>
            <a:fld id="{725C68B6-61C2-468F-89AB-4B9F7531AA68}" type="slidenum">
              <a:rPr lang="ru-RU" sz="1600" smtClean="0"/>
              <a:pPr/>
              <a:t>2</a:t>
            </a:fld>
            <a:endParaRPr lang="ru-RU" sz="1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131840" y="476672"/>
            <a:ext cx="3312368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содержание</a:t>
            </a:r>
            <a:endParaRPr kumimoji="0" lang="ru-RU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8" name="Рисунок 7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10" name="Рисунок 9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4293096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Благодаря широкому применению молочной кислоты в различных отраслях жизни человека, вопрос о создании её продуцентов, продуцирующих оптически чистую молочную кислоты, является весьма </a:t>
            </a:r>
            <a:r>
              <a:rPr lang="ru-RU" sz="2000" b="1" dirty="0" smtClean="0"/>
              <a:t>важным для функционирования многих отраслей легкой промышленности, сельского хозяйства и медицины.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748464" y="6477000"/>
            <a:ext cx="395536" cy="380999"/>
          </a:xfrm>
        </p:spPr>
        <p:txBody>
          <a:bodyPr/>
          <a:lstStyle/>
          <a:p>
            <a:fld id="{725C68B6-61C2-468F-89AB-4B9F7531AA68}" type="slidenum">
              <a:rPr lang="ru-RU" sz="1400" smtClean="0"/>
              <a:pPr/>
              <a:t>3</a:t>
            </a:fld>
            <a:endParaRPr lang="ru-RU" sz="1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55776" y="260648"/>
            <a:ext cx="396044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актуальность</a:t>
            </a:r>
            <a:endParaRPr kumimoji="0" lang="ru-RU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Рисунок 15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17" name="Рисунок 16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18" name="Рисунок 17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  <p:pic>
        <p:nvPicPr>
          <p:cNvPr id="19" name="Рисунок 18" descr="0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04924" y="586562"/>
            <a:ext cx="2959591" cy="379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 descr="0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07824" y="528507"/>
            <a:ext cx="3001187" cy="395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8680" y="2139132"/>
            <a:ext cx="8363272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получение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молекулярно-генетической модели организации и функционирования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лактатдегидрогеназ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штамма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E.faecalis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БИМ В-1012, пригодной для отработки приемов повышения его биотехнологического потенциала как продуцента молочной кислоты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1)Получить первичную нуклеотидную последовательность для генов LDG1 и  LDG2.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Получить генетическую конструкцию на основе вектора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pMTL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содержащую ген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ldg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пригодную для изучения функциональной активности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лактатдегидрогеназы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первого типа.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3)Предсказать пространственную структуру белка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4)На основе структуры белков прогнозировать  их свойства.</a:t>
            </a:r>
          </a:p>
          <a:p>
            <a:pPr lvl="0" algn="just">
              <a:buClr>
                <a:schemeClr val="accent3">
                  <a:lumMod val="75000"/>
                </a:schemeClr>
              </a:buCl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white">
          <a:xfrm>
            <a:off x="445128" y="974552"/>
            <a:ext cx="6431128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Цель и задачи работы</a:t>
            </a:r>
            <a:endParaRPr kumimoji="0" lang="ru-RU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Рисунок 8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10" name="Рисунок 9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11" name="Рисунок 10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2123728" y="332656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Объекты исследования</a:t>
            </a:r>
            <a:endParaRPr lang="ru-RU" sz="3200" cap="all" dirty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0441"/>
              </p:ext>
            </p:extLst>
          </p:nvPr>
        </p:nvGraphicFramePr>
        <p:xfrm>
          <a:off x="251521" y="917431"/>
          <a:ext cx="8568951" cy="5090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387670946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106681081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17357236"/>
                    </a:ext>
                  </a:extLst>
                </a:gridCol>
              </a:tblGrid>
              <a:tr h="923221">
                <a:tc>
                  <a:txBody>
                    <a:bodyPr/>
                    <a:lstStyle/>
                    <a:p>
                      <a:pPr marL="0" marR="3619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Название штамма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Источник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181165"/>
                  </a:ext>
                </a:extLst>
              </a:tr>
              <a:tr h="1067180">
                <a:tc>
                  <a:txBody>
                    <a:bodyPr/>
                    <a:lstStyle/>
                    <a:p>
                      <a:pPr marL="0" marR="3619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E. coli DH5</a:t>
                      </a:r>
                      <a:r>
                        <a:rPr lang="ru-RU" sz="16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fhuA2 Δ(argF-lacZ)U169 phoA glnV44 Φ80 Δ(lacZ)M15 gyrA96 recA1 relA1 endA1 thi-1 hsdR17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[31]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1102395"/>
                  </a:ext>
                </a:extLst>
              </a:tr>
              <a:tr h="1411030">
                <a:tc>
                  <a:txBody>
                    <a:bodyPr/>
                    <a:lstStyle/>
                    <a:p>
                      <a:pPr marL="0" marR="3619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E. coli XL1-Blue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F'::Tn10(TcR) proA+B+ lacIq Δ(lacZ)M15/recA1 endA1, gуrA96(NalR) thi hsdR17 (rk-mk+) glnV44 relA1 lac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[32]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539391"/>
                  </a:ext>
                </a:extLst>
              </a:tr>
              <a:tr h="7663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Название плазмиды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Характеристика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Источник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7691771"/>
                  </a:ext>
                </a:extLst>
              </a:tr>
              <a:tr h="923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pMTL21C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AmpR, CmR. ColE-репликон, tac-промотор, полилинкер (3,543kb).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[33]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0075251"/>
                  </a:ext>
                </a:extLst>
              </a:tr>
            </a:tbl>
          </a:graphicData>
        </a:graphic>
      </p:graphicFrame>
      <p:pic>
        <p:nvPicPr>
          <p:cNvPr id="11" name="Рисунок 10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12" name="Рисунок 11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17" name="Рисунок 16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4"/>
          <a:stretch/>
        </p:blipFill>
        <p:spPr bwMode="auto">
          <a:xfrm>
            <a:off x="4642632" y="272076"/>
            <a:ext cx="4051219" cy="505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 bwMode="gray">
          <a:xfrm>
            <a:off x="1009649" y="581774"/>
            <a:ext cx="33908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(14, 39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нг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мкл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(8,6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нг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мкл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(30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нг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мкл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(15.3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нг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мкл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рестрикция плазмиды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pMTL21C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сайту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маркер молекулярного веса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(1kb DNA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  <p:cxnSp>
        <p:nvCxnSpPr>
          <p:cNvPr id="5" name="Прямая со стрелкой 4"/>
          <p:cNvCxnSpPr/>
          <p:nvPr/>
        </p:nvCxnSpPr>
        <p:spPr bwMode="white">
          <a:xfrm>
            <a:off x="7600950" y="680424"/>
            <a:ext cx="361950" cy="933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white">
          <a:xfrm>
            <a:off x="6654757" y="272076"/>
            <a:ext cx="169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3500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п.о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white">
          <a:xfrm>
            <a:off x="4687906" y="4682292"/>
            <a:ext cx="389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1      2     3     4    5 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2"/>
          <p:cNvSpPr>
            <a:spLocks noGrp="1"/>
          </p:cNvSpPr>
          <p:nvPr>
            <p:ph type="title"/>
          </p:nvPr>
        </p:nvSpPr>
        <p:spPr>
          <a:xfrm>
            <a:off x="807151" y="4935182"/>
            <a:ext cx="7886700" cy="133826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Электрофореграмма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рестрикции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плазмиды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pMTL21C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800" dirty="0"/>
          </a:p>
        </p:txBody>
      </p:sp>
      <p:pic>
        <p:nvPicPr>
          <p:cNvPr id="12" name="Рисунок 11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13" name="Рисунок 12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14" name="Рисунок 13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93" y="277302"/>
            <a:ext cx="4508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5063138"/>
            <a:ext cx="9144000" cy="970305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Электрофореграмма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ПЦР продукта гена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LDG1 и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LDG2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полученного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матричной ДНК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E.faecalis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БИМ-В1012</a:t>
            </a:r>
          </a:p>
        </p:txBody>
      </p:sp>
      <p:cxnSp>
        <p:nvCxnSpPr>
          <p:cNvPr id="6" name="Прямая со стрелкой 5"/>
          <p:cNvCxnSpPr/>
          <p:nvPr/>
        </p:nvCxnSpPr>
        <p:spPr bwMode="white">
          <a:xfrm>
            <a:off x="8259989" y="2182302"/>
            <a:ext cx="228600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white">
          <a:xfrm>
            <a:off x="7203621" y="1699480"/>
            <a:ext cx="156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п.о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500742" y="638597"/>
            <a:ext cx="3638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(9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/мкг),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(26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/мкг),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(30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/мкг) –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LDG2,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отрицательный контроль,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( 50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/мкг),   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/мкг)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LDG1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маркер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молекулярного веса (1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 DNA Ladder)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 bwMode="white">
          <a:xfrm>
            <a:off x="4441372" y="4393471"/>
            <a:ext cx="462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1    2    3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6   7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11" name="Рисунок 10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12" name="Рисунок 11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0825" y="3501008"/>
            <a:ext cx="4609207" cy="216024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Электрофореграмма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пдрф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-анализа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одного из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трансформантов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-11648" y="620688"/>
            <a:ext cx="52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маркер молекулярного веса  (1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 DNA Ladder),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HindIII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4000п.о.,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4000п.о и 1000п.о,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4400п.о.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153988"/>
            <a:ext cx="3282950" cy="572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6" name="Рисунок 5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7" name="Рисунок 6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3957" y="70872"/>
            <a:ext cx="9113439" cy="88978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вторичной структуры продукта гена </a:t>
            </a:r>
            <a:r>
              <a:rPr 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ldg1</a:t>
            </a:r>
            <a:r>
              <a:rPr lang="ru-RU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2" y="5746588"/>
            <a:ext cx="8168484" cy="976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05" y="4342104"/>
            <a:ext cx="4190469" cy="1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99695"/>
            <a:ext cx="8026423" cy="338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 descr="home_house_icon-icons.com_49851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6165304"/>
            <a:ext cx="692696" cy="692696"/>
          </a:xfrm>
          <a:prstGeom prst="rect">
            <a:avLst/>
          </a:prstGeom>
        </p:spPr>
      </p:pic>
      <p:pic>
        <p:nvPicPr>
          <p:cNvPr id="9" name="Рисунок 8" descr="Right-Arrow-PNG-File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0392" y="6277878"/>
            <a:ext cx="828746" cy="580122"/>
          </a:xfrm>
          <a:prstGeom prst="rect">
            <a:avLst/>
          </a:prstGeom>
        </p:spPr>
      </p:pic>
      <p:pic>
        <p:nvPicPr>
          <p:cNvPr id="10" name="Рисунок 9" descr="left-297787__340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1520" y="6296645"/>
            <a:ext cx="802407" cy="5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2502</TotalTime>
  <Words>495</Words>
  <Application>Microsoft Office PowerPoint</Application>
  <PresentationFormat>Экран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Trebuchet MS</vt:lpstr>
      <vt:lpstr>Берлин</vt:lpstr>
      <vt:lpstr>Применение IT в молекулярно-генетических исследованиях бактерий</vt:lpstr>
      <vt:lpstr>Презентация PowerPoint</vt:lpstr>
      <vt:lpstr>Презентация PowerPoint</vt:lpstr>
      <vt:lpstr>Презентация PowerPoint</vt:lpstr>
      <vt:lpstr>Презентация PowerPoint</vt:lpstr>
      <vt:lpstr>Рисунок 1. Электрофореграмма рестрикции плазмиды pMTL21C  по SmaI</vt:lpstr>
      <vt:lpstr>Рисунок 2. Электрофореграмма ПЦР продукта гена LDG1 и LDG2,  полученного с матричной ДНК E.faecalis БИМ-В1012</vt:lpstr>
      <vt:lpstr>Рисунок 3. Электрофореграмма пдрф-анализа  одного из полученных  трансформантов</vt:lpstr>
      <vt:lpstr>Визуальное отображение вторичной структуры продукта гена ldg1 </vt:lpstr>
      <vt:lpstr>Визуальное отображение вторичной структуры продукта гена ldg2</vt:lpstr>
      <vt:lpstr>Презентация PowerPoint</vt:lpstr>
      <vt:lpstr>СПАСИБО  ЗА  ВНИМАНИЕ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Настя</dc:creator>
  <cp:lastModifiedBy>Анна Соколюк</cp:lastModifiedBy>
  <cp:revision>152</cp:revision>
  <dcterms:created xsi:type="dcterms:W3CDTF">2014-09-07T10:51:33Z</dcterms:created>
  <dcterms:modified xsi:type="dcterms:W3CDTF">2017-12-04T22:34:08Z</dcterms:modified>
</cp:coreProperties>
</file>