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2" r:id="rId3"/>
    <p:sldId id="260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3" r:id="rId13"/>
    <p:sldId id="274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D2EA776-6486-409F-9E42-BD4FCC6A44A1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35DDD2-5AEF-4CE6-93B6-6FB9C678CC40}" type="datetime1">
              <a:rPr lang="pt-BR" smtClean="0"/>
              <a:t>17/10/2025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0DF503-732B-4721-AC20-D30104D5F450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80597-7E4C-49B1-8DFA-506BCE34072C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6DF03D-7AFC-47DF-9591-1326FF7AD073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F37908-64F6-4BF1-AEF9-1375A5CF069B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EB9173-D618-48E2-BAA6-9B20DA9854D6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56C95-E4AE-4A94-B561-99A0CE0FFCF1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E37451-1E5D-4C34-A14E-8751AAE8ED71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86FF3C-CA41-4B49-8218-6AF2FC913B34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96C44-523A-4872-94D5-24CBDA5A9CC6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CCB403-0313-4A5E-8E36-77BFB7215ED9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7F1835-ADE7-4D9D-BC53-5437D497D352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C27969-B261-4FC0-A695-A95DDDE99FA1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E1FA99-845B-4C70-A7F6-30DFC6887F18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21B2C5-876A-49CE-ABA3-C1DCCF367A6A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D6572E-AB9B-40B1-9767-99FBEEEC4B22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8ECB5-1E4B-48B5-BE59-C94C33D986AE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8366F3-1C7E-4E4B-910E-50900CEA2133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F9D740CA-AC13-4698-BFA2-D15C37DF415A}" type="datetime1">
              <a:rPr lang="pt-BR" smtClean="0"/>
              <a:t>17/10/2025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7072" y="327660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pt-BR" sz="7200" dirty="0">
                <a:solidFill>
                  <a:schemeClr val="tx1"/>
                </a:solidFill>
              </a:rPr>
              <a:t>A</a:t>
            </a:r>
            <a:r>
              <a:rPr lang="pt-br" sz="7200" dirty="0">
                <a:solidFill>
                  <a:schemeClr val="tx1"/>
                </a:solidFill>
              </a:rPr>
              <a:t>ula 12 </a:t>
            </a:r>
            <a:r>
              <a:rPr lang="pt-BR" sz="7200" dirty="0">
                <a:solidFill>
                  <a:schemeClr val="tx1"/>
                </a:solidFill>
              </a:rPr>
              <a:t>–</a:t>
            </a:r>
            <a:r>
              <a:rPr lang="pt-br" sz="7200" dirty="0">
                <a:solidFill>
                  <a:schemeClr val="tx1"/>
                </a:solidFill>
              </a:rPr>
              <a:t> 17/10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7097" y="5772581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/>
              <a:t>Ctrl Young 2(#5623)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4A67B-15D8-9D09-A7A6-199FDC73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variáveis: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8576FD-A3C3-96C9-F0E7-BE0273791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Antigo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21C13C-E259-6709-1634-45CEF1242F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Forma antiga de declarar variáveis.</a:t>
            </a:r>
            <a:br>
              <a:rPr lang="pt-BR" dirty="0"/>
            </a:br>
            <a:r>
              <a:rPr lang="pt-BR" dirty="0"/>
              <a:t>Tem </a:t>
            </a:r>
            <a:r>
              <a:rPr lang="pt-BR" b="1" dirty="0"/>
              <a:t>escopo de função</a:t>
            </a:r>
            <a:r>
              <a:rPr lang="pt-BR" dirty="0"/>
              <a:t> e permite </a:t>
            </a:r>
            <a:r>
              <a:rPr lang="pt-BR" b="1" dirty="0" err="1"/>
              <a:t>redeclaração</a:t>
            </a:r>
            <a:r>
              <a:rPr lang="pt-BR" dirty="0"/>
              <a:t> — por isso, pode causar confusão e hoje é </a:t>
            </a:r>
            <a:r>
              <a:rPr lang="pt-BR" b="1" dirty="0"/>
              <a:t>pouco recomendada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var nome = "Brunno";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2ABF76-AA3E-BD6B-E8B5-CDFEBD1FD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Novo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148D7-0E1F-D48D-B5FE-CC3FA50A35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Introduzido no ES6 (2015).</a:t>
            </a:r>
            <a:br>
              <a:rPr lang="pt-BR" dirty="0"/>
            </a:br>
            <a:r>
              <a:rPr lang="pt-BR" dirty="0"/>
              <a:t>Tem </a:t>
            </a:r>
            <a:r>
              <a:rPr lang="pt-BR" b="1" dirty="0"/>
              <a:t>escopo de bloco</a:t>
            </a:r>
            <a:r>
              <a:rPr lang="pt-BR" dirty="0"/>
              <a:t> e </a:t>
            </a:r>
            <a:r>
              <a:rPr lang="pt-BR" b="1" dirty="0"/>
              <a:t>não pode ser redeclarado</a:t>
            </a:r>
            <a:r>
              <a:rPr lang="pt-BR" dirty="0"/>
              <a:t> no mesmo escopo.</a:t>
            </a:r>
            <a:br>
              <a:rPr lang="pt-BR" dirty="0"/>
            </a:br>
            <a:r>
              <a:rPr lang="pt-BR" dirty="0"/>
              <a:t>É a forma mais usada atualmente.</a:t>
            </a:r>
          </a:p>
          <a:p>
            <a:endParaRPr lang="pt-BR" dirty="0"/>
          </a:p>
          <a:p>
            <a:r>
              <a:rPr lang="pt-BR" dirty="0" err="1"/>
              <a:t>let</a:t>
            </a:r>
            <a:r>
              <a:rPr lang="pt-BR" dirty="0"/>
              <a:t> idade = 22;</a:t>
            </a:r>
          </a:p>
        </p:txBody>
      </p:sp>
    </p:spTree>
    <p:extLst>
      <p:ext uri="{BB962C8B-B14F-4D97-AF65-F5344CB8AC3E}">
        <p14:creationId xmlns:p14="http://schemas.microsoft.com/office/powerpoint/2010/main" val="386415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D1875-9D1A-9625-1B9A-8E6AD5F5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Defina a variável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C684D5-CDC2-F79E-3CF5-94F530E5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658" y="1866900"/>
            <a:ext cx="5058035" cy="415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CFAF2-DA93-88EA-EE43-3DFA4F25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 ao nomear: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461F6-7278-776F-4426-D898044CF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4171950"/>
          </a:xfrm>
        </p:spPr>
        <p:txBody>
          <a:bodyPr>
            <a:normAutofit fontScale="70000" lnSpcReduction="20000"/>
          </a:bodyPr>
          <a:lstStyle/>
          <a:p>
            <a:r>
              <a:rPr lang="pt-BR" sz="3800" dirty="0"/>
              <a:t>Use nomes descritivos:</a:t>
            </a:r>
          </a:p>
          <a:p>
            <a:pPr marL="36900" indent="0">
              <a:buNone/>
            </a:pPr>
            <a:r>
              <a:rPr lang="pt-BR" sz="3800" dirty="0"/>
              <a:t>Evite x ou a1 — prefira idade, </a:t>
            </a:r>
            <a:r>
              <a:rPr lang="pt-BR" sz="3800" dirty="0" err="1"/>
              <a:t>precoProduto</a:t>
            </a:r>
            <a:r>
              <a:rPr lang="pt-BR" sz="3800" dirty="0"/>
              <a:t>, </a:t>
            </a:r>
            <a:r>
              <a:rPr lang="pt-BR" sz="3800" dirty="0" err="1"/>
              <a:t>nomeUsuario</a:t>
            </a:r>
            <a:r>
              <a:rPr lang="pt-BR" sz="3800" dirty="0"/>
              <a:t>.</a:t>
            </a:r>
          </a:p>
          <a:p>
            <a:r>
              <a:rPr lang="pt-BR" sz="3800" dirty="0"/>
              <a:t>Sem espaços nem acentos:</a:t>
            </a:r>
          </a:p>
          <a:p>
            <a:pPr marL="36900" indent="0">
              <a:buNone/>
            </a:pPr>
            <a:r>
              <a:rPr lang="pt-BR" sz="3800" dirty="0"/>
              <a:t>Em vez de nome do aluno, use </a:t>
            </a:r>
            <a:r>
              <a:rPr lang="pt-BR" sz="3800" dirty="0" err="1"/>
              <a:t>nomeDoAluno</a:t>
            </a:r>
            <a:r>
              <a:rPr lang="pt-BR" sz="3800" dirty="0"/>
              <a:t>.</a:t>
            </a:r>
          </a:p>
          <a:p>
            <a:r>
              <a:rPr lang="pt-BR" sz="3800" dirty="0"/>
              <a:t>Evite palavras reservadas: (como for, </a:t>
            </a:r>
            <a:r>
              <a:rPr lang="pt-BR" sz="3800" dirty="0" err="1"/>
              <a:t>while</a:t>
            </a:r>
            <a:r>
              <a:rPr lang="pt-BR" sz="3800" dirty="0"/>
              <a:t>, </a:t>
            </a:r>
            <a:r>
              <a:rPr lang="pt-BR" sz="3800" dirty="0" err="1"/>
              <a:t>if</a:t>
            </a:r>
            <a:r>
              <a:rPr lang="pt-BR" sz="3800" dirty="0"/>
              <a:t>, </a:t>
            </a:r>
            <a:r>
              <a:rPr lang="pt-BR" sz="3800" dirty="0" err="1"/>
              <a:t>return</a:t>
            </a:r>
            <a:r>
              <a:rPr lang="pt-BR" sz="3800" dirty="0"/>
              <a:t>, etc.)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41CA03-7587-DDEF-D93B-ABD2367B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4856841" cy="4374225"/>
          </a:xfrm>
        </p:spPr>
        <p:txBody>
          <a:bodyPr>
            <a:normAutofit fontScale="70000" lnSpcReduction="20000"/>
          </a:bodyPr>
          <a:lstStyle/>
          <a:p>
            <a:r>
              <a:rPr lang="pt-BR" sz="3600" dirty="0"/>
              <a:t>Use o padrão </a:t>
            </a:r>
            <a:r>
              <a:rPr lang="pt-BR" sz="3600" dirty="0" err="1"/>
              <a:t>camelCase</a:t>
            </a:r>
            <a:r>
              <a:rPr lang="pt-BR" sz="3600" dirty="0"/>
              <a:t>:</a:t>
            </a:r>
          </a:p>
          <a:p>
            <a:pPr marL="36900" indent="0">
              <a:buNone/>
            </a:pPr>
            <a:r>
              <a:rPr lang="pt-BR" sz="3600" dirty="0"/>
              <a:t>Primeira palavra minúscula, próximas com a primeira letra maiúscula.</a:t>
            </a:r>
          </a:p>
          <a:p>
            <a:pPr marL="36900" indent="0">
              <a:buNone/>
            </a:pPr>
            <a:r>
              <a:rPr lang="pt-BR" sz="3600" dirty="0"/>
              <a:t>Exemplo: </a:t>
            </a:r>
            <a:r>
              <a:rPr lang="pt-BR" sz="3600" dirty="0" err="1"/>
              <a:t>numeroDeAlunos</a:t>
            </a:r>
            <a:r>
              <a:rPr lang="pt-BR" sz="3600" dirty="0"/>
              <a:t>, </a:t>
            </a:r>
            <a:r>
              <a:rPr lang="pt-BR" sz="3600" dirty="0" err="1"/>
              <a:t>precoTotal</a:t>
            </a:r>
            <a:r>
              <a:rPr lang="pt-BR" sz="3600" dirty="0"/>
              <a:t>.</a:t>
            </a:r>
          </a:p>
          <a:p>
            <a:r>
              <a:rPr lang="pt-BR" sz="3600" dirty="0"/>
              <a:t>Não comece com número:</a:t>
            </a:r>
          </a:p>
          <a:p>
            <a:pPr marL="36900" indent="0">
              <a:buNone/>
            </a:pPr>
            <a:r>
              <a:rPr lang="pt-BR" sz="3600" dirty="0"/>
              <a:t>Correto → valor1</a:t>
            </a:r>
          </a:p>
          <a:p>
            <a:pPr marL="36900" indent="0">
              <a:buNone/>
            </a:pPr>
            <a:r>
              <a:rPr lang="pt-BR" sz="3600" dirty="0"/>
              <a:t>Errado → 1valor</a:t>
            </a:r>
          </a:p>
          <a:p>
            <a:pPr marL="36900" indent="0">
              <a:buNone/>
            </a:pPr>
            <a:endParaRPr lang="pt-BR" sz="3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32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4D62C-D738-460B-D551-02C83F53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Operadores: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CA870A9-5A60-E96E-357D-182576064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58543"/>
              </p:ext>
            </p:extLst>
          </p:nvPr>
        </p:nvGraphicFramePr>
        <p:xfrm>
          <a:off x="913795" y="2012761"/>
          <a:ext cx="10353676" cy="3962400"/>
        </p:xfrm>
        <a:graphic>
          <a:graphicData uri="http://schemas.openxmlformats.org/drawingml/2006/table">
            <a:tbl>
              <a:tblPr/>
              <a:tblGrid>
                <a:gridCol w="2588419">
                  <a:extLst>
                    <a:ext uri="{9D8B030D-6E8A-4147-A177-3AD203B41FA5}">
                      <a16:colId xmlns:a16="http://schemas.microsoft.com/office/drawing/2014/main" val="3932848582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3879120026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863142712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39130277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/>
                        <a:t>Operador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/>
                        <a:t>Significado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/>
                        <a:t>Exemplo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/>
                        <a:t>Resultado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39128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>
                          <a:latin typeface="Courier New" panose="02070309020205020404" pitchFamily="49" charset="0"/>
                        </a:rPr>
                        <a:t>+</a:t>
                      </a:r>
                      <a:endParaRPr lang="pt-BR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/>
                        <a:t>Adição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>
                          <a:latin typeface="Courier New" panose="02070309020205020404" pitchFamily="49" charset="0"/>
                        </a:rPr>
                        <a:t>5 + 2</a:t>
                      </a:r>
                      <a:endParaRPr lang="pt-BR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>
                          <a:latin typeface="Courier New" panose="02070309020205020404" pitchFamily="49" charset="0"/>
                        </a:rPr>
                        <a:t>7</a:t>
                      </a:r>
                      <a:endParaRPr lang="pt-BR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996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>
                          <a:latin typeface="Courier New" panose="02070309020205020404" pitchFamily="49" charset="0"/>
                        </a:rPr>
                        <a:t>-</a:t>
                      </a:r>
                      <a:endParaRPr lang="pt-BR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/>
                        <a:t>Subtração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>
                          <a:latin typeface="Courier New" panose="02070309020205020404" pitchFamily="49" charset="0"/>
                        </a:rPr>
                        <a:t>5 - 2</a:t>
                      </a:r>
                      <a:endParaRPr lang="pt-BR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>
                          <a:latin typeface="Courier New" panose="02070309020205020404" pitchFamily="49" charset="0"/>
                        </a:rPr>
                        <a:t>3</a:t>
                      </a:r>
                      <a:endParaRPr lang="pt-BR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7231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>
                          <a:latin typeface="Courier New" panose="02070309020205020404" pitchFamily="49" charset="0"/>
                        </a:rPr>
                        <a:t>*</a:t>
                      </a:r>
                      <a:endParaRPr lang="pt-BR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/>
                        <a:t>Multiplicação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>
                          <a:latin typeface="Courier New" panose="02070309020205020404" pitchFamily="49" charset="0"/>
                        </a:rPr>
                        <a:t>5 * 2</a:t>
                      </a:r>
                      <a:endParaRPr lang="pt-BR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>
                          <a:latin typeface="Courier New" panose="02070309020205020404" pitchFamily="49" charset="0"/>
                        </a:rPr>
                        <a:t>10</a:t>
                      </a:r>
                      <a:endParaRPr lang="pt-BR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1242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>
                          <a:latin typeface="Courier New" panose="02070309020205020404" pitchFamily="49" charset="0"/>
                        </a:rPr>
                        <a:t>/</a:t>
                      </a:r>
                      <a:endParaRPr lang="pt-BR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/>
                        <a:t>Divisão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>
                          <a:latin typeface="Courier New" panose="02070309020205020404" pitchFamily="49" charset="0"/>
                        </a:rPr>
                        <a:t>10 / 2</a:t>
                      </a:r>
                      <a:endParaRPr lang="pt-BR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>
                          <a:latin typeface="Courier New" panose="02070309020205020404" pitchFamily="49" charset="0"/>
                        </a:rPr>
                        <a:t>5</a:t>
                      </a:r>
                      <a:endParaRPr lang="pt-BR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9556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>
                          <a:latin typeface="Courier New" panose="02070309020205020404" pitchFamily="49" charset="0"/>
                        </a:rPr>
                        <a:t>%</a:t>
                      </a:r>
                      <a:endParaRPr lang="pt-BR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/>
                        <a:t>Módulo (resto da divisão)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 dirty="0">
                          <a:latin typeface="Courier New" panose="02070309020205020404" pitchFamily="49" charset="0"/>
                        </a:rPr>
                        <a:t>10 % 3</a:t>
                      </a:r>
                      <a:endParaRPr lang="pt-BR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 dirty="0">
                          <a:latin typeface="Courier New" panose="02070309020205020404" pitchFamily="49" charset="0"/>
                        </a:rPr>
                        <a:t>1</a:t>
                      </a:r>
                      <a:endParaRPr lang="pt-BR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238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75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AFDB3-37E8-98C4-D4A0-951C9D63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o </a:t>
            </a:r>
            <a:r>
              <a:rPr lang="pt-BR" dirty="0" err="1"/>
              <a:t>JavaScript</a:t>
            </a:r>
            <a:r>
              <a:rPr lang="pt-BR" dirty="0"/>
              <a:t> foi criado?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A0F0F2-485A-0011-1047-787632A50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2179" y="3655901"/>
            <a:ext cx="4856841" cy="274983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Em 1995, </a:t>
            </a:r>
            <a:r>
              <a:rPr lang="pt-BR" b="1" dirty="0"/>
              <a:t>Brendan Eich</a:t>
            </a:r>
            <a:r>
              <a:rPr lang="pt-BR" dirty="0"/>
              <a:t>, um programador da </a:t>
            </a:r>
            <a:r>
              <a:rPr lang="pt-BR" b="1" dirty="0"/>
              <a:t>Netscape</a:t>
            </a:r>
            <a:r>
              <a:rPr lang="pt-BR" dirty="0"/>
              <a:t>, criou o </a:t>
            </a:r>
            <a:r>
              <a:rPr lang="pt-BR" dirty="0" err="1"/>
              <a:t>JavaScript</a:t>
            </a:r>
            <a:r>
              <a:rPr lang="pt-BR" dirty="0"/>
              <a:t> com o objetivo de permitir que o </a:t>
            </a:r>
            <a:r>
              <a:rPr lang="pt-BR" b="1" dirty="0"/>
              <a:t>navegador</a:t>
            </a:r>
            <a:r>
              <a:rPr lang="pt-BR" dirty="0"/>
              <a:t> executasse </a:t>
            </a:r>
            <a:r>
              <a:rPr lang="pt-BR" b="1" dirty="0"/>
              <a:t>pequenos scripts</a:t>
            </a:r>
            <a:r>
              <a:rPr lang="pt-BR" dirty="0"/>
              <a:t> para melhorar a interação do usuário.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FC18A9-E088-47EB-0AAE-F1C4AC464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3655901"/>
            <a:ext cx="4856841" cy="229603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nome inicial era </a:t>
            </a:r>
            <a:r>
              <a:rPr lang="pt-BR" b="1" dirty="0"/>
              <a:t>Mocha</a:t>
            </a:r>
            <a:r>
              <a:rPr lang="pt-BR" dirty="0"/>
              <a:t>, depois </a:t>
            </a:r>
            <a:r>
              <a:rPr lang="pt-BR" b="1" dirty="0" err="1"/>
              <a:t>LiveScript</a:t>
            </a:r>
            <a:r>
              <a:rPr lang="pt-BR" dirty="0"/>
              <a:t>, e finalmente passou a se chamar </a:t>
            </a:r>
            <a:r>
              <a:rPr lang="pt-BR" b="1" dirty="0" err="1"/>
              <a:t>JavaScript</a:t>
            </a:r>
            <a:r>
              <a:rPr lang="pt-BR" dirty="0"/>
              <a:t> (por motivos de marketing, para aproveitar a popularidade da linguagem Java na época).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7C3D4D-8F60-B35A-8CF8-FAEA33AA1FA7}"/>
              </a:ext>
            </a:extLst>
          </p:cNvPr>
          <p:cNvSpPr txBox="1"/>
          <p:nvPr/>
        </p:nvSpPr>
        <p:spPr>
          <a:xfrm>
            <a:off x="2102904" y="1823170"/>
            <a:ext cx="7996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As páginas eram </a:t>
            </a:r>
            <a:r>
              <a:rPr lang="pt-BR" sz="3600" b="1" dirty="0"/>
              <a:t>estáticas</a:t>
            </a:r>
            <a:r>
              <a:rPr lang="pt-BR" sz="3600" dirty="0"/>
              <a:t> — nada se atualizava sem recarregar a página.</a:t>
            </a:r>
          </a:p>
        </p:txBody>
      </p:sp>
    </p:spTree>
    <p:extLst>
      <p:ext uri="{BB962C8B-B14F-4D97-AF65-F5344CB8AC3E}">
        <p14:creationId xmlns:p14="http://schemas.microsoft.com/office/powerpoint/2010/main" val="47888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60D09-A38C-067B-4BC2-BF9E8462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42" y="609600"/>
            <a:ext cx="3974685" cy="1821918"/>
          </a:xfrm>
        </p:spPr>
        <p:txBody>
          <a:bodyPr>
            <a:normAutofit/>
          </a:bodyPr>
          <a:lstStyle/>
          <a:p>
            <a:r>
              <a:rPr lang="pt-BR" sz="3600" dirty="0" err="1"/>
              <a:t>Javascrípt</a:t>
            </a:r>
            <a:r>
              <a:rPr lang="pt-BR" sz="3600" dirty="0"/>
              <a:t> faz a página “ganhar vida”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59D702-EF2A-BAF0-2D84-CF937E97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541818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Manipular elementos do </a:t>
            </a:r>
            <a:r>
              <a:rPr lang="pt-BR" sz="2800" b="1" dirty="0"/>
              <a:t>HTML</a:t>
            </a:r>
            <a:r>
              <a:rPr lang="pt-BR" sz="2800" dirty="0"/>
              <a:t> (adicionar, remover ou alterar conteúdo da página)</a:t>
            </a:r>
          </a:p>
          <a:p>
            <a:r>
              <a:rPr lang="pt-BR" sz="2800" dirty="0"/>
              <a:t>Reagir a </a:t>
            </a:r>
            <a:r>
              <a:rPr lang="pt-BR" sz="2800" b="1" dirty="0"/>
              <a:t>eventos</a:t>
            </a:r>
            <a:r>
              <a:rPr lang="pt-BR" sz="2800" dirty="0"/>
              <a:t> (como cliques, digitação ou rolagem).</a:t>
            </a:r>
          </a:p>
          <a:p>
            <a:r>
              <a:rPr lang="pt-BR" sz="2800" dirty="0"/>
              <a:t>Criar </a:t>
            </a:r>
            <a:r>
              <a:rPr lang="pt-BR" sz="2800" b="1" dirty="0"/>
              <a:t>animações</a:t>
            </a:r>
            <a:r>
              <a:rPr lang="pt-BR" sz="2800" dirty="0"/>
              <a:t> e </a:t>
            </a:r>
            <a:r>
              <a:rPr lang="pt-BR" sz="2800" b="1" dirty="0"/>
              <a:t>efeitos visuais</a:t>
            </a:r>
            <a:r>
              <a:rPr lang="pt-BR" sz="2800" dirty="0"/>
              <a:t>.</a:t>
            </a:r>
          </a:p>
          <a:p>
            <a:r>
              <a:rPr lang="pt-BR" sz="2800" dirty="0"/>
              <a:t>Enviar e receber dados de servidores (por exemplo, em formulários ou APIs).</a:t>
            </a:r>
          </a:p>
          <a:p>
            <a:r>
              <a:rPr lang="pt-BR" sz="2800" dirty="0"/>
              <a:t>Desenvolver </a:t>
            </a:r>
            <a:r>
              <a:rPr lang="pt-BR" sz="2800" b="1" dirty="0"/>
              <a:t>aplicações web completas</a:t>
            </a:r>
            <a:r>
              <a:rPr lang="pt-BR" sz="2800" dirty="0"/>
              <a:t>, tanto no </a:t>
            </a:r>
            <a:r>
              <a:rPr lang="pt-BR" sz="2800" b="1" dirty="0" err="1"/>
              <a:t>frontend</a:t>
            </a:r>
            <a:r>
              <a:rPr lang="pt-BR" sz="2800" dirty="0"/>
              <a:t> (navegador) quanto no </a:t>
            </a:r>
            <a:r>
              <a:rPr lang="pt-BR" sz="2800" b="1" dirty="0" err="1"/>
              <a:t>backend</a:t>
            </a:r>
            <a:r>
              <a:rPr lang="pt-BR" sz="2800" dirty="0"/>
              <a:t> (com Node.js).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7EA08C-64DC-FE4C-7696-7EE4EB102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442" y="2918358"/>
            <a:ext cx="4173594" cy="3016250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/>
              <a:t>Linguagem de programação interpretada</a:t>
            </a:r>
            <a:r>
              <a:rPr lang="pt-BR" sz="2800" dirty="0"/>
              <a:t>, criada para tornar as páginas da web </a:t>
            </a:r>
            <a:r>
              <a:rPr lang="pt-BR" sz="2800" b="1" dirty="0"/>
              <a:t>dinâmicas e interativas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978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1AA77-D894-35FD-FDD0-C1C5C851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03" y="638695"/>
            <a:ext cx="10574394" cy="1651462"/>
          </a:xfrm>
        </p:spPr>
        <p:txBody>
          <a:bodyPr>
            <a:normAutofit/>
          </a:bodyPr>
          <a:lstStyle/>
          <a:p>
            <a:r>
              <a:rPr lang="pt-BR" sz="7200" dirty="0"/>
              <a:t>Características da linguagem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3221CF-9B40-A0A2-78D7-3AD23FE78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09" y="2464723"/>
            <a:ext cx="3754582" cy="37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5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D3F7B-FEB2-A3FC-2A21-444363CA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 panose="020B0604020202020204" pitchFamily="34" charset="0"/>
              </a:rPr>
              <a:t>Case </a:t>
            </a:r>
            <a:r>
              <a:rPr lang="pt-BR" dirty="0" err="1">
                <a:cs typeface="Arial" panose="020B0604020202020204" pitchFamily="34" charset="0"/>
              </a:rPr>
              <a:t>Sensitive</a:t>
            </a:r>
            <a:r>
              <a:rPr lang="pt-BR" dirty="0"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1AF0E8-AC3D-5F9B-4724-27341E6B4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1" y="1866900"/>
            <a:ext cx="11431257" cy="35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5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4DDF-CB05-798D-A4A4-7197AD6D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e vírgula (;) opcional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0A629D-B9B1-9B6E-3EB6-57A62E739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22" y="1878468"/>
            <a:ext cx="4666108" cy="448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3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BDA01-2A31-67BF-8FF0-C8746B94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chaves {} para criar blocos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7F7D9C-26B8-9ED3-B93D-7EF1F2A41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6" y="2028755"/>
            <a:ext cx="10276380" cy="38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3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85FB6-91C9-3008-B70C-9232C098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Escopo: onde acessar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78267D-6D45-0798-A4CD-13459B0A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02" y="1866900"/>
            <a:ext cx="8003148" cy="45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7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11789-25F2-2660-F647-78001705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81" y="397317"/>
            <a:ext cx="2396837" cy="1261872"/>
          </a:xfrm>
        </p:spPr>
        <p:txBody>
          <a:bodyPr/>
          <a:lstStyle/>
          <a:p>
            <a:r>
              <a:rPr lang="pt-BR" dirty="0"/>
              <a:t>Variáveis: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C31B3-1156-0E2F-7906-ADB898832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9866" y="310341"/>
            <a:ext cx="8009468" cy="206328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BR" sz="3200" b="1" dirty="0"/>
              <a:t>Espaços na memória</a:t>
            </a:r>
            <a:r>
              <a:rPr lang="pt-BR" sz="3200" dirty="0"/>
              <a:t> usados para </a:t>
            </a:r>
            <a:r>
              <a:rPr lang="pt-BR" sz="3200" b="1" dirty="0"/>
              <a:t>armazenar valores</a:t>
            </a:r>
            <a:r>
              <a:rPr lang="pt-BR" sz="3200" dirty="0"/>
              <a:t> que o programa pode usar e modificar durante a execução.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EBDBB66F-2606-33DF-3956-D975B99C38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8831268"/>
              </p:ext>
            </p:extLst>
          </p:nvPr>
        </p:nvGraphicFramePr>
        <p:xfrm>
          <a:off x="1062681" y="2170731"/>
          <a:ext cx="10041924" cy="4376928"/>
        </p:xfrm>
        <a:graphic>
          <a:graphicData uri="http://schemas.openxmlformats.org/drawingml/2006/table">
            <a:tbl>
              <a:tblPr lastRow="1" bandRow="1"/>
              <a:tblGrid>
                <a:gridCol w="3347308">
                  <a:extLst>
                    <a:ext uri="{9D8B030D-6E8A-4147-A177-3AD203B41FA5}">
                      <a16:colId xmlns:a16="http://schemas.microsoft.com/office/drawing/2014/main" val="3922847307"/>
                    </a:ext>
                  </a:extLst>
                </a:gridCol>
                <a:gridCol w="3347308">
                  <a:extLst>
                    <a:ext uri="{9D8B030D-6E8A-4147-A177-3AD203B41FA5}">
                      <a16:colId xmlns:a16="http://schemas.microsoft.com/office/drawing/2014/main" val="1834462549"/>
                    </a:ext>
                  </a:extLst>
                </a:gridCol>
                <a:gridCol w="3347308">
                  <a:extLst>
                    <a:ext uri="{9D8B030D-6E8A-4147-A177-3AD203B41FA5}">
                      <a16:colId xmlns:a16="http://schemas.microsoft.com/office/drawing/2014/main" val="1943792891"/>
                    </a:ext>
                  </a:extLst>
                </a:gridCol>
              </a:tblGrid>
              <a:tr h="5471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 dirty="0"/>
                        <a:t>Tipo</a:t>
                      </a:r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/>
                        <a:t>Exemplo</a:t>
                      </a:r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3200" dirty="0"/>
                        <a:t>Descrição</a:t>
                      </a:r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166532"/>
                  </a:ext>
                </a:extLst>
              </a:tr>
              <a:tr h="547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dirty="0" err="1">
                          <a:latin typeface="Courier New" panose="02070309020205020404" pitchFamily="49" charset="0"/>
                        </a:rPr>
                        <a:t>String</a:t>
                      </a:r>
                      <a:endParaRPr lang="pt-BR" sz="1800" dirty="0"/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>
                          <a:latin typeface="Courier New" panose="02070309020205020404" pitchFamily="49" charset="0"/>
                        </a:rPr>
                        <a:t>"Olá"</a:t>
                      </a:r>
                      <a:endParaRPr lang="pt-BR" sz="1800"/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dirty="0"/>
                        <a:t>Textos entre aspas</a:t>
                      </a:r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32366"/>
                  </a:ext>
                </a:extLst>
              </a:tr>
              <a:tr h="547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dirty="0" err="1">
                          <a:latin typeface="Courier New" panose="02070309020205020404" pitchFamily="49" charset="0"/>
                        </a:rPr>
                        <a:t>Number</a:t>
                      </a:r>
                      <a:endParaRPr lang="pt-BR" sz="1800" dirty="0"/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dirty="0">
                          <a:latin typeface="Courier New" panose="02070309020205020404" pitchFamily="49" charset="0"/>
                        </a:rPr>
                        <a:t>10</a:t>
                      </a:r>
                      <a:r>
                        <a:rPr lang="pt-BR" sz="1800" dirty="0"/>
                        <a:t>, </a:t>
                      </a:r>
                      <a:r>
                        <a:rPr lang="pt-BR" sz="1800" dirty="0">
                          <a:latin typeface="Courier New" panose="02070309020205020404" pitchFamily="49" charset="0"/>
                        </a:rPr>
                        <a:t>3.14</a:t>
                      </a:r>
                      <a:endParaRPr lang="pt-BR" sz="1800" dirty="0"/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dirty="0"/>
                        <a:t>Números inteiros e decimais</a:t>
                      </a:r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7924"/>
                  </a:ext>
                </a:extLst>
              </a:tr>
              <a:tr h="547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>
                          <a:latin typeface="Courier New" panose="02070309020205020404" pitchFamily="49" charset="0"/>
                        </a:rPr>
                        <a:t>Boolean</a:t>
                      </a:r>
                      <a:endParaRPr lang="pt-BR" sz="1800"/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dirty="0" err="1"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lang="pt-BR" sz="1800" dirty="0"/>
                        <a:t>, </a:t>
                      </a:r>
                      <a:r>
                        <a:rPr lang="pt-BR" sz="1800" dirty="0">
                          <a:latin typeface="Courier New" panose="02070309020205020404" pitchFamily="49" charset="0"/>
                        </a:rPr>
                        <a:t>false</a:t>
                      </a:r>
                      <a:endParaRPr lang="pt-BR" sz="1800" dirty="0"/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dirty="0"/>
                        <a:t>Verdadeiro ou falso</a:t>
                      </a:r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978820"/>
                  </a:ext>
                </a:extLst>
              </a:tr>
              <a:tr h="547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dirty="0" err="1">
                          <a:latin typeface="Courier New" panose="02070309020205020404" pitchFamily="49" charset="0"/>
                        </a:rPr>
                        <a:t>Null</a:t>
                      </a:r>
                      <a:endParaRPr lang="pt-BR" sz="1800" dirty="0"/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dirty="0" err="1">
                          <a:latin typeface="Courier New" panose="02070309020205020404" pitchFamily="49" charset="0"/>
                        </a:rPr>
                        <a:t>null</a:t>
                      </a:r>
                      <a:endParaRPr lang="pt-BR" sz="1800" dirty="0"/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dirty="0"/>
                        <a:t>Valor nulo (intencionalmente vazio)</a:t>
                      </a:r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994452"/>
                  </a:ext>
                </a:extLst>
              </a:tr>
              <a:tr h="547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>
                          <a:latin typeface="Courier New" panose="02070309020205020404" pitchFamily="49" charset="0"/>
                        </a:rPr>
                        <a:t>Undefined</a:t>
                      </a:r>
                      <a:endParaRPr lang="pt-BR" sz="1800"/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dirty="0"/>
                        <a:t>variável sem valor atribuído</a:t>
                      </a:r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dirty="0"/>
                        <a:t>Indica que não há valor definido</a:t>
                      </a:r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889023"/>
                  </a:ext>
                </a:extLst>
              </a:tr>
              <a:tr h="547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>
                          <a:latin typeface="Courier New" panose="02070309020205020404" pitchFamily="49" charset="0"/>
                        </a:rPr>
                        <a:t>Symbol</a:t>
                      </a:r>
                      <a:endParaRPr lang="pt-BR" sz="1800"/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>
                          <a:latin typeface="Courier New" panose="02070309020205020404" pitchFamily="49" charset="0"/>
                        </a:rPr>
                        <a:t>Symbol("id")</a:t>
                      </a:r>
                      <a:endParaRPr lang="pt-BR" sz="1800"/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dirty="0"/>
                        <a:t>Identificador único</a:t>
                      </a:r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995920"/>
                  </a:ext>
                </a:extLst>
              </a:tr>
              <a:tr h="5471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>
                          <a:latin typeface="Courier New" panose="02070309020205020404" pitchFamily="49" charset="0"/>
                        </a:rPr>
                        <a:t>BigInt</a:t>
                      </a:r>
                      <a:endParaRPr lang="pt-BR" sz="1800"/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>
                          <a:latin typeface="Courier New" panose="02070309020205020404" pitchFamily="49" charset="0"/>
                        </a:rPr>
                        <a:t>123n</a:t>
                      </a:r>
                      <a:endParaRPr lang="pt-BR" sz="1800"/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dirty="0"/>
                        <a:t>Números inteiros muito grandes</a:t>
                      </a:r>
                    </a:p>
                  </a:txBody>
                  <a:tcPr marL="42902" marR="42902" marT="21451" marB="2145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340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40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26_TF12214701" id="{5D565F68-5A4C-4385-9096-18BECD4C5627}" vid="{B4809734-240F-4448-8EC4-45DBE2F02D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{767BCFFB-9212-4AC9-B227-0F7BA77D8A25}TFe887d8cf-77a9-48cd-9a74-d8d08097a61c8a661586_win32-67f4e94160da</Template>
  <TotalTime>239</TotalTime>
  <Words>483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Goudy Old Style</vt:lpstr>
      <vt:lpstr>Wingdings 2</vt:lpstr>
      <vt:lpstr>SlateVTI</vt:lpstr>
      <vt:lpstr>Aula 12 – 17/10</vt:lpstr>
      <vt:lpstr>Por que o JavaScript foi criado?</vt:lpstr>
      <vt:lpstr>Javascrípt faz a página “ganhar vida”</vt:lpstr>
      <vt:lpstr>Características da linguagem</vt:lpstr>
      <vt:lpstr>Case Sensitive:</vt:lpstr>
      <vt:lpstr>Ponto e vírgula (;) opcional</vt:lpstr>
      <vt:lpstr>Uso de chaves {} para criar blocos</vt:lpstr>
      <vt:lpstr>Escopo: onde acessar</vt:lpstr>
      <vt:lpstr>Variáveis:</vt:lpstr>
      <vt:lpstr>Declarando variáveis:</vt:lpstr>
      <vt:lpstr>Defina a variável</vt:lpstr>
      <vt:lpstr>Boas práticas ao nomear:</vt:lpstr>
      <vt:lpstr>Operadores: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Cliente</dc:creator>
  <cp:lastModifiedBy>Cliente</cp:lastModifiedBy>
  <cp:revision>2</cp:revision>
  <dcterms:created xsi:type="dcterms:W3CDTF">2025-10-17T16:28:15Z</dcterms:created>
  <dcterms:modified xsi:type="dcterms:W3CDTF">2025-10-17T21:00:16Z</dcterms:modified>
</cp:coreProperties>
</file>