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2" r:id="rId2"/>
    <p:sldId id="256" r:id="rId3"/>
    <p:sldId id="257" r:id="rId4"/>
    <p:sldId id="258" r:id="rId5"/>
    <p:sldId id="259" r:id="rId6"/>
    <p:sldId id="264" r:id="rId7"/>
    <p:sldId id="260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50E36E-DEE6-48A5-BF83-B64269B199DA}">
          <p14:sldIdLst>
            <p14:sldId id="262"/>
            <p14:sldId id="256"/>
            <p14:sldId id="257"/>
            <p14:sldId id="258"/>
            <p14:sldId id="259"/>
            <p14:sldId id="264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67" d="100"/>
          <a:sy n="67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360E57-B4C7-4378-8AAC-C8175CC64F3A}" type="datetimeFigureOut">
              <a:rPr lang="ru-RU" smtClean="0"/>
              <a:t>26.03.2015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93F973-D2BC-4370-92A9-DF2256AB9CD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352928" cy="1872208"/>
          </a:xfrm>
          <a:effectLst/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000" dirty="0" err="1" smtClean="0"/>
              <a:t>Щемель</a:t>
            </a:r>
            <a:r>
              <a:rPr lang="ru-RU" sz="2000" dirty="0" smtClean="0"/>
              <a:t> Дмитрий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Самара, 2015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01081" y="476672"/>
            <a:ext cx="962795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ru-RU" sz="36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ru-RU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20688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Автоматизированное рабочее место жюри по олимпиадному программированию</a:t>
            </a:r>
            <a:endParaRPr lang="ru-RU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2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7200" dirty="0" smtClean="0">
                <a:solidFill>
                  <a:schemeClr val="tx1"/>
                </a:solidFill>
              </a:rPr>
              <a:t>Цель: Создать комплекс программного обеспечения для проведения и оценивания результатов олимпиады по программированию</a:t>
            </a:r>
          </a:p>
          <a:p>
            <a:pPr algn="l"/>
            <a:endParaRPr lang="ru-RU" sz="7200" dirty="0">
              <a:solidFill>
                <a:schemeClr val="tx1"/>
              </a:solidFill>
            </a:endParaRPr>
          </a:p>
          <a:p>
            <a:pPr algn="l"/>
            <a:r>
              <a:rPr lang="ru-RU" sz="7200" dirty="0" smtClean="0">
                <a:solidFill>
                  <a:schemeClr val="tx1"/>
                </a:solidFill>
              </a:rPr>
              <a:t>Задачи: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7200" dirty="0" smtClean="0">
                <a:solidFill>
                  <a:schemeClr val="tx1"/>
                </a:solidFill>
              </a:rPr>
              <a:t>Изучить уже существующие решения по данному вопросу, а также провести их анализ и сравнение.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7200" dirty="0" smtClean="0">
                <a:solidFill>
                  <a:schemeClr val="tx1"/>
                </a:solidFill>
              </a:rPr>
              <a:t>Разработать методику и алгоритм оценивания результатов проведения олимпиады по программированию.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7200" dirty="0" smtClean="0">
                <a:solidFill>
                  <a:schemeClr val="tx1"/>
                </a:solidFill>
              </a:rPr>
              <a:t>Разработать программу оценивания и пользовательский интерфейс для рабочего места жюри.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20688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Автоматизированное рабочее место жюри по олимпиадному программированию</a:t>
            </a:r>
            <a:endParaRPr lang="ru-RU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4477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6" y="1484784"/>
            <a:ext cx="8006680" cy="2598992"/>
          </a:xfrm>
        </p:spPr>
      </p:pic>
      <p:sp>
        <p:nvSpPr>
          <p:cNvPr id="7" name="TextBox 6"/>
          <p:cNvSpPr txBox="1"/>
          <p:nvPr/>
        </p:nvSpPr>
        <p:spPr>
          <a:xfrm>
            <a:off x="694184" y="4221088"/>
            <a:ext cx="72583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Недостатки существующих решений: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 подключения к интернету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Нет возможности проведения олимпиады на своих условиях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показывает на каких тестах были допущены ошибки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Низкая надежность </a:t>
            </a:r>
            <a:r>
              <a:rPr lang="en-US" dirty="0" smtClean="0"/>
              <a:t>Web</a:t>
            </a:r>
            <a:r>
              <a:rPr lang="ru-RU" dirty="0" smtClean="0"/>
              <a:t>-решений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оценки по добавочным параметрам</a:t>
            </a:r>
          </a:p>
          <a:p>
            <a:r>
              <a:rPr lang="ru-RU" dirty="0" smtClean="0"/>
              <a:t>          -Условия задачи не поняты всеми учащимися, или поняты не так</a:t>
            </a:r>
          </a:p>
          <a:p>
            <a:r>
              <a:rPr lang="ru-RU" dirty="0" smtClean="0"/>
              <a:t>          -Сложность заданий превысила уровень участников</a:t>
            </a:r>
          </a:p>
          <a:p>
            <a:r>
              <a:rPr lang="ru-RU" dirty="0"/>
              <a:t> </a:t>
            </a:r>
            <a:r>
              <a:rPr lang="ru-RU" dirty="0" smtClean="0"/>
              <a:t>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11" y="764704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существующих решений</a:t>
            </a:r>
            <a:endParaRPr lang="ru-RU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8074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8496944" cy="45191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Прямоугольник 6"/>
          <p:cNvSpPr/>
          <p:nvPr/>
        </p:nvSpPr>
        <p:spPr>
          <a:xfrm>
            <a:off x="0" y="980728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Схема работы программы</a:t>
            </a:r>
            <a:endParaRPr lang="ru-RU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31840" y="1962019"/>
            <a:ext cx="2016224" cy="53087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Условие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3995936" y="2492896"/>
            <a:ext cx="88590" cy="1548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8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331640" y="2708920"/>
                <a:ext cx="6400800" cy="347472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/>
                          </a:rPr>
                          <m:t>ученика</m:t>
                        </m:r>
                      </m:sub>
                      <m:sup/>
                      <m:e>
                        <m:r>
                          <a:rPr lang="ru-RU" i="1">
                            <a:latin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ru-RU" i="1">
                                <a:latin typeface="Cambria Math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+… + 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grow m:val="on"/>
                                    <m:supHide m:val="on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ru-RU" dirty="0"/>
                  <a:t> где </a:t>
                </a:r>
                <a:endParaRPr lang="ru-RU" dirty="0" smtClean="0"/>
              </a:p>
              <a:p>
                <a:pPr lvl="1"/>
                <a:r>
                  <a:rPr lang="en-US" dirty="0" smtClean="0"/>
                  <a:t>n</a:t>
                </a:r>
                <a:r>
                  <a:rPr lang="ru-RU" dirty="0" smtClean="0"/>
                  <a:t> </a:t>
                </a:r>
                <a:r>
                  <a:rPr lang="ru-RU" dirty="0"/>
                  <a:t>– количество задач, а 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ru-RU" i="1">
                            <a:latin typeface="Cambria Math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𝑀𝑎𝑥𝐵𝑎𝑙𝑙</m:t>
                        </m:r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𝑁𝑢𝑚𝑂𝑓𝑇𝑎𝑠𝑘𝑠</m:t>
                        </m:r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𝑁𝑢𝑚𝑂𝑓𝑇𝑒𝑠𝑡𝑠</m:t>
                        </m:r>
                      </m:den>
                    </m:f>
                  </m:oMath>
                </a14:m>
                <a:r>
                  <a:rPr lang="ru-RU" dirty="0"/>
                  <a:t>  , где </a:t>
                </a:r>
                <a:endParaRPr lang="ru-RU" dirty="0" smtClean="0"/>
              </a:p>
              <a:p>
                <a:pPr lvl="1"/>
                <a:r>
                  <a:rPr lang="en-US" i="1" dirty="0" smtClean="0"/>
                  <a:t>k </a:t>
                </a:r>
                <a:r>
                  <a:rPr lang="ru-RU" dirty="0"/>
                  <a:t>- количество тестов для задачи </a:t>
                </a:r>
                <a:r>
                  <a:rPr lang="en-US" dirty="0"/>
                  <a:t>n</a:t>
                </a:r>
                <a:r>
                  <a:rPr lang="ru-RU" dirty="0"/>
                  <a:t>;</a:t>
                </a:r>
              </a:p>
              <a:p>
                <a:pPr lvl="1"/>
                <a:r>
                  <a:rPr lang="en-US" i="1" dirty="0" err="1"/>
                  <a:t>MaxBall</a:t>
                </a:r>
                <a:r>
                  <a:rPr lang="en-US" dirty="0"/>
                  <a:t> </a:t>
                </a:r>
                <a:r>
                  <a:rPr lang="ru-RU" i="1" dirty="0"/>
                  <a:t>-</a:t>
                </a:r>
                <a:r>
                  <a:rPr lang="ru-RU" dirty="0"/>
                  <a:t> Максимальный балл для ученика по всем задачам;</a:t>
                </a:r>
              </a:p>
              <a:p>
                <a:pPr lvl="1"/>
                <a:r>
                  <a:rPr lang="en-US" i="1" dirty="0" err="1"/>
                  <a:t>NumOfTasks</a:t>
                </a:r>
                <a:r>
                  <a:rPr lang="en-US" i="1" dirty="0"/>
                  <a:t> </a:t>
                </a:r>
                <a:r>
                  <a:rPr lang="ru-RU" dirty="0"/>
                  <a:t>-</a:t>
                </a:r>
                <a:r>
                  <a:rPr lang="ru-RU" i="1" dirty="0"/>
                  <a:t> </a:t>
                </a:r>
                <a:r>
                  <a:rPr lang="ru-RU" dirty="0"/>
                  <a:t>Количество задач;</a:t>
                </a:r>
              </a:p>
              <a:p>
                <a:pPr lvl="1"/>
                <a:r>
                  <a:rPr lang="en-US" i="1" dirty="0" err="1" smtClean="0"/>
                  <a:t>NumOfTests</a:t>
                </a:r>
                <a:r>
                  <a:rPr lang="ru-RU" i="1" dirty="0" smtClean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Количество тестов для задачи </a:t>
                </a:r>
                <a:r>
                  <a:rPr lang="en-US" dirty="0"/>
                  <a:t>n</a:t>
                </a:r>
                <a:r>
                  <a:rPr lang="ru-RU" dirty="0"/>
                  <a:t>;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331640" y="2708920"/>
                <a:ext cx="6400800" cy="3474720"/>
              </a:xfrm>
              <a:blipFill rotWithShape="1">
                <a:blip r:embed="rId2"/>
                <a:stretch>
                  <a:fillRect l="-5810" t="-16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0" y="1196752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Система оценки</a:t>
            </a:r>
            <a:endParaRPr lang="ru-RU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7165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87524" y="2049415"/>
            <a:ext cx="8568952" cy="4320480"/>
          </a:xfrm>
        </p:spPr>
        <p:txBody>
          <a:bodyPr/>
          <a:lstStyle/>
          <a:p>
            <a:r>
              <a:rPr lang="ru-RU" dirty="0" smtClean="0"/>
              <a:t>Поощрение за быстрое решение</a:t>
            </a:r>
          </a:p>
          <a:p>
            <a:endParaRPr lang="ru-RU" dirty="0"/>
          </a:p>
          <a:p>
            <a:r>
              <a:rPr lang="ru-RU" dirty="0" smtClean="0"/>
              <a:t>Снижение баллов за отсутствие исходных кодов</a:t>
            </a:r>
          </a:p>
          <a:p>
            <a:endParaRPr lang="ru-RU" dirty="0"/>
          </a:p>
          <a:p>
            <a:r>
              <a:rPr lang="ru-RU" dirty="0" smtClean="0"/>
              <a:t>Корректировка итогового результата </a:t>
            </a:r>
            <a:r>
              <a:rPr lang="ru-RU" smtClean="0"/>
              <a:t>при неправильно понятом </a:t>
            </a:r>
            <a:r>
              <a:rPr lang="ru-RU" dirty="0" smtClean="0"/>
              <a:t>условии 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836712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Система оценки по дополнительным критериям</a:t>
            </a:r>
            <a:endParaRPr lang="ru-RU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70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7784" y="1159825"/>
            <a:ext cx="375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При первой конфигурации:</a:t>
            </a:r>
            <a:endParaRPr lang="ru-RU" sz="2400" dirty="0"/>
          </a:p>
        </p:txBody>
      </p:sp>
      <p:pic>
        <p:nvPicPr>
          <p:cNvPr id="7" name="Объект 6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7995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Скриншоты работы программы</a:t>
            </a:r>
            <a:endParaRPr lang="ru-RU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623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7784" y="1159825"/>
            <a:ext cx="375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При первой конфигурации:</a:t>
            </a:r>
            <a:endParaRPr lang="ru-RU" sz="2400" dirty="0"/>
          </a:p>
        </p:txBody>
      </p:sp>
      <p:pic>
        <p:nvPicPr>
          <p:cNvPr id="8" name="Объект 7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7525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Скриншоты работы программы</a:t>
            </a:r>
            <a:endParaRPr lang="ru-RU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9803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242</TotalTime>
  <Words>231</Words>
  <Application>Microsoft Office PowerPoint</Application>
  <PresentationFormat>Экран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Воздушный поток</vt:lpstr>
      <vt:lpstr>     Щемель Дмитрий   Самара, 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4-1</dc:creator>
  <cp:lastModifiedBy>Notebook</cp:lastModifiedBy>
  <cp:revision>19</cp:revision>
  <dcterms:created xsi:type="dcterms:W3CDTF">2015-02-24T15:06:56Z</dcterms:created>
  <dcterms:modified xsi:type="dcterms:W3CDTF">2015-03-26T06:37:07Z</dcterms:modified>
</cp:coreProperties>
</file>