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56" r:id="rId2"/>
    <p:sldId id="282" r:id="rId3"/>
    <p:sldId id="257" r:id="rId4"/>
    <p:sldId id="259" r:id="rId5"/>
    <p:sldId id="261" r:id="rId6"/>
    <p:sldId id="293" r:id="rId7"/>
    <p:sldId id="294" r:id="rId8"/>
    <p:sldId id="295" r:id="rId9"/>
    <p:sldId id="286" r:id="rId10"/>
    <p:sldId id="287" r:id="rId11"/>
    <p:sldId id="289" r:id="rId12"/>
    <p:sldId id="288" r:id="rId13"/>
    <p:sldId id="290" r:id="rId14"/>
    <p:sldId id="263" r:id="rId15"/>
    <p:sldId id="264" r:id="rId16"/>
    <p:sldId id="265" r:id="rId17"/>
    <p:sldId id="266" r:id="rId18"/>
    <p:sldId id="267" r:id="rId19"/>
    <p:sldId id="291" r:id="rId20"/>
    <p:sldId id="292" r:id="rId21"/>
    <p:sldId id="269" r:id="rId22"/>
    <p:sldId id="268" r:id="rId23"/>
    <p:sldId id="296" r:id="rId24"/>
    <p:sldId id="297" r:id="rId25"/>
    <p:sldId id="298" r:id="rId26"/>
    <p:sldId id="299" r:id="rId27"/>
    <p:sldId id="300" r:id="rId28"/>
    <p:sldId id="262" r:id="rId29"/>
    <p:sldId id="283" r:id="rId30"/>
  </p:sldIdLst>
  <p:sldSz cx="18288000" cy="10287000"/>
  <p:notesSz cx="6858000" cy="9144000"/>
  <p:embeddedFontLst>
    <p:embeddedFont>
      <p:font typeface="Canva Sans" panose="020B0604020202020204" charset="0"/>
      <p:regular r:id="rId32"/>
    </p:embeddedFont>
    <p:embeddedFont>
      <p:font typeface="Canva Sans Bold" panose="020B0604020202020204" charset="0"/>
      <p:regular r:id="rId33"/>
    </p:embeddedFont>
    <p:embeddedFont>
      <p:font typeface="Somber" panose="020B0604020202020204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C7C99-3C23-4047-8FB3-A154DAA1F75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19514-986D-4B66-A3FB-C55502A9A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27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1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72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930875" y="8594063"/>
            <a:ext cx="6390070" cy="2056441"/>
          </a:xfrm>
          <a:custGeom>
            <a:avLst/>
            <a:gdLst/>
            <a:ahLst/>
            <a:cxnLst/>
            <a:rect l="l" t="t" r="r" b="b"/>
            <a:pathLst>
              <a:path w="6390070" h="2056441">
                <a:moveTo>
                  <a:pt x="0" y="0"/>
                </a:moveTo>
                <a:lnTo>
                  <a:pt x="6390069" y="0"/>
                </a:lnTo>
                <a:lnTo>
                  <a:pt x="6390069" y="2056440"/>
                </a:lnTo>
                <a:lnTo>
                  <a:pt x="0" y="2056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12368698" y="-112287"/>
            <a:ext cx="7090877" cy="2281973"/>
          </a:xfrm>
          <a:custGeom>
            <a:avLst/>
            <a:gdLst/>
            <a:ahLst/>
            <a:cxnLst/>
            <a:rect l="l" t="t" r="r" b="b"/>
            <a:pathLst>
              <a:path w="7090877" h="2281973">
                <a:moveTo>
                  <a:pt x="7090877" y="2281974"/>
                </a:moveTo>
                <a:lnTo>
                  <a:pt x="0" y="2281974"/>
                </a:lnTo>
                <a:lnTo>
                  <a:pt x="0" y="0"/>
                </a:lnTo>
                <a:lnTo>
                  <a:pt x="7090877" y="0"/>
                </a:lnTo>
                <a:lnTo>
                  <a:pt x="7090877" y="22819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823940" y="3412443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0" y="0"/>
                </a:moveTo>
                <a:lnTo>
                  <a:pt x="5271270" y="0"/>
                </a:lnTo>
                <a:lnTo>
                  <a:pt x="5271270" y="7589523"/>
                </a:lnTo>
                <a:lnTo>
                  <a:pt x="0" y="75895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-3377040" y="-2446024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5271269" y="7589524"/>
                </a:moveTo>
                <a:lnTo>
                  <a:pt x="0" y="7589524"/>
                </a:lnTo>
                <a:lnTo>
                  <a:pt x="0" y="0"/>
                </a:lnTo>
                <a:lnTo>
                  <a:pt x="5271269" y="0"/>
                </a:lnTo>
                <a:lnTo>
                  <a:pt x="5271269" y="758952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3076151" y="3239639"/>
            <a:ext cx="12135699" cy="3807723"/>
            <a:chOff x="0" y="0"/>
            <a:chExt cx="3196233" cy="100285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196233" cy="1002857"/>
            </a:xfrm>
            <a:custGeom>
              <a:avLst/>
              <a:gdLst/>
              <a:ahLst/>
              <a:cxnLst/>
              <a:rect l="l" t="t" r="r" b="b"/>
              <a:pathLst>
                <a:path w="3196233" h="1002857">
                  <a:moveTo>
                    <a:pt x="3036213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842837"/>
                  </a:lnTo>
                  <a:lnTo>
                    <a:pt x="160020" y="1002857"/>
                  </a:lnTo>
                  <a:lnTo>
                    <a:pt x="3036213" y="1002857"/>
                  </a:lnTo>
                  <a:lnTo>
                    <a:pt x="3196233" y="842837"/>
                  </a:lnTo>
                  <a:lnTo>
                    <a:pt x="3196233" y="160020"/>
                  </a:lnTo>
                  <a:lnTo>
                    <a:pt x="3036213" y="0"/>
                  </a:ln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63500" y="-98425"/>
              <a:ext cx="3069233" cy="10377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99"/>
                </a:lnSpc>
                <a:spcBef>
                  <a:spcPct val="0"/>
                </a:spcBef>
              </a:pPr>
              <a:r>
                <a:rPr lang="en-US" sz="7999" dirty="0">
                  <a:solidFill>
                    <a:srgbClr val="000000"/>
                  </a:solidFill>
                  <a:latin typeface="Somber"/>
                  <a:ea typeface="Somber"/>
                  <a:cs typeface="Somber"/>
                  <a:sym typeface="Somber"/>
                </a:rPr>
                <a:t>IMAGE ENCRYPTION AND DECRYPTION USING CNNs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459195" y="1075225"/>
            <a:ext cx="7611552" cy="1391064"/>
            <a:chOff x="0" y="0"/>
            <a:chExt cx="10219826" cy="186774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219826" cy="1867744"/>
            </a:xfrm>
            <a:custGeom>
              <a:avLst/>
              <a:gdLst/>
              <a:ahLst/>
              <a:cxnLst/>
              <a:rect l="l" t="t" r="r" b="b"/>
              <a:pathLst>
                <a:path w="10219826" h="1867744">
                  <a:moveTo>
                    <a:pt x="1005980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707724"/>
                  </a:lnTo>
                  <a:lnTo>
                    <a:pt x="160020" y="1867744"/>
                  </a:lnTo>
                  <a:lnTo>
                    <a:pt x="10059805" y="1867744"/>
                  </a:lnTo>
                  <a:lnTo>
                    <a:pt x="10219826" y="1707724"/>
                  </a:lnTo>
                  <a:lnTo>
                    <a:pt x="10219826" y="160020"/>
                  </a:lnTo>
                  <a:lnTo>
                    <a:pt x="10059805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63500" y="25400"/>
              <a:ext cx="10092826" cy="177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667224" y="1289236"/>
            <a:ext cx="7195493" cy="1013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Mathematics for Computing - 22MAT122</a:t>
            </a:r>
          </a:p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Elements of Computing II - 22AIE113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E7351F-F1B1-0411-26F2-D9F906AAA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1647825"/>
            <a:ext cx="14573250" cy="69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1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80AD8C-1C2A-96F4-0818-343984B75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1628775"/>
            <a:ext cx="14535150" cy="702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4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E70A0D-5E40-B319-7F01-45E3E2D6E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2095500"/>
            <a:ext cx="1503045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6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FFC1CF-38B3-0311-B0D6-D4E3F5BD5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952500"/>
            <a:ext cx="13773150" cy="6457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266269-79B5-006A-C774-E0F7F11D8935}"/>
              </a:ext>
            </a:extLst>
          </p:cNvPr>
          <p:cNvSpPr txBox="1"/>
          <p:nvPr/>
        </p:nvSpPr>
        <p:spPr>
          <a:xfrm>
            <a:off x="3962400" y="8039100"/>
            <a:ext cx="9601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Canva Sans" panose="020B0604020202020204" charset="0"/>
              </a:rPr>
              <a:t>It tells us how to adjust the model's weights in small steps so that the error (loss) is reduced during training.</a:t>
            </a:r>
          </a:p>
        </p:txBody>
      </p:sp>
    </p:spTree>
    <p:extLst>
      <p:ext uri="{BB962C8B-B14F-4D97-AF65-F5344CB8AC3E}">
        <p14:creationId xmlns:p14="http://schemas.microsoft.com/office/powerpoint/2010/main" val="38644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1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72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619455" y="8651033"/>
            <a:ext cx="10167028" cy="3271935"/>
          </a:xfrm>
          <a:custGeom>
            <a:avLst/>
            <a:gdLst/>
            <a:ahLst/>
            <a:cxnLst/>
            <a:rect l="l" t="t" r="r" b="b"/>
            <a:pathLst>
              <a:path w="10167028" h="3271935">
                <a:moveTo>
                  <a:pt x="0" y="0"/>
                </a:moveTo>
                <a:lnTo>
                  <a:pt x="10167029" y="0"/>
                </a:lnTo>
                <a:lnTo>
                  <a:pt x="10167029" y="3271934"/>
                </a:lnTo>
                <a:lnTo>
                  <a:pt x="0" y="32719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821574" y="4856271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0" y="0"/>
                </a:moveTo>
                <a:lnTo>
                  <a:pt x="5271269" y="0"/>
                </a:lnTo>
                <a:lnTo>
                  <a:pt x="5271269" y="7589523"/>
                </a:lnTo>
                <a:lnTo>
                  <a:pt x="0" y="75895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-3807210" y="-2158794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5271270" y="7589523"/>
                </a:moveTo>
                <a:lnTo>
                  <a:pt x="0" y="7589523"/>
                </a:lnTo>
                <a:lnTo>
                  <a:pt x="0" y="0"/>
                </a:lnTo>
                <a:lnTo>
                  <a:pt x="5271270" y="0"/>
                </a:lnTo>
                <a:lnTo>
                  <a:pt x="5271270" y="758952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304800" y="1530103"/>
            <a:ext cx="17249775" cy="6766636"/>
            <a:chOff x="0" y="0"/>
            <a:chExt cx="5358514" cy="201991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58514" cy="2019917"/>
            </a:xfrm>
            <a:custGeom>
              <a:avLst/>
              <a:gdLst/>
              <a:ahLst/>
              <a:cxnLst/>
              <a:rect l="l" t="t" r="r" b="b"/>
              <a:pathLst>
                <a:path w="5358514" h="2019917">
                  <a:moveTo>
                    <a:pt x="5198494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859897"/>
                  </a:lnTo>
                  <a:lnTo>
                    <a:pt x="160020" y="2019917"/>
                  </a:lnTo>
                  <a:lnTo>
                    <a:pt x="5198494" y="2019917"/>
                  </a:lnTo>
                  <a:lnTo>
                    <a:pt x="5358514" y="1859897"/>
                  </a:lnTo>
                  <a:lnTo>
                    <a:pt x="5358514" y="160020"/>
                  </a:lnTo>
                  <a:lnTo>
                    <a:pt x="5198494" y="0"/>
                  </a:ln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63500" y="25400"/>
              <a:ext cx="5231514" cy="19310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738337" y="1487981"/>
            <a:ext cx="9179159" cy="155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74"/>
              </a:lnSpc>
            </a:pPr>
            <a:r>
              <a:rPr lang="en-US" sz="9052" dirty="0">
                <a:solidFill>
                  <a:srgbClr val="1D4232"/>
                </a:solidFill>
                <a:latin typeface="Somber"/>
                <a:ea typeface="Somber"/>
                <a:cs typeface="Somber"/>
                <a:sym typeface="Somber"/>
              </a:rPr>
              <a:t>KEY COMPONENETS   OF CNN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97607" y="2853325"/>
            <a:ext cx="15064160" cy="5154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56"/>
              </a:lnSpc>
            </a:pPr>
            <a:r>
              <a:rPr lang="en-US" sz="3182" b="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Convolutional Layers: </a:t>
            </a:r>
            <a:r>
              <a:rPr lang="en-US" sz="3182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Extract features (edges, textures) by sliding a filter over the image.</a:t>
            </a:r>
          </a:p>
          <a:p>
            <a:pPr>
              <a:lnSpc>
                <a:spcPts val="4456"/>
              </a:lnSpc>
            </a:pPr>
            <a:r>
              <a:rPr lang="en-US" sz="3182" b="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Activation Function (</a:t>
            </a:r>
            <a:r>
              <a:rPr lang="en-US" sz="3182" b="1" dirty="0" err="1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ReLU</a:t>
            </a:r>
            <a:r>
              <a:rPr lang="en-US" sz="3182" b="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) : </a:t>
            </a:r>
            <a:r>
              <a:rPr lang="en-US" sz="3182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Introduces non-linearity for complex pattern learning.</a:t>
            </a:r>
          </a:p>
          <a:p>
            <a:pPr>
              <a:lnSpc>
                <a:spcPts val="4456"/>
              </a:lnSpc>
            </a:pPr>
            <a:r>
              <a:rPr lang="en-US" sz="3182" b="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Pooling Layers (Max Pooling) : </a:t>
            </a:r>
            <a:r>
              <a:rPr lang="en-US" sz="3182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Reduces feature map size, retaining essential information.</a:t>
            </a:r>
          </a:p>
          <a:p>
            <a:pPr>
              <a:lnSpc>
                <a:spcPts val="4456"/>
              </a:lnSpc>
            </a:pPr>
            <a:r>
              <a:rPr lang="en-US" sz="3182" b="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Fully Connected Layers: </a:t>
            </a:r>
            <a:r>
              <a:rPr lang="en-US" sz="3182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Process extracted features for final decision-making.</a:t>
            </a:r>
          </a:p>
          <a:p>
            <a:pPr>
              <a:lnSpc>
                <a:spcPts val="4456"/>
              </a:lnSpc>
              <a:spcBef>
                <a:spcPct val="0"/>
              </a:spcBef>
            </a:pPr>
            <a:r>
              <a:rPr lang="en-US" sz="3182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82" b="1" dirty="0" err="1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Softmax</a:t>
            </a:r>
            <a:r>
              <a:rPr lang="en-US" sz="3182" b="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/Sigmoid Output Layer: </a:t>
            </a:r>
            <a:r>
              <a:rPr lang="en-US" sz="3182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Produces the probability distribution for classification.</a:t>
            </a:r>
          </a:p>
        </p:txBody>
      </p:sp>
      <p:sp>
        <p:nvSpPr>
          <p:cNvPr id="5" name="Freeform 5"/>
          <p:cNvSpPr/>
          <p:nvPr/>
        </p:nvSpPr>
        <p:spPr>
          <a:xfrm flipH="1" flipV="1">
            <a:off x="10776643" y="-843800"/>
            <a:ext cx="10167028" cy="3271935"/>
          </a:xfrm>
          <a:custGeom>
            <a:avLst/>
            <a:gdLst/>
            <a:ahLst/>
            <a:cxnLst/>
            <a:rect l="l" t="t" r="r" b="b"/>
            <a:pathLst>
              <a:path w="10167028" h="3271935">
                <a:moveTo>
                  <a:pt x="10167028" y="3271934"/>
                </a:moveTo>
                <a:lnTo>
                  <a:pt x="0" y="3271934"/>
                </a:lnTo>
                <a:lnTo>
                  <a:pt x="0" y="0"/>
                </a:lnTo>
                <a:lnTo>
                  <a:pt x="10167028" y="0"/>
                </a:lnTo>
                <a:lnTo>
                  <a:pt x="10167028" y="327193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1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72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324887" y="3615476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0" y="0"/>
                </a:moveTo>
                <a:lnTo>
                  <a:pt x="5271269" y="0"/>
                </a:lnTo>
                <a:lnTo>
                  <a:pt x="5271269" y="7589524"/>
                </a:lnTo>
                <a:lnTo>
                  <a:pt x="0" y="7589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-3364628" y="-783000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5271269" y="7589524"/>
                </a:moveTo>
                <a:lnTo>
                  <a:pt x="0" y="7589524"/>
                </a:lnTo>
                <a:lnTo>
                  <a:pt x="0" y="0"/>
                </a:lnTo>
                <a:lnTo>
                  <a:pt x="5271269" y="0"/>
                </a:lnTo>
                <a:lnTo>
                  <a:pt x="5271269" y="758952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250364" y="1597704"/>
            <a:ext cx="15787272" cy="7091591"/>
            <a:chOff x="0" y="0"/>
            <a:chExt cx="4157965" cy="1867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57965" cy="1867744"/>
            </a:xfrm>
            <a:custGeom>
              <a:avLst/>
              <a:gdLst/>
              <a:ahLst/>
              <a:cxnLst/>
              <a:rect l="l" t="t" r="r" b="b"/>
              <a:pathLst>
                <a:path w="4157965" h="1867744">
                  <a:moveTo>
                    <a:pt x="399794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707724"/>
                  </a:lnTo>
                  <a:lnTo>
                    <a:pt x="160020" y="1867744"/>
                  </a:lnTo>
                  <a:lnTo>
                    <a:pt x="3997945" y="1867744"/>
                  </a:lnTo>
                  <a:lnTo>
                    <a:pt x="4157965" y="1707724"/>
                  </a:lnTo>
                  <a:lnTo>
                    <a:pt x="4157965" y="160020"/>
                  </a:lnTo>
                  <a:lnTo>
                    <a:pt x="3997945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63500" y="25400"/>
              <a:ext cx="4030965" cy="177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0" y="7862977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0" y="0"/>
                </a:moveTo>
                <a:lnTo>
                  <a:pt x="7532275" y="0"/>
                </a:lnTo>
                <a:lnTo>
                  <a:pt x="7532275" y="2424023"/>
                </a:lnTo>
                <a:lnTo>
                  <a:pt x="0" y="24240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0755725" y="0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7532275" y="2424023"/>
                </a:moveTo>
                <a:lnTo>
                  <a:pt x="0" y="2424023"/>
                </a:lnTo>
                <a:lnTo>
                  <a:pt x="0" y="0"/>
                </a:lnTo>
                <a:lnTo>
                  <a:pt x="7532275" y="0"/>
                </a:lnTo>
                <a:lnTo>
                  <a:pt x="7532275" y="242402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394145" y="2835622"/>
            <a:ext cx="10127717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1D4232"/>
                </a:solidFill>
                <a:latin typeface="Somber"/>
                <a:ea typeface="Somber"/>
                <a:cs typeface="Somber"/>
                <a:sym typeface="Somber"/>
              </a:rPr>
              <a:t>WHY CNN FOR IMAGE ENCRYPTION?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43790" y="4799797"/>
            <a:ext cx="14657570" cy="1591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41"/>
              </a:lnSpc>
            </a:pPr>
            <a:r>
              <a:rPr lang="en-US" sz="4141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CNNs can learn to encrypt and decrypt images while preserving important details, reducing data loss and noise during the process.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1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72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324887" y="3615476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0" y="0"/>
                </a:moveTo>
                <a:lnTo>
                  <a:pt x="5271269" y="0"/>
                </a:lnTo>
                <a:lnTo>
                  <a:pt x="5271269" y="7589524"/>
                </a:lnTo>
                <a:lnTo>
                  <a:pt x="0" y="7589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-3364628" y="-783000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5271269" y="7589524"/>
                </a:moveTo>
                <a:lnTo>
                  <a:pt x="0" y="7589524"/>
                </a:lnTo>
                <a:lnTo>
                  <a:pt x="0" y="0"/>
                </a:lnTo>
                <a:lnTo>
                  <a:pt x="5271269" y="0"/>
                </a:lnTo>
                <a:lnTo>
                  <a:pt x="5271269" y="758952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250364" y="1597704"/>
            <a:ext cx="15787272" cy="7091591"/>
            <a:chOff x="0" y="0"/>
            <a:chExt cx="4157965" cy="1867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57965" cy="1867744"/>
            </a:xfrm>
            <a:custGeom>
              <a:avLst/>
              <a:gdLst/>
              <a:ahLst/>
              <a:cxnLst/>
              <a:rect l="l" t="t" r="r" b="b"/>
              <a:pathLst>
                <a:path w="4157965" h="1867744">
                  <a:moveTo>
                    <a:pt x="399794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707724"/>
                  </a:lnTo>
                  <a:lnTo>
                    <a:pt x="160020" y="1867744"/>
                  </a:lnTo>
                  <a:lnTo>
                    <a:pt x="3997945" y="1867744"/>
                  </a:lnTo>
                  <a:lnTo>
                    <a:pt x="4157965" y="1707724"/>
                  </a:lnTo>
                  <a:lnTo>
                    <a:pt x="4157965" y="160020"/>
                  </a:lnTo>
                  <a:lnTo>
                    <a:pt x="3997945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63500" y="25400"/>
              <a:ext cx="4030965" cy="177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1171575" y="8263161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0" y="0"/>
                </a:moveTo>
                <a:lnTo>
                  <a:pt x="7532275" y="0"/>
                </a:lnTo>
                <a:lnTo>
                  <a:pt x="7532275" y="2424023"/>
                </a:lnTo>
                <a:lnTo>
                  <a:pt x="0" y="24240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2429725" y="46062"/>
            <a:ext cx="6106790" cy="1965276"/>
          </a:xfrm>
          <a:custGeom>
            <a:avLst/>
            <a:gdLst/>
            <a:ahLst/>
            <a:cxnLst/>
            <a:rect l="l" t="t" r="r" b="b"/>
            <a:pathLst>
              <a:path w="6106790" h="1965276">
                <a:moveTo>
                  <a:pt x="6106790" y="1965276"/>
                </a:moveTo>
                <a:lnTo>
                  <a:pt x="0" y="1965276"/>
                </a:lnTo>
                <a:lnTo>
                  <a:pt x="0" y="0"/>
                </a:lnTo>
                <a:lnTo>
                  <a:pt x="6106790" y="0"/>
                </a:lnTo>
                <a:lnTo>
                  <a:pt x="6106790" y="196527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137583" y="1706837"/>
            <a:ext cx="16121717" cy="1239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dirty="0">
                <a:solidFill>
                  <a:srgbClr val="1D4232"/>
                </a:solidFill>
                <a:latin typeface="Somber"/>
                <a:ea typeface="Somber"/>
                <a:cs typeface="Somber"/>
                <a:sym typeface="Somber"/>
              </a:rPr>
              <a:t>HOW CNN CAN BE IMPLEMENTED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01519" y="3323004"/>
            <a:ext cx="14723369" cy="4940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4"/>
              </a:lnSpc>
            </a:pPr>
            <a:r>
              <a:rPr lang="en-US" sz="3244" b="1" dirty="0">
                <a:solidFill>
                  <a:srgbClr val="1D4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Image Encryption:</a:t>
            </a:r>
            <a:r>
              <a:rPr lang="en-US" sz="3244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 A CNN model learns to transform original images into encrypted versions by extracting features and mapping them to a secure format.</a:t>
            </a:r>
          </a:p>
          <a:p>
            <a:pPr algn="l">
              <a:lnSpc>
                <a:spcPts val="3244"/>
              </a:lnSpc>
            </a:pPr>
            <a:r>
              <a:rPr lang="en-US" sz="3244" b="1" dirty="0">
                <a:solidFill>
                  <a:srgbClr val="1D4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Image Decryption:</a:t>
            </a:r>
            <a:r>
              <a:rPr lang="en-US" sz="3244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 A second CNN model reverses the encryption, recovering the original image by minimizing the loss between the decrypted and original image.</a:t>
            </a:r>
          </a:p>
          <a:p>
            <a:pPr algn="l">
              <a:lnSpc>
                <a:spcPts val="3244"/>
              </a:lnSpc>
            </a:pPr>
            <a:r>
              <a:rPr lang="en-US" sz="3244" b="1" dirty="0">
                <a:solidFill>
                  <a:srgbClr val="1D4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Comparison with AES:</a:t>
            </a:r>
            <a:r>
              <a:rPr lang="en-US" sz="3244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 Unlike AES (which encrypts images block-wise), CNN encryption learns a direct transformation, preserving more image details.</a:t>
            </a:r>
          </a:p>
          <a:p>
            <a:pPr algn="l">
              <a:lnSpc>
                <a:spcPts val="3244"/>
              </a:lnSpc>
            </a:pPr>
            <a:r>
              <a:rPr lang="en-US" sz="3244" b="1" dirty="0">
                <a:solidFill>
                  <a:srgbClr val="1D4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Training &amp; Evaluation:</a:t>
            </a:r>
            <a:r>
              <a:rPr lang="en-US" sz="3244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 The CIFAR-10 dataset is used for training, and encryption quality is measured using PSNR and SSIM to compare CNN and AES performance.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1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72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324887" y="3615476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0" y="0"/>
                </a:moveTo>
                <a:lnTo>
                  <a:pt x="5271269" y="0"/>
                </a:lnTo>
                <a:lnTo>
                  <a:pt x="5271269" y="7589524"/>
                </a:lnTo>
                <a:lnTo>
                  <a:pt x="0" y="7589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-3364628" y="-783000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5271269" y="7589524"/>
                </a:moveTo>
                <a:lnTo>
                  <a:pt x="0" y="7589524"/>
                </a:lnTo>
                <a:lnTo>
                  <a:pt x="0" y="0"/>
                </a:lnTo>
                <a:lnTo>
                  <a:pt x="5271269" y="0"/>
                </a:lnTo>
                <a:lnTo>
                  <a:pt x="5271269" y="758952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250364" y="1597704"/>
            <a:ext cx="15787272" cy="7091591"/>
            <a:chOff x="0" y="0"/>
            <a:chExt cx="4157965" cy="1867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57965" cy="1867744"/>
            </a:xfrm>
            <a:custGeom>
              <a:avLst/>
              <a:gdLst/>
              <a:ahLst/>
              <a:cxnLst/>
              <a:rect l="l" t="t" r="r" b="b"/>
              <a:pathLst>
                <a:path w="4157965" h="1867744">
                  <a:moveTo>
                    <a:pt x="399794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707724"/>
                  </a:lnTo>
                  <a:lnTo>
                    <a:pt x="160020" y="1867744"/>
                  </a:lnTo>
                  <a:lnTo>
                    <a:pt x="3997945" y="1867744"/>
                  </a:lnTo>
                  <a:lnTo>
                    <a:pt x="4157965" y="1707724"/>
                  </a:lnTo>
                  <a:lnTo>
                    <a:pt x="4157965" y="160020"/>
                  </a:lnTo>
                  <a:lnTo>
                    <a:pt x="3997945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63500" y="25400"/>
              <a:ext cx="4030965" cy="177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0" y="7862977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0" y="0"/>
                </a:moveTo>
                <a:lnTo>
                  <a:pt x="7532275" y="0"/>
                </a:lnTo>
                <a:lnTo>
                  <a:pt x="7532275" y="2424023"/>
                </a:lnTo>
                <a:lnTo>
                  <a:pt x="0" y="24240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2173671" y="-63366"/>
            <a:ext cx="6786850" cy="2184132"/>
          </a:xfrm>
          <a:custGeom>
            <a:avLst/>
            <a:gdLst/>
            <a:ahLst/>
            <a:cxnLst/>
            <a:rect l="l" t="t" r="r" b="b"/>
            <a:pathLst>
              <a:path w="6786850" h="2184132">
                <a:moveTo>
                  <a:pt x="6786851" y="2184132"/>
                </a:moveTo>
                <a:lnTo>
                  <a:pt x="0" y="2184132"/>
                </a:lnTo>
                <a:lnTo>
                  <a:pt x="0" y="0"/>
                </a:lnTo>
                <a:lnTo>
                  <a:pt x="6786851" y="0"/>
                </a:lnTo>
                <a:lnTo>
                  <a:pt x="6786851" y="218413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958066" y="1706837"/>
            <a:ext cx="12980934" cy="1239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dirty="0">
                <a:solidFill>
                  <a:srgbClr val="1D4232"/>
                </a:solidFill>
                <a:latin typeface="Somber"/>
                <a:ea typeface="Somber"/>
                <a:cs typeface="Somber"/>
                <a:sym typeface="Somber"/>
              </a:rPr>
              <a:t>WHAT IS AES 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62840" y="3633467"/>
            <a:ext cx="14481097" cy="4404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3"/>
              </a:lnSpc>
            </a:pPr>
            <a:r>
              <a:rPr lang="en-US" sz="3523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AES is a symmetric encryption algorithm that encrypts data in fixed-size blocks (e.g., 128 bits) using a secret key.</a:t>
            </a:r>
          </a:p>
          <a:p>
            <a:pPr algn="l">
              <a:lnSpc>
                <a:spcPts val="3523"/>
              </a:lnSpc>
            </a:pPr>
            <a:endParaRPr lang="en-US" sz="3523">
              <a:solidFill>
                <a:srgbClr val="1D423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523"/>
              </a:lnSpc>
            </a:pPr>
            <a:r>
              <a:rPr lang="en-US" sz="3523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CBC mode enhances security by: </a:t>
            </a:r>
          </a:p>
          <a:p>
            <a:pPr marL="760774" lvl="1" indent="-380387" algn="l">
              <a:lnSpc>
                <a:spcPts val="3523"/>
              </a:lnSpc>
              <a:buFont typeface="Arial"/>
              <a:buChar char="•"/>
            </a:pPr>
            <a:r>
              <a:rPr lang="en-US" sz="3523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XORing each plaintext block with the previous ciphertext block before encryption.</a:t>
            </a:r>
          </a:p>
          <a:p>
            <a:pPr marL="760774" lvl="1" indent="-380387" algn="l">
              <a:lnSpc>
                <a:spcPts val="3523"/>
              </a:lnSpc>
              <a:buFont typeface="Arial"/>
              <a:buChar char="•"/>
            </a:pPr>
            <a:r>
              <a:rPr lang="en-US" sz="3523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Using an Initialization Vector (IV) for randomness in the first block.</a:t>
            </a:r>
          </a:p>
          <a:p>
            <a:pPr algn="l">
              <a:lnSpc>
                <a:spcPts val="3523"/>
              </a:lnSpc>
            </a:pPr>
            <a:r>
              <a:rPr lang="en-US" sz="3523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This ensures that identical plaintext blocks produce different ciphertexts.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1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72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513887" y="3183476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0" y="0"/>
                </a:moveTo>
                <a:lnTo>
                  <a:pt x="5271269" y="0"/>
                </a:lnTo>
                <a:lnTo>
                  <a:pt x="5271269" y="7589524"/>
                </a:lnTo>
                <a:lnTo>
                  <a:pt x="0" y="7589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-3364628" y="-949467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5271269" y="7589524"/>
                </a:moveTo>
                <a:lnTo>
                  <a:pt x="0" y="7589524"/>
                </a:lnTo>
                <a:lnTo>
                  <a:pt x="0" y="0"/>
                </a:lnTo>
                <a:lnTo>
                  <a:pt x="5271269" y="0"/>
                </a:lnTo>
                <a:lnTo>
                  <a:pt x="5271269" y="758952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46071" y="1328626"/>
            <a:ext cx="17653007" cy="7929674"/>
            <a:chOff x="0" y="0"/>
            <a:chExt cx="4157965" cy="1867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57965" cy="1867744"/>
            </a:xfrm>
            <a:custGeom>
              <a:avLst/>
              <a:gdLst/>
              <a:ahLst/>
              <a:cxnLst/>
              <a:rect l="l" t="t" r="r" b="b"/>
              <a:pathLst>
                <a:path w="4157965" h="1867744">
                  <a:moveTo>
                    <a:pt x="399794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707724"/>
                  </a:lnTo>
                  <a:lnTo>
                    <a:pt x="160020" y="1867744"/>
                  </a:lnTo>
                  <a:lnTo>
                    <a:pt x="3997945" y="1867744"/>
                  </a:lnTo>
                  <a:lnTo>
                    <a:pt x="4157965" y="1707724"/>
                  </a:lnTo>
                  <a:lnTo>
                    <a:pt x="4157965" y="160020"/>
                  </a:lnTo>
                  <a:lnTo>
                    <a:pt x="3997945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63500" y="25400"/>
              <a:ext cx="4030965" cy="177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1171575" y="8226566"/>
            <a:ext cx="6411905" cy="2063468"/>
          </a:xfrm>
          <a:custGeom>
            <a:avLst/>
            <a:gdLst/>
            <a:ahLst/>
            <a:cxnLst/>
            <a:rect l="l" t="t" r="r" b="b"/>
            <a:pathLst>
              <a:path w="6411905" h="2063468">
                <a:moveTo>
                  <a:pt x="0" y="0"/>
                </a:moveTo>
                <a:lnTo>
                  <a:pt x="6411905" y="0"/>
                </a:lnTo>
                <a:lnTo>
                  <a:pt x="6411905" y="2063468"/>
                </a:lnTo>
                <a:lnTo>
                  <a:pt x="0" y="20634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2518979" y="-88105"/>
            <a:ext cx="6940596" cy="2233610"/>
          </a:xfrm>
          <a:custGeom>
            <a:avLst/>
            <a:gdLst/>
            <a:ahLst/>
            <a:cxnLst/>
            <a:rect l="l" t="t" r="r" b="b"/>
            <a:pathLst>
              <a:path w="6940596" h="2233610">
                <a:moveTo>
                  <a:pt x="6940596" y="2233610"/>
                </a:moveTo>
                <a:lnTo>
                  <a:pt x="0" y="2233610"/>
                </a:lnTo>
                <a:lnTo>
                  <a:pt x="0" y="0"/>
                </a:lnTo>
                <a:lnTo>
                  <a:pt x="6940596" y="0"/>
                </a:lnTo>
                <a:lnTo>
                  <a:pt x="6940596" y="223361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536826" y="1698038"/>
            <a:ext cx="13271498" cy="956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39"/>
              </a:lnSpc>
            </a:pPr>
            <a:r>
              <a:rPr lang="en-US" sz="5528">
                <a:solidFill>
                  <a:srgbClr val="1D4232"/>
                </a:solidFill>
                <a:latin typeface="Somber"/>
                <a:ea typeface="Somber"/>
                <a:cs typeface="Somber"/>
                <a:sym typeface="Somber"/>
              </a:rPr>
              <a:t>IMPLEMENTATION OF AES FOR COMPARISON WITH CNN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87364" y="2902445"/>
            <a:ext cx="15571936" cy="5390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2849" b="1" dirty="0">
                <a:solidFill>
                  <a:srgbClr val="1D4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Encryption Using AES-CBC:</a:t>
            </a:r>
          </a:p>
          <a:p>
            <a:pPr marL="615160" lvl="1" indent="-307580" algn="l">
              <a:lnSpc>
                <a:spcPts val="2849"/>
              </a:lnSpc>
              <a:buFont typeface="Arial"/>
              <a:buChar char="•"/>
            </a:pPr>
            <a:r>
              <a:rPr lang="en-US" sz="2849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Encrypt each block using AES with a secret key and IV.</a:t>
            </a:r>
          </a:p>
          <a:p>
            <a:pPr marL="615160" lvl="1" indent="-307580" algn="l">
              <a:lnSpc>
                <a:spcPts val="2849"/>
              </a:lnSpc>
              <a:buFont typeface="Arial"/>
              <a:buChar char="•"/>
            </a:pPr>
            <a:r>
              <a:rPr lang="en-US" sz="2849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Combine encrypted blocks to form the final encrypted image.</a:t>
            </a:r>
          </a:p>
          <a:p>
            <a:pPr algn="l">
              <a:lnSpc>
                <a:spcPts val="2849"/>
              </a:lnSpc>
            </a:pPr>
            <a:endParaRPr lang="en-US" sz="2849" dirty="0">
              <a:solidFill>
                <a:srgbClr val="1D423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2849"/>
              </a:lnSpc>
            </a:pPr>
            <a:r>
              <a:rPr lang="en-US" sz="2849" b="1" dirty="0">
                <a:solidFill>
                  <a:srgbClr val="1D4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Decryption Using AES-CBC:</a:t>
            </a:r>
          </a:p>
          <a:p>
            <a:pPr marL="615160" lvl="1" indent="-307580" algn="l">
              <a:lnSpc>
                <a:spcPts val="2849"/>
              </a:lnSpc>
              <a:buFont typeface="Arial"/>
              <a:buChar char="•"/>
            </a:pPr>
            <a:r>
              <a:rPr lang="en-US" sz="2849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Split the encrypted image into blocks.</a:t>
            </a:r>
          </a:p>
          <a:p>
            <a:pPr marL="615160" lvl="1" indent="-307580" algn="l">
              <a:lnSpc>
                <a:spcPts val="2849"/>
              </a:lnSpc>
              <a:buFont typeface="Arial"/>
              <a:buChar char="•"/>
            </a:pPr>
            <a:r>
              <a:rPr lang="en-US" sz="2849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Decrypt each block using AES key and IV.</a:t>
            </a:r>
          </a:p>
          <a:p>
            <a:pPr marL="615160" lvl="1" indent="-307580" algn="l">
              <a:lnSpc>
                <a:spcPts val="2849"/>
              </a:lnSpc>
              <a:buFont typeface="Arial"/>
              <a:buChar char="•"/>
            </a:pPr>
            <a:r>
              <a:rPr lang="en-US" sz="2849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Reassemble blocks to reconstruct the original image.</a:t>
            </a:r>
          </a:p>
          <a:p>
            <a:pPr algn="l">
              <a:lnSpc>
                <a:spcPts val="2849"/>
              </a:lnSpc>
            </a:pPr>
            <a:endParaRPr lang="en-US" sz="2849" dirty="0">
              <a:solidFill>
                <a:srgbClr val="1D423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2849"/>
              </a:lnSpc>
            </a:pPr>
            <a:r>
              <a:rPr lang="en-US" sz="2849" b="1" dirty="0">
                <a:solidFill>
                  <a:srgbClr val="1D4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Comparison with CNN-Based Encryption:</a:t>
            </a:r>
          </a:p>
          <a:p>
            <a:pPr marL="615160" lvl="1" indent="-307580" algn="l">
              <a:lnSpc>
                <a:spcPts val="2849"/>
              </a:lnSpc>
              <a:buFont typeface="Arial"/>
              <a:buChar char="•"/>
            </a:pPr>
            <a:r>
              <a:rPr lang="en-US" sz="2849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AES encrypts block-by-block, while CNN learns an end-to-end encryption process.</a:t>
            </a:r>
          </a:p>
          <a:p>
            <a:pPr marL="615160" lvl="1" indent="-307580" algn="l">
              <a:lnSpc>
                <a:spcPts val="2849"/>
              </a:lnSpc>
              <a:buFont typeface="Arial"/>
              <a:buChar char="•"/>
            </a:pPr>
            <a:r>
              <a:rPr lang="en-US" sz="2849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AES may cause data loss, while CNN preserves more image details.</a:t>
            </a:r>
          </a:p>
          <a:p>
            <a:pPr marL="615160" lvl="1" indent="-307580" algn="l">
              <a:lnSpc>
                <a:spcPts val="2849"/>
              </a:lnSpc>
              <a:buFont typeface="Arial"/>
              <a:buChar char="•"/>
            </a:pPr>
            <a:r>
              <a:rPr lang="en-US" sz="2849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Evaluation using PSNR and SSIM to compare image quality after decryption.</a:t>
            </a:r>
          </a:p>
          <a:p>
            <a:pPr marL="615160" lvl="1" indent="-307580" algn="l">
              <a:lnSpc>
                <a:spcPts val="2849"/>
              </a:lnSpc>
              <a:buFont typeface="Arial"/>
              <a:buChar char="•"/>
            </a:pPr>
            <a:r>
              <a:rPr lang="en-US" sz="2849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This comparison helps determine which method is more secure and retains better image quality.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D9316C-A99E-36CB-DB7D-EE81AE438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1485900"/>
            <a:ext cx="144970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0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1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72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501360" y="3011762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0" y="0"/>
                </a:moveTo>
                <a:lnTo>
                  <a:pt x="5271269" y="0"/>
                </a:lnTo>
                <a:lnTo>
                  <a:pt x="5271269" y="7589523"/>
                </a:lnTo>
                <a:lnTo>
                  <a:pt x="0" y="7589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-3427479" y="-525785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5271269" y="7589523"/>
                </a:moveTo>
                <a:lnTo>
                  <a:pt x="0" y="7589523"/>
                </a:lnTo>
                <a:lnTo>
                  <a:pt x="0" y="0"/>
                </a:lnTo>
                <a:lnTo>
                  <a:pt x="5271269" y="0"/>
                </a:lnTo>
                <a:lnTo>
                  <a:pt x="5271269" y="75895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762001" y="2263891"/>
            <a:ext cx="12821149" cy="5759218"/>
            <a:chOff x="0" y="0"/>
            <a:chExt cx="4157965" cy="1867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57965" cy="1867744"/>
            </a:xfrm>
            <a:custGeom>
              <a:avLst/>
              <a:gdLst/>
              <a:ahLst/>
              <a:cxnLst/>
              <a:rect l="l" t="t" r="r" b="b"/>
              <a:pathLst>
                <a:path w="4157965" h="1867744">
                  <a:moveTo>
                    <a:pt x="399794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707724"/>
                  </a:lnTo>
                  <a:lnTo>
                    <a:pt x="160020" y="1867744"/>
                  </a:lnTo>
                  <a:lnTo>
                    <a:pt x="3997945" y="1867744"/>
                  </a:lnTo>
                  <a:lnTo>
                    <a:pt x="4157965" y="1707724"/>
                  </a:lnTo>
                  <a:lnTo>
                    <a:pt x="4157965" y="160020"/>
                  </a:lnTo>
                  <a:lnTo>
                    <a:pt x="3997945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63500" y="25400"/>
              <a:ext cx="4030965" cy="177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1004137" y="8177262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0" y="0"/>
                </a:moveTo>
                <a:lnTo>
                  <a:pt x="7532275" y="0"/>
                </a:lnTo>
                <a:lnTo>
                  <a:pt x="7532275" y="2424023"/>
                </a:lnTo>
                <a:lnTo>
                  <a:pt x="0" y="24240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1927300" y="-183312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7532275" y="2424024"/>
                </a:moveTo>
                <a:lnTo>
                  <a:pt x="0" y="2424024"/>
                </a:lnTo>
                <a:lnTo>
                  <a:pt x="0" y="0"/>
                </a:lnTo>
                <a:lnTo>
                  <a:pt x="7532275" y="0"/>
                </a:lnTo>
                <a:lnTo>
                  <a:pt x="7532275" y="242402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762001" y="2423843"/>
            <a:ext cx="7993724" cy="854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6"/>
              </a:lnSpc>
              <a:spcBef>
                <a:spcPct val="0"/>
              </a:spcBef>
            </a:pPr>
            <a:r>
              <a:rPr lang="en-US" sz="499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GROUP DESCRIPTION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982736" y="2935562"/>
            <a:ext cx="11984696" cy="3446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8"/>
              </a:lnSpc>
            </a:pPr>
            <a:endParaRPr/>
          </a:p>
          <a:p>
            <a:pPr marL="854043" lvl="1" indent="-427021" algn="ctr">
              <a:lnSpc>
                <a:spcPts val="5538"/>
              </a:lnSpc>
              <a:buFont typeface="Arial"/>
              <a:buChar char="•"/>
            </a:pPr>
            <a:r>
              <a:rPr lang="en-US" sz="39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Anakha S- CB.SC.U4AIE24006</a:t>
            </a:r>
          </a:p>
          <a:p>
            <a:pPr marL="854043" lvl="1" indent="-427021" algn="ctr">
              <a:lnSpc>
                <a:spcPts val="5538"/>
              </a:lnSpc>
              <a:buFont typeface="Arial"/>
              <a:buChar char="•"/>
            </a:pPr>
            <a:r>
              <a:rPr lang="en-US" sz="39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Chaithanya G Nambiar-CB.SC.U4AIE24013</a:t>
            </a:r>
          </a:p>
          <a:p>
            <a:pPr marL="854043" lvl="1" indent="-427021" algn="ctr">
              <a:lnSpc>
                <a:spcPts val="5538"/>
              </a:lnSpc>
              <a:buFont typeface="Arial"/>
              <a:buChar char="•"/>
            </a:pPr>
            <a:r>
              <a:rPr lang="en-US" sz="39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Surabhi Saha-CB.SC.U4AIE24057</a:t>
            </a:r>
          </a:p>
          <a:p>
            <a:pPr marL="854043" lvl="1" indent="-427021" algn="ctr">
              <a:lnSpc>
                <a:spcPts val="5538"/>
              </a:lnSpc>
              <a:spcBef>
                <a:spcPct val="0"/>
              </a:spcBef>
              <a:buFont typeface="Arial"/>
              <a:buChar char="•"/>
            </a:pPr>
            <a:r>
              <a:rPr lang="en-US" sz="39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Sriram S - CB.SC.U4AIE24066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054FAE-FEAD-A3D2-7B1D-4A4E5BF47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400175"/>
            <a:ext cx="14554200" cy="748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73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1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72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823940" y="4611176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0" y="0"/>
                </a:moveTo>
                <a:lnTo>
                  <a:pt x="5271270" y="0"/>
                </a:lnTo>
                <a:lnTo>
                  <a:pt x="5271270" y="7589524"/>
                </a:lnTo>
                <a:lnTo>
                  <a:pt x="0" y="7589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-3807210" y="-2197057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5271270" y="7589523"/>
                </a:moveTo>
                <a:lnTo>
                  <a:pt x="0" y="7589523"/>
                </a:lnTo>
                <a:lnTo>
                  <a:pt x="0" y="0"/>
                </a:lnTo>
                <a:lnTo>
                  <a:pt x="5271270" y="0"/>
                </a:lnTo>
                <a:lnTo>
                  <a:pt x="5271270" y="75895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250364" y="1597704"/>
            <a:ext cx="15787272" cy="7091591"/>
            <a:chOff x="0" y="0"/>
            <a:chExt cx="4157965" cy="1867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57965" cy="1867744"/>
            </a:xfrm>
            <a:custGeom>
              <a:avLst/>
              <a:gdLst/>
              <a:ahLst/>
              <a:cxnLst/>
              <a:rect l="l" t="t" r="r" b="b"/>
              <a:pathLst>
                <a:path w="4157965" h="1867744">
                  <a:moveTo>
                    <a:pt x="399794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707724"/>
                  </a:lnTo>
                  <a:lnTo>
                    <a:pt x="160020" y="1867744"/>
                  </a:lnTo>
                  <a:lnTo>
                    <a:pt x="3997945" y="1867744"/>
                  </a:lnTo>
                  <a:lnTo>
                    <a:pt x="4157965" y="1707724"/>
                  </a:lnTo>
                  <a:lnTo>
                    <a:pt x="4157965" y="160020"/>
                  </a:lnTo>
                  <a:lnTo>
                    <a:pt x="3997945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63500" y="25400"/>
              <a:ext cx="4030965" cy="177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1428236" y="9258300"/>
            <a:ext cx="6735303" cy="2167543"/>
          </a:xfrm>
          <a:custGeom>
            <a:avLst/>
            <a:gdLst/>
            <a:ahLst/>
            <a:cxnLst/>
            <a:rect l="l" t="t" r="r" b="b"/>
            <a:pathLst>
              <a:path w="6735303" h="2167543">
                <a:moveTo>
                  <a:pt x="0" y="0"/>
                </a:moveTo>
                <a:lnTo>
                  <a:pt x="6735302" y="0"/>
                </a:lnTo>
                <a:lnTo>
                  <a:pt x="6735302" y="2167543"/>
                </a:lnTo>
                <a:lnTo>
                  <a:pt x="0" y="21675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3057803" y="-1212012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7532275" y="2424024"/>
                </a:moveTo>
                <a:lnTo>
                  <a:pt x="0" y="2424024"/>
                </a:lnTo>
                <a:lnTo>
                  <a:pt x="0" y="0"/>
                </a:lnTo>
                <a:lnTo>
                  <a:pt x="7532275" y="0"/>
                </a:lnTo>
                <a:lnTo>
                  <a:pt x="7532275" y="242402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307066" y="1706837"/>
            <a:ext cx="7616718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1D4232"/>
                </a:solidFill>
                <a:latin typeface="Somber"/>
                <a:ea typeface="Somber"/>
                <a:cs typeface="Somber"/>
                <a:sym typeface="Somber"/>
              </a:rPr>
              <a:t>DATASET DETAILS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42230" y="3663367"/>
            <a:ext cx="14441570" cy="4209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 b="1" dirty="0">
                <a:solidFill>
                  <a:srgbClr val="1D4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CIFAR-10 Dataset:</a:t>
            </a:r>
          </a:p>
          <a:p>
            <a:pPr algn="l">
              <a:lnSpc>
                <a:spcPts val="3581"/>
              </a:lnSpc>
            </a:pPr>
            <a:r>
              <a:rPr lang="en-US" sz="3581" b="1" dirty="0">
                <a:solidFill>
                  <a:srgbClr val="1D4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Overview:</a:t>
            </a:r>
            <a:r>
              <a:rPr lang="en-US" sz="358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 The CIFAR-10 dataset consists of 60,000 32x32 pixel color images in 10 classes (airplane, automobile, bird, cat, deer, dog, frog, horse, ship, truck).</a:t>
            </a:r>
          </a:p>
          <a:p>
            <a:pPr algn="l">
              <a:lnSpc>
                <a:spcPts val="3581"/>
              </a:lnSpc>
            </a:pPr>
            <a:r>
              <a:rPr lang="en-US" sz="3581" b="1" dirty="0">
                <a:solidFill>
                  <a:srgbClr val="1D4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Size:</a:t>
            </a:r>
            <a:r>
              <a:rPr lang="en-US" sz="358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 6,000 images per class, with a total of 50,000 training images and 10,000 test images.</a:t>
            </a:r>
          </a:p>
          <a:p>
            <a:pPr algn="l">
              <a:lnSpc>
                <a:spcPts val="3581"/>
              </a:lnSpc>
            </a:pPr>
            <a:r>
              <a:rPr lang="en-US" sz="3581" b="1" dirty="0">
                <a:solidFill>
                  <a:srgbClr val="1D4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Usage: </a:t>
            </a:r>
            <a:r>
              <a:rPr lang="en-US" sz="358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The CIFAR-10 dataset will be used to train and test both the CNN-based encryption model and the AES CBC encryption method.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1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72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037636" y="4340010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0" y="0"/>
                </a:moveTo>
                <a:lnTo>
                  <a:pt x="5271269" y="0"/>
                </a:lnTo>
                <a:lnTo>
                  <a:pt x="5271269" y="7589524"/>
                </a:lnTo>
                <a:lnTo>
                  <a:pt x="0" y="7589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-3807210" y="-1616295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5271270" y="7589524"/>
                </a:moveTo>
                <a:lnTo>
                  <a:pt x="0" y="7589524"/>
                </a:lnTo>
                <a:lnTo>
                  <a:pt x="0" y="0"/>
                </a:lnTo>
                <a:lnTo>
                  <a:pt x="5271270" y="0"/>
                </a:lnTo>
                <a:lnTo>
                  <a:pt x="5271270" y="758952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250364" y="1597704"/>
            <a:ext cx="15787272" cy="7091591"/>
            <a:chOff x="0" y="0"/>
            <a:chExt cx="4157965" cy="1867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57965" cy="1867744"/>
            </a:xfrm>
            <a:custGeom>
              <a:avLst/>
              <a:gdLst/>
              <a:ahLst/>
              <a:cxnLst/>
              <a:rect l="l" t="t" r="r" b="b"/>
              <a:pathLst>
                <a:path w="4157965" h="1867744">
                  <a:moveTo>
                    <a:pt x="399794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707724"/>
                  </a:lnTo>
                  <a:lnTo>
                    <a:pt x="160020" y="1867744"/>
                  </a:lnTo>
                  <a:lnTo>
                    <a:pt x="3997945" y="1867744"/>
                  </a:lnTo>
                  <a:lnTo>
                    <a:pt x="4157965" y="1707724"/>
                  </a:lnTo>
                  <a:lnTo>
                    <a:pt x="4157965" y="160020"/>
                  </a:lnTo>
                  <a:lnTo>
                    <a:pt x="3997945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63500" y="25400"/>
              <a:ext cx="4030965" cy="177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1658459" y="8689296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0" y="0"/>
                </a:moveTo>
                <a:lnTo>
                  <a:pt x="7532275" y="0"/>
                </a:lnTo>
                <a:lnTo>
                  <a:pt x="7532275" y="2424023"/>
                </a:lnTo>
                <a:lnTo>
                  <a:pt x="0" y="24240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2923784" y="-812436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7532275" y="2424023"/>
                </a:moveTo>
                <a:lnTo>
                  <a:pt x="0" y="2424023"/>
                </a:lnTo>
                <a:lnTo>
                  <a:pt x="0" y="0"/>
                </a:lnTo>
                <a:lnTo>
                  <a:pt x="7532275" y="0"/>
                </a:lnTo>
                <a:lnTo>
                  <a:pt x="7532275" y="242402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307066" y="1706837"/>
            <a:ext cx="7616718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1D4232"/>
                </a:solidFill>
                <a:latin typeface="Somber"/>
                <a:ea typeface="Somber"/>
                <a:cs typeface="Somber"/>
                <a:sym typeface="Somber"/>
              </a:rPr>
              <a:t>APPLICATIONS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07678" y="3335651"/>
            <a:ext cx="14403206" cy="4799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43"/>
              </a:lnSpc>
            </a:pPr>
            <a:r>
              <a:rPr lang="en-US" sz="3443" b="1">
                <a:solidFill>
                  <a:srgbClr val="1D4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Digital Communication:</a:t>
            </a:r>
            <a:r>
              <a:rPr lang="en-US" sz="3443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 Secure transmission of encrypted images over the internet (e.g., emails, messaging platforms).</a:t>
            </a:r>
          </a:p>
          <a:p>
            <a:pPr algn="l">
              <a:lnSpc>
                <a:spcPts val="3443"/>
              </a:lnSpc>
            </a:pPr>
            <a:endParaRPr lang="en-US" sz="3443">
              <a:solidFill>
                <a:srgbClr val="1D423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43"/>
              </a:lnSpc>
            </a:pPr>
            <a:r>
              <a:rPr lang="en-US" sz="3443" b="1">
                <a:solidFill>
                  <a:srgbClr val="1D4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Medical Imaging:</a:t>
            </a:r>
            <a:r>
              <a:rPr lang="en-US" sz="3443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 Encrypting sensitive patient data (such as medical scans) to prevent unauthorized access.</a:t>
            </a:r>
          </a:p>
          <a:p>
            <a:pPr algn="l">
              <a:lnSpc>
                <a:spcPts val="3443"/>
              </a:lnSpc>
            </a:pPr>
            <a:endParaRPr lang="en-US" sz="3443">
              <a:solidFill>
                <a:srgbClr val="1D423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43"/>
              </a:lnSpc>
            </a:pPr>
            <a:r>
              <a:rPr lang="en-US" sz="3443" b="1">
                <a:solidFill>
                  <a:srgbClr val="1D4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E-Commerce:</a:t>
            </a:r>
            <a:r>
              <a:rPr lang="en-US" sz="3443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 Protecting product images in online catalogs, ensuring that they are encrypted during transmission.</a:t>
            </a:r>
          </a:p>
          <a:p>
            <a:pPr algn="l">
              <a:lnSpc>
                <a:spcPts val="3443"/>
              </a:lnSpc>
            </a:pPr>
            <a:endParaRPr lang="en-US" sz="3443">
              <a:solidFill>
                <a:srgbClr val="1D423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43"/>
              </a:lnSpc>
            </a:pPr>
            <a:r>
              <a:rPr lang="en-US" sz="3443" b="1">
                <a:solidFill>
                  <a:srgbClr val="1D4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Cloud Storage:</a:t>
            </a:r>
            <a:r>
              <a:rPr lang="en-US" sz="3443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 Securing images stored in cloud services to prevent data breaches or theft.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778518-8436-5B9D-98FB-E0DE8F2C4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8" y="1943100"/>
            <a:ext cx="12192000" cy="76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F09BBD-A254-2D8C-12F2-82B59FEAFB57}"/>
              </a:ext>
            </a:extLst>
          </p:cNvPr>
          <p:cNvSpPr txBox="1"/>
          <p:nvPr/>
        </p:nvSpPr>
        <p:spPr>
          <a:xfrm>
            <a:off x="7419007" y="419100"/>
            <a:ext cx="344998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0" dirty="0">
                <a:latin typeface="Somber" panose="020B0604020202020204" charset="0"/>
              </a:rPr>
              <a:t>CNN OUTPUT</a:t>
            </a:r>
          </a:p>
        </p:txBody>
      </p:sp>
    </p:spTree>
    <p:extLst>
      <p:ext uri="{BB962C8B-B14F-4D97-AF65-F5344CB8AC3E}">
        <p14:creationId xmlns:p14="http://schemas.microsoft.com/office/powerpoint/2010/main" val="1486159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2C54B9-6C7E-5398-D2B1-2B02AFBB6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43100"/>
            <a:ext cx="12192000" cy="76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754B10-0472-3CC8-8B49-CD114CD0694C}"/>
              </a:ext>
            </a:extLst>
          </p:cNvPr>
          <p:cNvSpPr txBox="1"/>
          <p:nvPr/>
        </p:nvSpPr>
        <p:spPr>
          <a:xfrm>
            <a:off x="7405383" y="419100"/>
            <a:ext cx="347723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0" dirty="0">
                <a:latin typeface="Somber" panose="020B0604020202020204" charset="0"/>
              </a:rPr>
              <a:t>AES OUTPUT</a:t>
            </a:r>
          </a:p>
        </p:txBody>
      </p:sp>
    </p:spTree>
    <p:extLst>
      <p:ext uri="{BB962C8B-B14F-4D97-AF65-F5344CB8AC3E}">
        <p14:creationId xmlns:p14="http://schemas.microsoft.com/office/powerpoint/2010/main" val="2720868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FD546F-2B0D-A2E1-B3F3-C7FB70164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3543300"/>
            <a:ext cx="9525000" cy="4743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D30091-3D32-D2CF-EE78-911FFB43085F}"/>
              </a:ext>
            </a:extLst>
          </p:cNvPr>
          <p:cNvSpPr txBox="1"/>
          <p:nvPr/>
        </p:nvSpPr>
        <p:spPr>
          <a:xfrm>
            <a:off x="6736129" y="1376483"/>
            <a:ext cx="481574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0" dirty="0">
                <a:latin typeface="Somber" panose="020B0604020202020204" charset="0"/>
              </a:rPr>
              <a:t>METRICS OUTPUT</a:t>
            </a:r>
          </a:p>
        </p:txBody>
      </p:sp>
    </p:spTree>
    <p:extLst>
      <p:ext uri="{BB962C8B-B14F-4D97-AF65-F5344CB8AC3E}">
        <p14:creationId xmlns:p14="http://schemas.microsoft.com/office/powerpoint/2010/main" val="3828810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F28163-AF42-EC31-A4E5-F06E920BA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91" y="2197893"/>
            <a:ext cx="15074217" cy="589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15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670E78-46B9-A115-B984-7382301B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80" y="1893093"/>
            <a:ext cx="14327839" cy="65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22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1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72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108887" y="2697476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0" y="0"/>
                </a:moveTo>
                <a:lnTo>
                  <a:pt x="5271269" y="0"/>
                </a:lnTo>
                <a:lnTo>
                  <a:pt x="5271269" y="7589524"/>
                </a:lnTo>
                <a:lnTo>
                  <a:pt x="0" y="7589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-3007110" y="0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5271270" y="7589524"/>
                </a:moveTo>
                <a:lnTo>
                  <a:pt x="0" y="7589524"/>
                </a:lnTo>
                <a:lnTo>
                  <a:pt x="0" y="0"/>
                </a:lnTo>
                <a:lnTo>
                  <a:pt x="5271270" y="0"/>
                </a:lnTo>
                <a:lnTo>
                  <a:pt x="5271270" y="758952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250364" y="1597704"/>
            <a:ext cx="15787272" cy="7091591"/>
            <a:chOff x="0" y="0"/>
            <a:chExt cx="4157965" cy="1867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57965" cy="1867744"/>
            </a:xfrm>
            <a:custGeom>
              <a:avLst/>
              <a:gdLst/>
              <a:ahLst/>
              <a:cxnLst/>
              <a:rect l="l" t="t" r="r" b="b"/>
              <a:pathLst>
                <a:path w="4157965" h="1867744">
                  <a:moveTo>
                    <a:pt x="399794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707724"/>
                  </a:lnTo>
                  <a:lnTo>
                    <a:pt x="160020" y="1867744"/>
                  </a:lnTo>
                  <a:lnTo>
                    <a:pt x="3997945" y="1867744"/>
                  </a:lnTo>
                  <a:lnTo>
                    <a:pt x="4157965" y="1707724"/>
                  </a:lnTo>
                  <a:lnTo>
                    <a:pt x="4157965" y="160020"/>
                  </a:lnTo>
                  <a:lnTo>
                    <a:pt x="3997945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63500" y="25400"/>
              <a:ext cx="4030965" cy="177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0" y="7862977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0" y="0"/>
                </a:moveTo>
                <a:lnTo>
                  <a:pt x="7532275" y="0"/>
                </a:lnTo>
                <a:lnTo>
                  <a:pt x="7532275" y="2424023"/>
                </a:lnTo>
                <a:lnTo>
                  <a:pt x="0" y="24240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0755725" y="0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7532275" y="2424023"/>
                </a:moveTo>
                <a:lnTo>
                  <a:pt x="0" y="2424023"/>
                </a:lnTo>
                <a:lnTo>
                  <a:pt x="0" y="0"/>
                </a:lnTo>
                <a:lnTo>
                  <a:pt x="7532275" y="0"/>
                </a:lnTo>
                <a:lnTo>
                  <a:pt x="7532275" y="242402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307066" y="1838806"/>
            <a:ext cx="7616718" cy="1239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dirty="0">
                <a:solidFill>
                  <a:srgbClr val="1D4232"/>
                </a:solidFill>
                <a:latin typeface="Somber"/>
                <a:ea typeface="Somber"/>
                <a:cs typeface="Somber"/>
                <a:sym typeface="Somber"/>
              </a:rPr>
              <a:t>PROPOSED TIMELINE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69778" y="3416239"/>
            <a:ext cx="14541822" cy="3151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25"/>
              </a:lnSpc>
            </a:pPr>
            <a:r>
              <a:rPr lang="en-US" sz="3200" b="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Week 1-2: </a:t>
            </a:r>
            <a:r>
              <a:rPr lang="en-US" sz="3200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Literature review and dataset selection (CIFAR-10).</a:t>
            </a:r>
          </a:p>
          <a:p>
            <a:pPr>
              <a:lnSpc>
                <a:spcPts val="5025"/>
              </a:lnSpc>
            </a:pPr>
            <a:r>
              <a:rPr lang="en-US" sz="3200" b="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Week 3-4: </a:t>
            </a:r>
            <a:r>
              <a:rPr lang="en-US" sz="3200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Implementation of AES encryption and decryption in Python.</a:t>
            </a:r>
          </a:p>
          <a:p>
            <a:pPr>
              <a:lnSpc>
                <a:spcPts val="5025"/>
              </a:lnSpc>
            </a:pPr>
            <a:r>
              <a:rPr lang="en-US" sz="3200" b="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Week 5-6: </a:t>
            </a:r>
            <a:r>
              <a:rPr lang="en-US" sz="3200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Implementation of CNN-based cryptography using TensorFlow.</a:t>
            </a:r>
          </a:p>
          <a:p>
            <a:pPr>
              <a:lnSpc>
                <a:spcPts val="5025"/>
              </a:lnSpc>
            </a:pPr>
            <a:r>
              <a:rPr lang="en-US" sz="3200" b="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Week 7: </a:t>
            </a:r>
            <a:r>
              <a:rPr lang="en-US" sz="3200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Testing and evaluation of both models.</a:t>
            </a:r>
          </a:p>
          <a:p>
            <a:pPr>
              <a:lnSpc>
                <a:spcPts val="5025"/>
              </a:lnSpc>
            </a:pPr>
            <a:r>
              <a:rPr lang="en-US" sz="3200" b="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Week 8: </a:t>
            </a:r>
            <a:r>
              <a:rPr lang="en-US" sz="3200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Comparison, accuracy assessment, and final report preparation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1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72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501360" y="3011762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0" y="0"/>
                </a:moveTo>
                <a:lnTo>
                  <a:pt x="5271269" y="0"/>
                </a:lnTo>
                <a:lnTo>
                  <a:pt x="5271269" y="7589523"/>
                </a:lnTo>
                <a:lnTo>
                  <a:pt x="0" y="7589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-3427479" y="-525785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5271269" y="7589523"/>
                </a:moveTo>
                <a:lnTo>
                  <a:pt x="0" y="7589523"/>
                </a:lnTo>
                <a:lnTo>
                  <a:pt x="0" y="0"/>
                </a:lnTo>
                <a:lnTo>
                  <a:pt x="5271269" y="0"/>
                </a:lnTo>
                <a:lnTo>
                  <a:pt x="5271269" y="75895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762001" y="2263891"/>
            <a:ext cx="12821149" cy="5759218"/>
            <a:chOff x="0" y="0"/>
            <a:chExt cx="4157965" cy="1867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57965" cy="1867744"/>
            </a:xfrm>
            <a:custGeom>
              <a:avLst/>
              <a:gdLst/>
              <a:ahLst/>
              <a:cxnLst/>
              <a:rect l="l" t="t" r="r" b="b"/>
              <a:pathLst>
                <a:path w="4157965" h="1867744">
                  <a:moveTo>
                    <a:pt x="399794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707724"/>
                  </a:lnTo>
                  <a:lnTo>
                    <a:pt x="160020" y="1867744"/>
                  </a:lnTo>
                  <a:lnTo>
                    <a:pt x="3997945" y="1867744"/>
                  </a:lnTo>
                  <a:lnTo>
                    <a:pt x="4157965" y="1707724"/>
                  </a:lnTo>
                  <a:lnTo>
                    <a:pt x="4157965" y="160020"/>
                  </a:lnTo>
                  <a:lnTo>
                    <a:pt x="3997945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63500" y="25400"/>
              <a:ext cx="4030965" cy="177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0" y="7862977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0" y="0"/>
                </a:moveTo>
                <a:lnTo>
                  <a:pt x="7532275" y="0"/>
                </a:lnTo>
                <a:lnTo>
                  <a:pt x="7532275" y="2424023"/>
                </a:lnTo>
                <a:lnTo>
                  <a:pt x="0" y="24240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0755725" y="0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7532275" y="2424023"/>
                </a:moveTo>
                <a:lnTo>
                  <a:pt x="0" y="2424023"/>
                </a:lnTo>
                <a:lnTo>
                  <a:pt x="0" y="0"/>
                </a:lnTo>
                <a:lnTo>
                  <a:pt x="7532275" y="0"/>
                </a:lnTo>
                <a:lnTo>
                  <a:pt x="7532275" y="242402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273637" y="4217843"/>
            <a:ext cx="9797876" cy="1660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06"/>
              </a:lnSpc>
            </a:pPr>
            <a:r>
              <a:rPr lang="en-US" sz="9647">
                <a:solidFill>
                  <a:srgbClr val="1D4232"/>
                </a:solidFill>
                <a:latin typeface="Somber"/>
                <a:ea typeface="Somber"/>
                <a:cs typeface="Somber"/>
                <a:sym typeface="Somber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1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72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28527" y="1679672"/>
            <a:ext cx="16721273" cy="6740428"/>
            <a:chOff x="0" y="0"/>
            <a:chExt cx="4157965" cy="1867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57965" cy="1867744"/>
            </a:xfrm>
            <a:custGeom>
              <a:avLst/>
              <a:gdLst/>
              <a:ahLst/>
              <a:cxnLst/>
              <a:rect l="l" t="t" r="r" b="b"/>
              <a:pathLst>
                <a:path w="4157965" h="1867744">
                  <a:moveTo>
                    <a:pt x="399794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707724"/>
                  </a:lnTo>
                  <a:lnTo>
                    <a:pt x="160020" y="1867744"/>
                  </a:lnTo>
                  <a:lnTo>
                    <a:pt x="3997945" y="1867744"/>
                  </a:lnTo>
                  <a:lnTo>
                    <a:pt x="4157965" y="1707724"/>
                  </a:lnTo>
                  <a:lnTo>
                    <a:pt x="4157965" y="160020"/>
                  </a:lnTo>
                  <a:lnTo>
                    <a:pt x="3997945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63500" y="25400"/>
              <a:ext cx="4030965" cy="177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1171575" y="8689296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0" y="0"/>
                </a:moveTo>
                <a:lnTo>
                  <a:pt x="7532275" y="0"/>
                </a:lnTo>
                <a:lnTo>
                  <a:pt x="7532275" y="2424023"/>
                </a:lnTo>
                <a:lnTo>
                  <a:pt x="0" y="2424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1582400" y="-92814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7532275" y="2424023"/>
                </a:moveTo>
                <a:lnTo>
                  <a:pt x="0" y="2424023"/>
                </a:lnTo>
                <a:lnTo>
                  <a:pt x="0" y="0"/>
                </a:lnTo>
                <a:lnTo>
                  <a:pt x="7532275" y="0"/>
                </a:lnTo>
                <a:lnTo>
                  <a:pt x="7532275" y="24240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008488" y="1973278"/>
            <a:ext cx="7616718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dirty="0">
                <a:solidFill>
                  <a:srgbClr val="1D4232"/>
                </a:solidFill>
                <a:latin typeface="Somber"/>
                <a:ea typeface="Somber"/>
                <a:cs typeface="Somber"/>
                <a:sym typeface="Somber"/>
              </a:rPr>
              <a:t>INTRODUCTION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0145" y="3434850"/>
            <a:ext cx="15533404" cy="41793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23574" lvl="1" indent="-361787" algn="ctr">
              <a:lnSpc>
                <a:spcPts val="4692"/>
              </a:lnSpc>
              <a:buFont typeface="Arial"/>
              <a:buChar char="•"/>
            </a:pPr>
            <a:r>
              <a:rPr lang="en-US" sz="335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 Image encryption secures data privacy.</a:t>
            </a:r>
          </a:p>
          <a:p>
            <a:pPr marL="723574" lvl="1" indent="-361787" algn="ctr">
              <a:lnSpc>
                <a:spcPts val="4692"/>
              </a:lnSpc>
              <a:buFont typeface="Arial"/>
              <a:buChar char="•"/>
            </a:pPr>
            <a:r>
              <a:rPr lang="en-US" sz="335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 AES offers strong security but can cause data loss.</a:t>
            </a:r>
          </a:p>
          <a:p>
            <a:pPr marL="723574" lvl="1" indent="-361787" algn="ctr">
              <a:lnSpc>
                <a:spcPts val="4692"/>
              </a:lnSpc>
              <a:buFont typeface="Arial"/>
              <a:buChar char="•"/>
            </a:pPr>
            <a:r>
              <a:rPr lang="en-US" sz="335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CNN-based encryption aims for high accuracy with less noise.</a:t>
            </a:r>
          </a:p>
          <a:p>
            <a:pPr marL="723574" lvl="1" indent="-361787" algn="ctr">
              <a:lnSpc>
                <a:spcPts val="4692"/>
              </a:lnSpc>
              <a:buFont typeface="Arial"/>
              <a:buChar char="•"/>
            </a:pPr>
            <a:r>
              <a:rPr lang="en-US" sz="335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This project explores CNN-based cryptography and AES (Cipher Block Chaining framework in Python.</a:t>
            </a:r>
          </a:p>
          <a:p>
            <a:pPr marL="723574" lvl="1" indent="-361787" algn="ctr">
              <a:lnSpc>
                <a:spcPts val="4692"/>
              </a:lnSpc>
              <a:buFont typeface="Arial"/>
              <a:buChar char="•"/>
            </a:pPr>
            <a:r>
              <a:rPr lang="en-US" sz="335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This project compares both methods on accuracy, efficiency, and security.</a:t>
            </a:r>
          </a:p>
        </p:txBody>
      </p:sp>
      <p:sp>
        <p:nvSpPr>
          <p:cNvPr id="5" name="Freeform 5"/>
          <p:cNvSpPr/>
          <p:nvPr/>
        </p:nvSpPr>
        <p:spPr>
          <a:xfrm flipH="1" flipV="1">
            <a:off x="-3352800" y="-684126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5271269" y="7589524"/>
                </a:moveTo>
                <a:lnTo>
                  <a:pt x="0" y="7589524"/>
                </a:lnTo>
                <a:lnTo>
                  <a:pt x="0" y="0"/>
                </a:lnTo>
                <a:lnTo>
                  <a:pt x="5271269" y="0"/>
                </a:lnTo>
                <a:lnTo>
                  <a:pt x="5271269" y="758952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>
            <a:off x="16479040" y="3434850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0" y="0"/>
                </a:moveTo>
                <a:lnTo>
                  <a:pt x="5271270" y="0"/>
                </a:lnTo>
                <a:lnTo>
                  <a:pt x="5271270" y="7589523"/>
                </a:lnTo>
                <a:lnTo>
                  <a:pt x="0" y="75895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1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72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108887" y="2697476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0" y="0"/>
                </a:moveTo>
                <a:lnTo>
                  <a:pt x="5271269" y="0"/>
                </a:lnTo>
                <a:lnTo>
                  <a:pt x="5271269" y="7589524"/>
                </a:lnTo>
                <a:lnTo>
                  <a:pt x="0" y="7589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-3007110" y="0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5271270" y="7589524"/>
                </a:moveTo>
                <a:lnTo>
                  <a:pt x="0" y="7589524"/>
                </a:lnTo>
                <a:lnTo>
                  <a:pt x="0" y="0"/>
                </a:lnTo>
                <a:lnTo>
                  <a:pt x="5271270" y="0"/>
                </a:lnTo>
                <a:lnTo>
                  <a:pt x="5271270" y="758952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250364" y="1597704"/>
            <a:ext cx="15787272" cy="7091591"/>
            <a:chOff x="0" y="0"/>
            <a:chExt cx="4157965" cy="1867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57965" cy="1867744"/>
            </a:xfrm>
            <a:custGeom>
              <a:avLst/>
              <a:gdLst/>
              <a:ahLst/>
              <a:cxnLst/>
              <a:rect l="l" t="t" r="r" b="b"/>
              <a:pathLst>
                <a:path w="4157965" h="1867744">
                  <a:moveTo>
                    <a:pt x="399794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707724"/>
                  </a:lnTo>
                  <a:lnTo>
                    <a:pt x="160020" y="1867744"/>
                  </a:lnTo>
                  <a:lnTo>
                    <a:pt x="3997945" y="1867744"/>
                  </a:lnTo>
                  <a:lnTo>
                    <a:pt x="4157965" y="1707724"/>
                  </a:lnTo>
                  <a:lnTo>
                    <a:pt x="4157965" y="160020"/>
                  </a:lnTo>
                  <a:lnTo>
                    <a:pt x="3997945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63500" y="25400"/>
              <a:ext cx="4030965" cy="177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371475" y="8165252"/>
            <a:ext cx="6792954" cy="2186096"/>
          </a:xfrm>
          <a:custGeom>
            <a:avLst/>
            <a:gdLst/>
            <a:ahLst/>
            <a:cxnLst/>
            <a:rect l="l" t="t" r="r" b="b"/>
            <a:pathLst>
              <a:path w="6792954" h="2186096">
                <a:moveTo>
                  <a:pt x="0" y="0"/>
                </a:moveTo>
                <a:lnTo>
                  <a:pt x="6792954" y="0"/>
                </a:lnTo>
                <a:lnTo>
                  <a:pt x="6792954" y="2186096"/>
                </a:lnTo>
                <a:lnTo>
                  <a:pt x="0" y="21860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0755725" y="0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7532275" y="2424023"/>
                </a:moveTo>
                <a:lnTo>
                  <a:pt x="0" y="2424023"/>
                </a:lnTo>
                <a:lnTo>
                  <a:pt x="0" y="0"/>
                </a:lnTo>
                <a:lnTo>
                  <a:pt x="7532275" y="0"/>
                </a:lnTo>
                <a:lnTo>
                  <a:pt x="7532275" y="242402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307066" y="1983753"/>
            <a:ext cx="7616718" cy="1239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dirty="0">
                <a:solidFill>
                  <a:srgbClr val="1D4232"/>
                </a:solidFill>
                <a:latin typeface="Somber"/>
                <a:ea typeface="Somber"/>
                <a:cs typeface="Somber"/>
                <a:sym typeface="Somber"/>
              </a:rPr>
              <a:t>OBJECTIVES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354375" y="4531111"/>
            <a:ext cx="11297788" cy="20551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198"/>
              </a:lnSpc>
              <a:buFont typeface="Arial" panose="020B0604020202020204" pitchFamily="34" charset="0"/>
              <a:buChar char="•"/>
            </a:pPr>
            <a:r>
              <a:rPr lang="en-US" sz="3198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Implement AES and CNN for image</a:t>
            </a:r>
          </a:p>
          <a:p>
            <a:pPr marL="457200" indent="-457200" algn="l">
              <a:lnSpc>
                <a:spcPts val="3198"/>
              </a:lnSpc>
              <a:buFont typeface="Arial" panose="020B0604020202020204" pitchFamily="34" charset="0"/>
              <a:buChar char="•"/>
            </a:pPr>
            <a:r>
              <a:rPr lang="en-US" sz="3198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encryption/</a:t>
            </a:r>
            <a:r>
              <a:rPr lang="en-US" sz="3198" dirty="0" err="1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decryption.Compare</a:t>
            </a:r>
            <a:r>
              <a:rPr lang="en-US" sz="3198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 their accuracy, security, and efficiency.</a:t>
            </a:r>
          </a:p>
          <a:p>
            <a:pPr marL="457200" indent="-457200" algn="l">
              <a:lnSpc>
                <a:spcPts val="3198"/>
              </a:lnSpc>
              <a:buFont typeface="Arial" panose="020B0604020202020204" pitchFamily="34" charset="0"/>
              <a:buChar char="•"/>
            </a:pPr>
            <a:r>
              <a:rPr lang="en-US" sz="3198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Evaluate impact on image quality.</a:t>
            </a:r>
          </a:p>
          <a:p>
            <a:pPr marL="457200" indent="-457200" algn="l">
              <a:lnSpc>
                <a:spcPts val="3198"/>
              </a:lnSpc>
              <a:buFont typeface="Arial" panose="020B0604020202020204" pitchFamily="34" charset="0"/>
              <a:buChar char="•"/>
            </a:pPr>
            <a:r>
              <a:rPr lang="en-US" sz="3198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Assess CNN's feasibility for cryptography.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1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72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324887" y="3615476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0" y="0"/>
                </a:moveTo>
                <a:lnTo>
                  <a:pt x="5271269" y="0"/>
                </a:lnTo>
                <a:lnTo>
                  <a:pt x="5271269" y="7589524"/>
                </a:lnTo>
                <a:lnTo>
                  <a:pt x="0" y="7589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-3364628" y="-783000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5271269" y="7589524"/>
                </a:moveTo>
                <a:lnTo>
                  <a:pt x="0" y="7589524"/>
                </a:lnTo>
                <a:lnTo>
                  <a:pt x="0" y="0"/>
                </a:lnTo>
                <a:lnTo>
                  <a:pt x="5271269" y="0"/>
                </a:lnTo>
                <a:lnTo>
                  <a:pt x="5271269" y="758952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250364" y="1597704"/>
            <a:ext cx="15787272" cy="7091591"/>
            <a:chOff x="0" y="0"/>
            <a:chExt cx="4157965" cy="1867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57965" cy="1867744"/>
            </a:xfrm>
            <a:custGeom>
              <a:avLst/>
              <a:gdLst/>
              <a:ahLst/>
              <a:cxnLst/>
              <a:rect l="l" t="t" r="r" b="b"/>
              <a:pathLst>
                <a:path w="4157965" h="1867744">
                  <a:moveTo>
                    <a:pt x="399794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707724"/>
                  </a:lnTo>
                  <a:lnTo>
                    <a:pt x="160020" y="1867744"/>
                  </a:lnTo>
                  <a:lnTo>
                    <a:pt x="3997945" y="1867744"/>
                  </a:lnTo>
                  <a:lnTo>
                    <a:pt x="4157965" y="1707724"/>
                  </a:lnTo>
                  <a:lnTo>
                    <a:pt x="4157965" y="160020"/>
                  </a:lnTo>
                  <a:lnTo>
                    <a:pt x="3997945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63500" y="25400"/>
              <a:ext cx="4030965" cy="177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0" y="7862977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0" y="0"/>
                </a:moveTo>
                <a:lnTo>
                  <a:pt x="7532275" y="0"/>
                </a:lnTo>
                <a:lnTo>
                  <a:pt x="7532275" y="2424023"/>
                </a:lnTo>
                <a:lnTo>
                  <a:pt x="0" y="24240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0755725" y="0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7532275" y="2424023"/>
                </a:moveTo>
                <a:lnTo>
                  <a:pt x="0" y="2424023"/>
                </a:lnTo>
                <a:lnTo>
                  <a:pt x="0" y="0"/>
                </a:lnTo>
                <a:lnTo>
                  <a:pt x="7532275" y="0"/>
                </a:lnTo>
                <a:lnTo>
                  <a:pt x="7532275" y="242402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307066" y="1964051"/>
            <a:ext cx="7616718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dirty="0">
                <a:solidFill>
                  <a:srgbClr val="1D4232"/>
                </a:solidFill>
                <a:latin typeface="Somber"/>
                <a:ea typeface="Somber"/>
                <a:cs typeface="Somber"/>
                <a:sym typeface="Somber"/>
              </a:rPr>
              <a:t>PROBLEM STATEMENT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43790" y="3536875"/>
            <a:ext cx="14657570" cy="4210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41"/>
              </a:lnSpc>
            </a:pPr>
            <a:r>
              <a:rPr lang="en-US" sz="4141" b="1">
                <a:solidFill>
                  <a:srgbClr val="1D4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Challenge:</a:t>
            </a:r>
            <a:r>
              <a:rPr lang="en-US" sz="4141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 While AES encryption is widely used for image data security, it often leads to significant image quality loss during the encryption and decryption process.</a:t>
            </a:r>
          </a:p>
          <a:p>
            <a:pPr algn="l">
              <a:lnSpc>
                <a:spcPts val="4141"/>
              </a:lnSpc>
            </a:pPr>
            <a:endParaRPr lang="en-US" sz="4141">
              <a:solidFill>
                <a:srgbClr val="1D423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141"/>
              </a:lnSpc>
            </a:pPr>
            <a:r>
              <a:rPr lang="en-US" sz="4141" b="1">
                <a:solidFill>
                  <a:srgbClr val="1D4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Solution:</a:t>
            </a:r>
            <a:r>
              <a:rPr lang="en-US" sz="4141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 Investigate whether CNN-based cryptography can maintain or even improve image quality during encryption while offering similar or better security features than AES encryption.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A68CD1-6D12-5AAE-289D-980C1F47B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62100"/>
            <a:ext cx="12192000" cy="8296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C58F4A-67F8-8174-9997-D402573A33CD}"/>
              </a:ext>
            </a:extLst>
          </p:cNvPr>
          <p:cNvSpPr txBox="1"/>
          <p:nvPr/>
        </p:nvSpPr>
        <p:spPr>
          <a:xfrm>
            <a:off x="7124700" y="190500"/>
            <a:ext cx="4038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500" dirty="0">
                <a:latin typeface="Somber" panose="020B0604020202020204" charset="0"/>
              </a:rPr>
              <a:t>METRICS USED</a:t>
            </a:r>
          </a:p>
        </p:txBody>
      </p:sp>
    </p:spTree>
    <p:extLst>
      <p:ext uri="{BB962C8B-B14F-4D97-AF65-F5344CB8AC3E}">
        <p14:creationId xmlns:p14="http://schemas.microsoft.com/office/powerpoint/2010/main" val="364933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40D4C8-0809-1C12-B060-1050EE386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62100"/>
            <a:ext cx="12192000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3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7680A2-8D11-8360-89AE-649C6FB83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33487"/>
            <a:ext cx="12192000" cy="782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2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700FAFC-B492-66A3-2578-CEDD23710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800" y="1319212"/>
            <a:ext cx="11506048" cy="7848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B6F56D-2161-B624-9AB8-61AF4FD9CD76}"/>
              </a:ext>
            </a:extLst>
          </p:cNvPr>
          <p:cNvSpPr txBox="1"/>
          <p:nvPr/>
        </p:nvSpPr>
        <p:spPr>
          <a:xfrm>
            <a:off x="3467098" y="9182100"/>
            <a:ext cx="1135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Canva Sans" panose="020B0604020202020204" charset="0"/>
              </a:rPr>
              <a:t>Purpose:  </a:t>
            </a:r>
            <a:r>
              <a:rPr lang="en-IN" sz="2400" dirty="0">
                <a:latin typeface="Canva Sans" panose="020B0604020202020204" charset="0"/>
              </a:rPr>
              <a:t>Convolution helps extract specific features (edges, textures, shapes) from the input. Different filters learn to detect different patterns.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0C3168-A4C4-A3FB-3674-4CBBA4D9A921}"/>
              </a:ext>
            </a:extLst>
          </p:cNvPr>
          <p:cNvSpPr txBox="1"/>
          <p:nvPr/>
        </p:nvSpPr>
        <p:spPr>
          <a:xfrm>
            <a:off x="7358894" y="89445"/>
            <a:ext cx="357020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0" dirty="0">
                <a:latin typeface="Somber" panose="020B0604020202020204" charset="0"/>
              </a:rPr>
              <a:t>CNN METHOD</a:t>
            </a:r>
          </a:p>
        </p:txBody>
      </p:sp>
    </p:spTree>
    <p:extLst>
      <p:ext uri="{BB962C8B-B14F-4D97-AF65-F5344CB8AC3E}">
        <p14:creationId xmlns:p14="http://schemas.microsoft.com/office/powerpoint/2010/main" val="222109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870</Words>
  <Application>Microsoft Office PowerPoint</Application>
  <PresentationFormat>Custom</PresentationFormat>
  <Paragraphs>86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Canva Sans</vt:lpstr>
      <vt:lpstr>Calibri</vt:lpstr>
      <vt:lpstr>Somber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White Geometric Project Presentaion</dc:title>
  <dc:creator>ASUS</dc:creator>
  <cp:lastModifiedBy>Surabhi Saha</cp:lastModifiedBy>
  <cp:revision>12</cp:revision>
  <dcterms:created xsi:type="dcterms:W3CDTF">2006-08-16T00:00:00Z</dcterms:created>
  <dcterms:modified xsi:type="dcterms:W3CDTF">2025-03-12T05:05:02Z</dcterms:modified>
  <dc:identifier>DAGeTQ6McBM</dc:identifier>
</cp:coreProperties>
</file>