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84"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8288000" cy="10287000"/>
  <p:notesSz cx="6858000" cy="9144000"/>
  <p:embeddedFontLst>
    <p:embeddedFont>
      <p:font typeface="Canva Sans" panose="020B0604020202020204" charset="0"/>
      <p:regular r:id="rId32"/>
    </p:embeddedFont>
    <p:embeddedFont>
      <p:font typeface="Canva Sans Bold" panose="020B0604020202020204" charset="0"/>
      <p:regular r:id="rId33"/>
    </p:embeddedFont>
    <p:embeddedFont>
      <p:font typeface="Somber"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43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C7C99-3C23-4047-8FB3-A154DAA1F757}" type="datetimeFigureOut">
              <a:rPr lang="en-IN" smtClean="0"/>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F19514-986D-4B66-A3FB-C55502A9A0A0}" type="slidenum">
              <a:rPr lang="en-IN" smtClean="0"/>
              <a:t>‹#›</a:t>
            </a:fld>
            <a:endParaRPr lang="en-IN"/>
          </a:p>
        </p:txBody>
      </p:sp>
    </p:spTree>
    <p:extLst>
      <p:ext uri="{BB962C8B-B14F-4D97-AF65-F5344CB8AC3E}">
        <p14:creationId xmlns:p14="http://schemas.microsoft.com/office/powerpoint/2010/main" val="3603271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F19514-986D-4B66-A3FB-C55502A9A0A0}" type="slidenum">
              <a:rPr lang="en-IN" smtClean="0"/>
              <a:t>22</a:t>
            </a:fld>
            <a:endParaRPr lang="en-IN"/>
          </a:p>
        </p:txBody>
      </p:sp>
    </p:spTree>
    <p:extLst>
      <p:ext uri="{BB962C8B-B14F-4D97-AF65-F5344CB8AC3E}">
        <p14:creationId xmlns:p14="http://schemas.microsoft.com/office/powerpoint/2010/main" val="1181806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930875" y="8594063"/>
            <a:ext cx="6390070" cy="2056441"/>
          </a:xfrm>
          <a:custGeom>
            <a:avLst/>
            <a:gdLst/>
            <a:ahLst/>
            <a:cxnLst/>
            <a:rect l="l" t="t" r="r" b="b"/>
            <a:pathLst>
              <a:path w="6390070" h="2056441">
                <a:moveTo>
                  <a:pt x="0" y="0"/>
                </a:moveTo>
                <a:lnTo>
                  <a:pt x="6390069" y="0"/>
                </a:lnTo>
                <a:lnTo>
                  <a:pt x="6390069" y="2056440"/>
                </a:lnTo>
                <a:lnTo>
                  <a:pt x="0" y="20564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12368698" y="-112287"/>
            <a:ext cx="7090877" cy="2281973"/>
          </a:xfrm>
          <a:custGeom>
            <a:avLst/>
            <a:gdLst/>
            <a:ahLst/>
            <a:cxnLst/>
            <a:rect l="l" t="t" r="r" b="b"/>
            <a:pathLst>
              <a:path w="7090877" h="2281973">
                <a:moveTo>
                  <a:pt x="7090877" y="2281974"/>
                </a:moveTo>
                <a:lnTo>
                  <a:pt x="0" y="2281974"/>
                </a:lnTo>
                <a:lnTo>
                  <a:pt x="0" y="0"/>
                </a:lnTo>
                <a:lnTo>
                  <a:pt x="7090877" y="0"/>
                </a:lnTo>
                <a:lnTo>
                  <a:pt x="7090877" y="2281974"/>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6823940" y="3412443"/>
            <a:ext cx="5271269" cy="7589524"/>
          </a:xfrm>
          <a:custGeom>
            <a:avLst/>
            <a:gdLst/>
            <a:ahLst/>
            <a:cxnLst/>
            <a:rect l="l" t="t" r="r" b="b"/>
            <a:pathLst>
              <a:path w="5271269" h="7589524">
                <a:moveTo>
                  <a:pt x="0" y="0"/>
                </a:moveTo>
                <a:lnTo>
                  <a:pt x="5271270" y="0"/>
                </a:lnTo>
                <a:lnTo>
                  <a:pt x="5271270" y="7589523"/>
                </a:lnTo>
                <a:lnTo>
                  <a:pt x="0" y="75895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flipV="1">
            <a:off x="-3377040" y="-2446024"/>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3076151" y="3239639"/>
            <a:ext cx="12135699" cy="3807723"/>
            <a:chOff x="0" y="0"/>
            <a:chExt cx="3196233" cy="1002857"/>
          </a:xfrm>
        </p:grpSpPr>
        <p:sp>
          <p:nvSpPr>
            <p:cNvPr id="9" name="Freeform 9"/>
            <p:cNvSpPr/>
            <p:nvPr/>
          </p:nvSpPr>
          <p:spPr>
            <a:xfrm>
              <a:off x="0" y="0"/>
              <a:ext cx="3196233" cy="1002857"/>
            </a:xfrm>
            <a:custGeom>
              <a:avLst/>
              <a:gdLst/>
              <a:ahLst/>
              <a:cxnLst/>
              <a:rect l="l" t="t" r="r" b="b"/>
              <a:pathLst>
                <a:path w="3196233" h="1002857">
                  <a:moveTo>
                    <a:pt x="3036213" y="0"/>
                  </a:moveTo>
                  <a:lnTo>
                    <a:pt x="160020" y="0"/>
                  </a:lnTo>
                  <a:lnTo>
                    <a:pt x="0" y="160020"/>
                  </a:lnTo>
                  <a:lnTo>
                    <a:pt x="0" y="842837"/>
                  </a:lnTo>
                  <a:lnTo>
                    <a:pt x="160020" y="1002857"/>
                  </a:lnTo>
                  <a:lnTo>
                    <a:pt x="3036213" y="1002857"/>
                  </a:lnTo>
                  <a:lnTo>
                    <a:pt x="3196233" y="842837"/>
                  </a:lnTo>
                  <a:lnTo>
                    <a:pt x="3196233" y="160020"/>
                  </a:lnTo>
                  <a:lnTo>
                    <a:pt x="3036213" y="0"/>
                  </a:lnTo>
                  <a:close/>
                </a:path>
              </a:pathLst>
            </a:custGeom>
            <a:solidFill>
              <a:srgbClr val="FFFFFF"/>
            </a:solidFill>
            <a:ln w="85725" cap="sq">
              <a:solidFill>
                <a:srgbClr val="1D4232"/>
              </a:solidFill>
              <a:prstDash val="solid"/>
              <a:miter/>
            </a:ln>
          </p:spPr>
        </p:sp>
        <p:sp>
          <p:nvSpPr>
            <p:cNvPr id="10" name="TextBox 10"/>
            <p:cNvSpPr txBox="1"/>
            <p:nvPr/>
          </p:nvSpPr>
          <p:spPr>
            <a:xfrm>
              <a:off x="63500" y="-98425"/>
              <a:ext cx="3069233" cy="1037782"/>
            </a:xfrm>
            <a:prstGeom prst="rect">
              <a:avLst/>
            </a:prstGeom>
          </p:spPr>
          <p:txBody>
            <a:bodyPr lIns="50800" tIns="50800" rIns="50800" bIns="50800" rtlCol="0" anchor="ctr"/>
            <a:lstStyle/>
            <a:p>
              <a:pPr algn="ctr">
                <a:lnSpc>
                  <a:spcPts val="11199"/>
                </a:lnSpc>
                <a:spcBef>
                  <a:spcPct val="0"/>
                </a:spcBef>
              </a:pPr>
              <a:r>
                <a:rPr lang="en-US" sz="7999">
                  <a:solidFill>
                    <a:srgbClr val="000000"/>
                  </a:solidFill>
                  <a:latin typeface="Somber"/>
                  <a:ea typeface="Somber"/>
                  <a:cs typeface="Somber"/>
                  <a:sym typeface="Somber"/>
                </a:rPr>
                <a:t>IMAGE ENCRYPTION AND DECRYPTION USING CNNs</a:t>
              </a:r>
            </a:p>
          </p:txBody>
        </p:sp>
      </p:grpSp>
      <p:grpSp>
        <p:nvGrpSpPr>
          <p:cNvPr id="11" name="Group 11"/>
          <p:cNvGrpSpPr/>
          <p:nvPr/>
        </p:nvGrpSpPr>
        <p:grpSpPr>
          <a:xfrm>
            <a:off x="5309649" y="1348738"/>
            <a:ext cx="7611552" cy="1391064"/>
            <a:chOff x="0" y="0"/>
            <a:chExt cx="10219826" cy="1867744"/>
          </a:xfrm>
        </p:grpSpPr>
        <p:sp>
          <p:nvSpPr>
            <p:cNvPr id="12" name="Freeform 12"/>
            <p:cNvSpPr/>
            <p:nvPr/>
          </p:nvSpPr>
          <p:spPr>
            <a:xfrm>
              <a:off x="0" y="0"/>
              <a:ext cx="10219826" cy="1867744"/>
            </a:xfrm>
            <a:custGeom>
              <a:avLst/>
              <a:gdLst/>
              <a:ahLst/>
              <a:cxnLst/>
              <a:rect l="l" t="t" r="r" b="b"/>
              <a:pathLst>
                <a:path w="10219826" h="1867744">
                  <a:moveTo>
                    <a:pt x="10059805" y="0"/>
                  </a:moveTo>
                  <a:lnTo>
                    <a:pt x="160020" y="0"/>
                  </a:lnTo>
                  <a:lnTo>
                    <a:pt x="0" y="160020"/>
                  </a:lnTo>
                  <a:lnTo>
                    <a:pt x="0" y="1707724"/>
                  </a:lnTo>
                  <a:lnTo>
                    <a:pt x="160020" y="1867744"/>
                  </a:lnTo>
                  <a:lnTo>
                    <a:pt x="10059805" y="1867744"/>
                  </a:lnTo>
                  <a:lnTo>
                    <a:pt x="10219826" y="1707724"/>
                  </a:lnTo>
                  <a:lnTo>
                    <a:pt x="10219826" y="160020"/>
                  </a:lnTo>
                  <a:lnTo>
                    <a:pt x="10059805" y="0"/>
                  </a:lnTo>
                  <a:close/>
                </a:path>
              </a:pathLst>
            </a:custGeom>
            <a:solidFill>
              <a:srgbClr val="FFFFFF"/>
            </a:solidFill>
            <a:ln w="47625" cap="sq">
              <a:solidFill>
                <a:srgbClr val="1D4232"/>
              </a:solidFill>
              <a:prstDash val="solid"/>
              <a:miter/>
            </a:ln>
          </p:spPr>
        </p:sp>
        <p:sp>
          <p:nvSpPr>
            <p:cNvPr id="13" name="TextBox 13"/>
            <p:cNvSpPr txBox="1"/>
            <p:nvPr/>
          </p:nvSpPr>
          <p:spPr>
            <a:xfrm>
              <a:off x="63500" y="25400"/>
              <a:ext cx="10092826" cy="1778844"/>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5574829" y="1508845"/>
            <a:ext cx="7195493" cy="1013702"/>
          </a:xfrm>
          <a:prstGeom prst="rect">
            <a:avLst/>
          </a:prstGeom>
        </p:spPr>
        <p:txBody>
          <a:bodyPr lIns="0" tIns="0" rIns="0" bIns="0" rtlCol="0" anchor="t">
            <a:spAutoFit/>
          </a:bodyPr>
          <a:lstStyle/>
          <a:p>
            <a:pPr algn="ctr">
              <a:lnSpc>
                <a:spcPts val="4060"/>
              </a:lnSpc>
            </a:pPr>
            <a:r>
              <a:rPr lang="en-US" sz="2900" b="1">
                <a:solidFill>
                  <a:srgbClr val="000000"/>
                </a:solidFill>
                <a:latin typeface="Canva Sans Bold"/>
                <a:ea typeface="Canva Sans Bold"/>
                <a:cs typeface="Canva Sans Bold"/>
                <a:sym typeface="Canva Sans Bold"/>
              </a:rPr>
              <a:t>Mathematics for Computing - 22MAT122</a:t>
            </a:r>
          </a:p>
          <a:p>
            <a:pPr algn="ctr">
              <a:lnSpc>
                <a:spcPts val="4060"/>
              </a:lnSpc>
              <a:spcBef>
                <a:spcPct val="0"/>
              </a:spcBef>
            </a:pPr>
            <a:r>
              <a:rPr lang="en-US" sz="2900" b="1">
                <a:solidFill>
                  <a:srgbClr val="000000"/>
                </a:solidFill>
                <a:latin typeface="Canva Sans Bold"/>
                <a:ea typeface="Canva Sans Bold"/>
                <a:cs typeface="Canva Sans Bold"/>
                <a:sym typeface="Canva Sans Bold"/>
              </a:rPr>
              <a:t>Elements of Computing II - 22AIE113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0" y="7862977"/>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0755725" y="0"/>
            <a:ext cx="7532275" cy="2424023"/>
          </a:xfrm>
          <a:custGeom>
            <a:avLst/>
            <a:gdLst/>
            <a:ahLst/>
            <a:cxnLst/>
            <a:rect l="l" t="t" r="r" b="b"/>
            <a:pathLst>
              <a:path w="7532275" h="2424023">
                <a:moveTo>
                  <a:pt x="7532275" y="2424023"/>
                </a:moveTo>
                <a:lnTo>
                  <a:pt x="0" y="2424023"/>
                </a:lnTo>
                <a:lnTo>
                  <a:pt x="0" y="0"/>
                </a:lnTo>
                <a:lnTo>
                  <a:pt x="7532275" y="0"/>
                </a:lnTo>
                <a:lnTo>
                  <a:pt x="7532275" y="2424023"/>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4394145" y="2835622"/>
            <a:ext cx="10127717"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WHY CNN FOR IMAGE ENCRYPTION?</a:t>
            </a:r>
          </a:p>
        </p:txBody>
      </p:sp>
      <p:sp>
        <p:nvSpPr>
          <p:cNvPr id="12" name="TextBox 12"/>
          <p:cNvSpPr txBox="1"/>
          <p:nvPr/>
        </p:nvSpPr>
        <p:spPr>
          <a:xfrm>
            <a:off x="1843790" y="4799797"/>
            <a:ext cx="14657570" cy="1591085"/>
          </a:xfrm>
          <a:prstGeom prst="rect">
            <a:avLst/>
          </a:prstGeom>
        </p:spPr>
        <p:txBody>
          <a:bodyPr lIns="0" tIns="0" rIns="0" bIns="0" rtlCol="0" anchor="t">
            <a:spAutoFit/>
          </a:bodyPr>
          <a:lstStyle/>
          <a:p>
            <a:pPr algn="l">
              <a:lnSpc>
                <a:spcPts val="4141"/>
              </a:lnSpc>
            </a:pPr>
            <a:r>
              <a:rPr lang="en-US" sz="4141">
                <a:solidFill>
                  <a:srgbClr val="1D4232"/>
                </a:solidFill>
                <a:latin typeface="Canva Sans"/>
                <a:ea typeface="Canva Sans"/>
                <a:cs typeface="Canva Sans"/>
                <a:sym typeface="Canva Sans"/>
              </a:rPr>
              <a:t>CNNs can learn to encrypt and decrypt images while preserving important details, reducing data loss and noise during the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171575" y="8263161"/>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429725" y="46062"/>
            <a:ext cx="6106790" cy="1965276"/>
          </a:xfrm>
          <a:custGeom>
            <a:avLst/>
            <a:gdLst/>
            <a:ahLst/>
            <a:cxnLst/>
            <a:rect l="l" t="t" r="r" b="b"/>
            <a:pathLst>
              <a:path w="6106790" h="1965276">
                <a:moveTo>
                  <a:pt x="6106790" y="1965276"/>
                </a:moveTo>
                <a:lnTo>
                  <a:pt x="0" y="1965276"/>
                </a:lnTo>
                <a:lnTo>
                  <a:pt x="0" y="0"/>
                </a:lnTo>
                <a:lnTo>
                  <a:pt x="6106790" y="0"/>
                </a:lnTo>
                <a:lnTo>
                  <a:pt x="6106790" y="1965276"/>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1137583" y="1706837"/>
            <a:ext cx="16121717"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HOW CNN WILL BE IMPLEMENTED IN OUR PROJECT</a:t>
            </a:r>
          </a:p>
        </p:txBody>
      </p:sp>
      <p:sp>
        <p:nvSpPr>
          <p:cNvPr id="12" name="TextBox 12"/>
          <p:cNvSpPr txBox="1"/>
          <p:nvPr/>
        </p:nvSpPr>
        <p:spPr>
          <a:xfrm>
            <a:off x="1601519" y="3323004"/>
            <a:ext cx="14723369" cy="4940157"/>
          </a:xfrm>
          <a:prstGeom prst="rect">
            <a:avLst/>
          </a:prstGeom>
        </p:spPr>
        <p:txBody>
          <a:bodyPr lIns="0" tIns="0" rIns="0" bIns="0" rtlCol="0" anchor="t">
            <a:spAutoFit/>
          </a:bodyPr>
          <a:lstStyle/>
          <a:p>
            <a:pPr algn="l">
              <a:lnSpc>
                <a:spcPts val="3244"/>
              </a:lnSpc>
            </a:pPr>
            <a:r>
              <a:rPr lang="en-US" sz="3244" b="1">
                <a:solidFill>
                  <a:srgbClr val="1D4232"/>
                </a:solidFill>
                <a:latin typeface="Canva Sans Bold"/>
                <a:ea typeface="Canva Sans Bold"/>
                <a:cs typeface="Canva Sans Bold"/>
                <a:sym typeface="Canva Sans Bold"/>
              </a:rPr>
              <a:t>Image Encryption:</a:t>
            </a:r>
            <a:r>
              <a:rPr lang="en-US" sz="3244">
                <a:solidFill>
                  <a:srgbClr val="1D4232"/>
                </a:solidFill>
                <a:latin typeface="Canva Sans"/>
                <a:ea typeface="Canva Sans"/>
                <a:cs typeface="Canva Sans"/>
                <a:sym typeface="Canva Sans"/>
              </a:rPr>
              <a:t> A CNN model learns to transform original images into encrypted versions by extracting features and mapping them to a secure format.</a:t>
            </a:r>
          </a:p>
          <a:p>
            <a:pPr algn="l">
              <a:lnSpc>
                <a:spcPts val="3244"/>
              </a:lnSpc>
            </a:pPr>
            <a:r>
              <a:rPr lang="en-US" sz="3244" b="1">
                <a:solidFill>
                  <a:srgbClr val="1D4232"/>
                </a:solidFill>
                <a:latin typeface="Canva Sans Bold"/>
                <a:ea typeface="Canva Sans Bold"/>
                <a:cs typeface="Canva Sans Bold"/>
                <a:sym typeface="Canva Sans Bold"/>
              </a:rPr>
              <a:t>Image Decryption:</a:t>
            </a:r>
            <a:r>
              <a:rPr lang="en-US" sz="3244">
                <a:solidFill>
                  <a:srgbClr val="1D4232"/>
                </a:solidFill>
                <a:latin typeface="Canva Sans"/>
                <a:ea typeface="Canva Sans"/>
                <a:cs typeface="Canva Sans"/>
                <a:sym typeface="Canva Sans"/>
              </a:rPr>
              <a:t> A second CNN model reverses the encryption, recovering the original image by minimizing the loss between the decrypted and original image.</a:t>
            </a:r>
          </a:p>
          <a:p>
            <a:pPr algn="l">
              <a:lnSpc>
                <a:spcPts val="3244"/>
              </a:lnSpc>
            </a:pPr>
            <a:r>
              <a:rPr lang="en-US" sz="3244" b="1">
                <a:solidFill>
                  <a:srgbClr val="1D4232"/>
                </a:solidFill>
                <a:latin typeface="Canva Sans Bold"/>
                <a:ea typeface="Canva Sans Bold"/>
                <a:cs typeface="Canva Sans Bold"/>
                <a:sym typeface="Canva Sans Bold"/>
              </a:rPr>
              <a:t>Comparison with AES:</a:t>
            </a:r>
            <a:r>
              <a:rPr lang="en-US" sz="3244">
                <a:solidFill>
                  <a:srgbClr val="1D4232"/>
                </a:solidFill>
                <a:latin typeface="Canva Sans"/>
                <a:ea typeface="Canva Sans"/>
                <a:cs typeface="Canva Sans"/>
                <a:sym typeface="Canva Sans"/>
              </a:rPr>
              <a:t> Unlike AES (which encrypts images block-wise), CNN encryption learns a direct transformation, preserving more image details.</a:t>
            </a:r>
          </a:p>
          <a:p>
            <a:pPr algn="l">
              <a:lnSpc>
                <a:spcPts val="3244"/>
              </a:lnSpc>
            </a:pPr>
            <a:r>
              <a:rPr lang="en-US" sz="3244" b="1">
                <a:solidFill>
                  <a:srgbClr val="1D4232"/>
                </a:solidFill>
                <a:latin typeface="Canva Sans Bold"/>
                <a:ea typeface="Canva Sans Bold"/>
                <a:cs typeface="Canva Sans Bold"/>
                <a:sym typeface="Canva Sans Bold"/>
              </a:rPr>
              <a:t>Training &amp; Evaluation:</a:t>
            </a:r>
            <a:r>
              <a:rPr lang="en-US" sz="3244">
                <a:solidFill>
                  <a:srgbClr val="1D4232"/>
                </a:solidFill>
                <a:latin typeface="Canva Sans"/>
                <a:ea typeface="Canva Sans"/>
                <a:cs typeface="Canva Sans"/>
                <a:sym typeface="Canva Sans"/>
              </a:rPr>
              <a:t> The CIFAR-10 dataset is used for training, and encryption quality is measured using PSNR and SSIM to compare CNN and AES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0" y="7862977"/>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173671" y="-63366"/>
            <a:ext cx="6786850" cy="2184132"/>
          </a:xfrm>
          <a:custGeom>
            <a:avLst/>
            <a:gdLst/>
            <a:ahLst/>
            <a:cxnLst/>
            <a:rect l="l" t="t" r="r" b="b"/>
            <a:pathLst>
              <a:path w="6786850" h="2184132">
                <a:moveTo>
                  <a:pt x="6786851" y="2184132"/>
                </a:moveTo>
                <a:lnTo>
                  <a:pt x="0" y="2184132"/>
                </a:lnTo>
                <a:lnTo>
                  <a:pt x="0" y="0"/>
                </a:lnTo>
                <a:lnTo>
                  <a:pt x="6786851" y="0"/>
                </a:lnTo>
                <a:lnTo>
                  <a:pt x="6786851"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06837"/>
            <a:ext cx="12980934"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WHAT IS AES (CIPHER BLOCK CHAINING - CBC)?</a:t>
            </a:r>
          </a:p>
        </p:txBody>
      </p:sp>
      <p:sp>
        <p:nvSpPr>
          <p:cNvPr id="12" name="TextBox 12"/>
          <p:cNvSpPr txBox="1"/>
          <p:nvPr/>
        </p:nvSpPr>
        <p:spPr>
          <a:xfrm>
            <a:off x="1862840" y="3633467"/>
            <a:ext cx="14481097" cy="4404328"/>
          </a:xfrm>
          <a:prstGeom prst="rect">
            <a:avLst/>
          </a:prstGeom>
        </p:spPr>
        <p:txBody>
          <a:bodyPr lIns="0" tIns="0" rIns="0" bIns="0" rtlCol="0" anchor="t">
            <a:spAutoFit/>
          </a:bodyPr>
          <a:lstStyle/>
          <a:p>
            <a:pPr algn="l">
              <a:lnSpc>
                <a:spcPts val="3523"/>
              </a:lnSpc>
            </a:pPr>
            <a:r>
              <a:rPr lang="en-US" sz="3523">
                <a:solidFill>
                  <a:srgbClr val="1D4232"/>
                </a:solidFill>
                <a:latin typeface="Canva Sans"/>
                <a:ea typeface="Canva Sans"/>
                <a:cs typeface="Canva Sans"/>
                <a:sym typeface="Canva Sans"/>
              </a:rPr>
              <a:t>AES is a symmetric encryption algorithm that encrypts data in fixed-size blocks (e.g., 128 bits) using a secret key.</a:t>
            </a:r>
          </a:p>
          <a:p>
            <a:pPr algn="l">
              <a:lnSpc>
                <a:spcPts val="3523"/>
              </a:lnSpc>
            </a:pPr>
            <a:endParaRPr lang="en-US" sz="3523">
              <a:solidFill>
                <a:srgbClr val="1D4232"/>
              </a:solidFill>
              <a:latin typeface="Canva Sans"/>
              <a:ea typeface="Canva Sans"/>
              <a:cs typeface="Canva Sans"/>
              <a:sym typeface="Canva Sans"/>
            </a:endParaRPr>
          </a:p>
          <a:p>
            <a:pPr algn="l">
              <a:lnSpc>
                <a:spcPts val="3523"/>
              </a:lnSpc>
            </a:pPr>
            <a:r>
              <a:rPr lang="en-US" sz="3523">
                <a:solidFill>
                  <a:srgbClr val="1D4232"/>
                </a:solidFill>
                <a:latin typeface="Canva Sans"/>
                <a:ea typeface="Canva Sans"/>
                <a:cs typeface="Canva Sans"/>
                <a:sym typeface="Canva Sans"/>
              </a:rPr>
              <a:t>CBC mode enhances security by: </a:t>
            </a:r>
          </a:p>
          <a:p>
            <a:pPr marL="760774" lvl="1" indent="-380387" algn="l">
              <a:lnSpc>
                <a:spcPts val="3523"/>
              </a:lnSpc>
              <a:buFont typeface="Arial"/>
              <a:buChar char="•"/>
            </a:pPr>
            <a:r>
              <a:rPr lang="en-US" sz="3523">
                <a:solidFill>
                  <a:srgbClr val="1D4232"/>
                </a:solidFill>
                <a:latin typeface="Canva Sans"/>
                <a:ea typeface="Canva Sans"/>
                <a:cs typeface="Canva Sans"/>
                <a:sym typeface="Canva Sans"/>
              </a:rPr>
              <a:t>XORing each plaintext block with the previous ciphertext block before encryption.</a:t>
            </a:r>
          </a:p>
          <a:p>
            <a:pPr marL="760774" lvl="1" indent="-380387" algn="l">
              <a:lnSpc>
                <a:spcPts val="3523"/>
              </a:lnSpc>
              <a:buFont typeface="Arial"/>
              <a:buChar char="•"/>
            </a:pPr>
            <a:r>
              <a:rPr lang="en-US" sz="3523">
                <a:solidFill>
                  <a:srgbClr val="1D4232"/>
                </a:solidFill>
                <a:latin typeface="Canva Sans"/>
                <a:ea typeface="Canva Sans"/>
                <a:cs typeface="Canva Sans"/>
                <a:sym typeface="Canva Sans"/>
              </a:rPr>
              <a:t>Using an Initialization Vector (IV) for randomness in the first block.</a:t>
            </a:r>
          </a:p>
          <a:p>
            <a:pPr algn="l">
              <a:lnSpc>
                <a:spcPts val="3523"/>
              </a:lnSpc>
            </a:pPr>
            <a:r>
              <a:rPr lang="en-US" sz="3523">
                <a:solidFill>
                  <a:srgbClr val="1D4232"/>
                </a:solidFill>
                <a:latin typeface="Canva Sans"/>
                <a:ea typeface="Canva Sans"/>
                <a:cs typeface="Canva Sans"/>
                <a:sym typeface="Canva Sans"/>
              </a:rPr>
              <a:t>This ensures that identical plaintext blocks produce different ciphertexts.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513887" y="3183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949467"/>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346071" y="1328626"/>
            <a:ext cx="17653007" cy="7929674"/>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171575" y="8226566"/>
            <a:ext cx="6411905" cy="2063468"/>
          </a:xfrm>
          <a:custGeom>
            <a:avLst/>
            <a:gdLst/>
            <a:ahLst/>
            <a:cxnLst/>
            <a:rect l="l" t="t" r="r" b="b"/>
            <a:pathLst>
              <a:path w="6411905" h="2063468">
                <a:moveTo>
                  <a:pt x="0" y="0"/>
                </a:moveTo>
                <a:lnTo>
                  <a:pt x="6411905" y="0"/>
                </a:lnTo>
                <a:lnTo>
                  <a:pt x="6411905" y="2063468"/>
                </a:lnTo>
                <a:lnTo>
                  <a:pt x="0" y="206346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518979" y="-88105"/>
            <a:ext cx="6940596" cy="2233610"/>
          </a:xfrm>
          <a:custGeom>
            <a:avLst/>
            <a:gdLst/>
            <a:ahLst/>
            <a:cxnLst/>
            <a:rect l="l" t="t" r="r" b="b"/>
            <a:pathLst>
              <a:path w="6940596" h="2233610">
                <a:moveTo>
                  <a:pt x="6940596" y="2233610"/>
                </a:moveTo>
                <a:lnTo>
                  <a:pt x="0" y="2233610"/>
                </a:lnTo>
                <a:lnTo>
                  <a:pt x="0" y="0"/>
                </a:lnTo>
                <a:lnTo>
                  <a:pt x="6940596" y="0"/>
                </a:lnTo>
                <a:lnTo>
                  <a:pt x="6940596" y="223361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536826" y="1698038"/>
            <a:ext cx="13271498" cy="956843"/>
          </a:xfrm>
          <a:prstGeom prst="rect">
            <a:avLst/>
          </a:prstGeom>
        </p:spPr>
        <p:txBody>
          <a:bodyPr lIns="0" tIns="0" rIns="0" bIns="0" rtlCol="0" anchor="t">
            <a:spAutoFit/>
          </a:bodyPr>
          <a:lstStyle/>
          <a:p>
            <a:pPr algn="ctr">
              <a:lnSpc>
                <a:spcPts val="7739"/>
              </a:lnSpc>
            </a:pPr>
            <a:r>
              <a:rPr lang="en-US" sz="5528">
                <a:solidFill>
                  <a:srgbClr val="1D4232"/>
                </a:solidFill>
                <a:latin typeface="Somber"/>
                <a:ea typeface="Somber"/>
                <a:cs typeface="Somber"/>
                <a:sym typeface="Somber"/>
              </a:rPr>
              <a:t>IMPLEMENTATION OF AES FOR COMPARISON WITH CNN</a:t>
            </a:r>
          </a:p>
        </p:txBody>
      </p:sp>
      <p:sp>
        <p:nvSpPr>
          <p:cNvPr id="12" name="TextBox 12"/>
          <p:cNvSpPr txBox="1"/>
          <p:nvPr/>
        </p:nvSpPr>
        <p:spPr>
          <a:xfrm>
            <a:off x="1687364" y="2902445"/>
            <a:ext cx="15571936" cy="5776163"/>
          </a:xfrm>
          <a:prstGeom prst="rect">
            <a:avLst/>
          </a:prstGeom>
        </p:spPr>
        <p:txBody>
          <a:bodyPr lIns="0" tIns="0" rIns="0" bIns="0" rtlCol="0" anchor="t">
            <a:spAutoFit/>
          </a:bodyPr>
          <a:lstStyle/>
          <a:p>
            <a:pPr algn="l">
              <a:lnSpc>
                <a:spcPts val="2849"/>
              </a:lnSpc>
            </a:pPr>
            <a:r>
              <a:rPr lang="en-US" sz="2849" b="1">
                <a:solidFill>
                  <a:srgbClr val="1D4232"/>
                </a:solidFill>
                <a:latin typeface="Canva Sans Bold"/>
                <a:ea typeface="Canva Sans Bold"/>
                <a:cs typeface="Canva Sans Bold"/>
                <a:sym typeface="Canva Sans Bold"/>
              </a:rPr>
              <a:t>Encryption Using AES-CBC:</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Convert the image to pixel values and divide it into 128-bit/256-bit blocks.</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Encrypt each block using AES with a secret key and IV.</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Combine encrypted blocks to form the final encrypted image.</a:t>
            </a:r>
          </a:p>
          <a:p>
            <a:pPr algn="l">
              <a:lnSpc>
                <a:spcPts val="2849"/>
              </a:lnSpc>
            </a:pPr>
            <a:endParaRPr lang="en-US" sz="2849">
              <a:solidFill>
                <a:srgbClr val="1D4232"/>
              </a:solidFill>
              <a:latin typeface="Canva Sans"/>
              <a:ea typeface="Canva Sans"/>
              <a:cs typeface="Canva Sans"/>
              <a:sym typeface="Canva Sans"/>
            </a:endParaRPr>
          </a:p>
          <a:p>
            <a:pPr algn="l">
              <a:lnSpc>
                <a:spcPts val="2849"/>
              </a:lnSpc>
            </a:pPr>
            <a:r>
              <a:rPr lang="en-US" sz="2849" b="1">
                <a:solidFill>
                  <a:srgbClr val="1D4232"/>
                </a:solidFill>
                <a:latin typeface="Canva Sans Bold"/>
                <a:ea typeface="Canva Sans Bold"/>
                <a:cs typeface="Canva Sans Bold"/>
                <a:sym typeface="Canva Sans Bold"/>
              </a:rPr>
              <a:t>Decryption Using AES-CBC:</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Split the encrypted image into blocks.</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Decrypt each block using AES key and IV.</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Reassemble blocks to reconstruct the original image.</a:t>
            </a:r>
          </a:p>
          <a:p>
            <a:pPr algn="l">
              <a:lnSpc>
                <a:spcPts val="2849"/>
              </a:lnSpc>
            </a:pPr>
            <a:endParaRPr lang="en-US" sz="2849">
              <a:solidFill>
                <a:srgbClr val="1D4232"/>
              </a:solidFill>
              <a:latin typeface="Canva Sans"/>
              <a:ea typeface="Canva Sans"/>
              <a:cs typeface="Canva Sans"/>
              <a:sym typeface="Canva Sans"/>
            </a:endParaRPr>
          </a:p>
          <a:p>
            <a:pPr algn="l">
              <a:lnSpc>
                <a:spcPts val="2849"/>
              </a:lnSpc>
            </a:pPr>
            <a:r>
              <a:rPr lang="en-US" sz="2849" b="1">
                <a:solidFill>
                  <a:srgbClr val="1D4232"/>
                </a:solidFill>
                <a:latin typeface="Canva Sans Bold"/>
                <a:ea typeface="Canva Sans Bold"/>
                <a:cs typeface="Canva Sans Bold"/>
                <a:sym typeface="Canva Sans Bold"/>
              </a:rPr>
              <a:t>Comparison with CNN-Based Encryption:</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AES encrypts block-by-block, while CNN learns an end-to-end encryption process.</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AES may cause data loss, while CNN preserves more image details.</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Evaluation using PSNR and SSIM to compare image quality after decryption.</a:t>
            </a:r>
          </a:p>
          <a:p>
            <a:pPr marL="615160" lvl="1" indent="-307580" algn="l">
              <a:lnSpc>
                <a:spcPts val="2849"/>
              </a:lnSpc>
              <a:buFont typeface="Arial"/>
              <a:buChar char="•"/>
            </a:pPr>
            <a:r>
              <a:rPr lang="en-US" sz="2849">
                <a:solidFill>
                  <a:srgbClr val="1D4232"/>
                </a:solidFill>
                <a:latin typeface="Canva Sans"/>
                <a:ea typeface="Canva Sans"/>
                <a:cs typeface="Canva Sans"/>
                <a:sym typeface="Canva Sans"/>
              </a:rPr>
              <a:t>This comparison helps determine which method is more secure and retains better image quality.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037636" y="4340010"/>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807210" y="-1616295"/>
            <a:ext cx="5271269" cy="7589524"/>
          </a:xfrm>
          <a:custGeom>
            <a:avLst/>
            <a:gdLst/>
            <a:ahLst/>
            <a:cxnLst/>
            <a:rect l="l" t="t" r="r" b="b"/>
            <a:pathLst>
              <a:path w="5271269" h="7589524">
                <a:moveTo>
                  <a:pt x="5271270" y="7589524"/>
                </a:moveTo>
                <a:lnTo>
                  <a:pt x="0" y="7589524"/>
                </a:lnTo>
                <a:lnTo>
                  <a:pt x="0" y="0"/>
                </a:lnTo>
                <a:lnTo>
                  <a:pt x="5271270" y="0"/>
                </a:lnTo>
                <a:lnTo>
                  <a:pt x="5271270"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658459" y="8689296"/>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23784" y="-812436"/>
            <a:ext cx="7532275" cy="2424023"/>
          </a:xfrm>
          <a:custGeom>
            <a:avLst/>
            <a:gdLst/>
            <a:ahLst/>
            <a:cxnLst/>
            <a:rect l="l" t="t" r="r" b="b"/>
            <a:pathLst>
              <a:path w="7532275" h="2424023">
                <a:moveTo>
                  <a:pt x="7532275" y="2424023"/>
                </a:moveTo>
                <a:lnTo>
                  <a:pt x="0" y="2424023"/>
                </a:lnTo>
                <a:lnTo>
                  <a:pt x="0" y="0"/>
                </a:lnTo>
                <a:lnTo>
                  <a:pt x="7532275" y="0"/>
                </a:lnTo>
                <a:lnTo>
                  <a:pt x="7532275" y="2424023"/>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307066" y="1706837"/>
            <a:ext cx="7616718"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APPLICATIONS</a:t>
            </a:r>
          </a:p>
        </p:txBody>
      </p:sp>
      <p:sp>
        <p:nvSpPr>
          <p:cNvPr id="12" name="TextBox 12"/>
          <p:cNvSpPr txBox="1"/>
          <p:nvPr/>
        </p:nvSpPr>
        <p:spPr>
          <a:xfrm>
            <a:off x="2107678" y="3335651"/>
            <a:ext cx="14403206" cy="4799121"/>
          </a:xfrm>
          <a:prstGeom prst="rect">
            <a:avLst/>
          </a:prstGeom>
        </p:spPr>
        <p:txBody>
          <a:bodyPr lIns="0" tIns="0" rIns="0" bIns="0" rtlCol="0" anchor="t">
            <a:spAutoFit/>
          </a:bodyPr>
          <a:lstStyle/>
          <a:p>
            <a:pPr algn="l">
              <a:lnSpc>
                <a:spcPts val="3443"/>
              </a:lnSpc>
            </a:pPr>
            <a:r>
              <a:rPr lang="en-US" sz="3443" b="1">
                <a:solidFill>
                  <a:srgbClr val="1D4232"/>
                </a:solidFill>
                <a:latin typeface="Canva Sans Bold"/>
                <a:ea typeface="Canva Sans Bold"/>
                <a:cs typeface="Canva Sans Bold"/>
                <a:sym typeface="Canva Sans Bold"/>
              </a:rPr>
              <a:t>Digital Communication:</a:t>
            </a:r>
            <a:r>
              <a:rPr lang="en-US" sz="3443">
                <a:solidFill>
                  <a:srgbClr val="1D4232"/>
                </a:solidFill>
                <a:latin typeface="Canva Sans"/>
                <a:ea typeface="Canva Sans"/>
                <a:cs typeface="Canva Sans"/>
                <a:sym typeface="Canva Sans"/>
              </a:rPr>
              <a:t> Secure transmission of encrypted images over the internet (e.g., emails, messaging platforms).</a:t>
            </a:r>
          </a:p>
          <a:p>
            <a:pPr algn="l">
              <a:lnSpc>
                <a:spcPts val="3443"/>
              </a:lnSpc>
            </a:pPr>
            <a:endParaRPr lang="en-US" sz="3443">
              <a:solidFill>
                <a:srgbClr val="1D4232"/>
              </a:solidFill>
              <a:latin typeface="Canva Sans"/>
              <a:ea typeface="Canva Sans"/>
              <a:cs typeface="Canva Sans"/>
              <a:sym typeface="Canva Sans"/>
            </a:endParaRPr>
          </a:p>
          <a:p>
            <a:pPr algn="l">
              <a:lnSpc>
                <a:spcPts val="3443"/>
              </a:lnSpc>
            </a:pPr>
            <a:r>
              <a:rPr lang="en-US" sz="3443" b="1">
                <a:solidFill>
                  <a:srgbClr val="1D4232"/>
                </a:solidFill>
                <a:latin typeface="Canva Sans Bold"/>
                <a:ea typeface="Canva Sans Bold"/>
                <a:cs typeface="Canva Sans Bold"/>
                <a:sym typeface="Canva Sans Bold"/>
              </a:rPr>
              <a:t>Medical Imaging:</a:t>
            </a:r>
            <a:r>
              <a:rPr lang="en-US" sz="3443">
                <a:solidFill>
                  <a:srgbClr val="1D4232"/>
                </a:solidFill>
                <a:latin typeface="Canva Sans"/>
                <a:ea typeface="Canva Sans"/>
                <a:cs typeface="Canva Sans"/>
                <a:sym typeface="Canva Sans"/>
              </a:rPr>
              <a:t> Encrypting sensitive patient data (such as medical scans) to prevent unauthorized access.</a:t>
            </a:r>
          </a:p>
          <a:p>
            <a:pPr algn="l">
              <a:lnSpc>
                <a:spcPts val="3443"/>
              </a:lnSpc>
            </a:pPr>
            <a:endParaRPr lang="en-US" sz="3443">
              <a:solidFill>
                <a:srgbClr val="1D4232"/>
              </a:solidFill>
              <a:latin typeface="Canva Sans"/>
              <a:ea typeface="Canva Sans"/>
              <a:cs typeface="Canva Sans"/>
              <a:sym typeface="Canva Sans"/>
            </a:endParaRPr>
          </a:p>
          <a:p>
            <a:pPr algn="l">
              <a:lnSpc>
                <a:spcPts val="3443"/>
              </a:lnSpc>
            </a:pPr>
            <a:r>
              <a:rPr lang="en-US" sz="3443" b="1">
                <a:solidFill>
                  <a:srgbClr val="1D4232"/>
                </a:solidFill>
                <a:latin typeface="Canva Sans Bold"/>
                <a:ea typeface="Canva Sans Bold"/>
                <a:cs typeface="Canva Sans Bold"/>
                <a:sym typeface="Canva Sans Bold"/>
              </a:rPr>
              <a:t>E-Commerce:</a:t>
            </a:r>
            <a:r>
              <a:rPr lang="en-US" sz="3443">
                <a:solidFill>
                  <a:srgbClr val="1D4232"/>
                </a:solidFill>
                <a:latin typeface="Canva Sans"/>
                <a:ea typeface="Canva Sans"/>
                <a:cs typeface="Canva Sans"/>
                <a:sym typeface="Canva Sans"/>
              </a:rPr>
              <a:t> Protecting product images in online catalogs, ensuring that they are encrypted during transmission.</a:t>
            </a:r>
          </a:p>
          <a:p>
            <a:pPr algn="l">
              <a:lnSpc>
                <a:spcPts val="3443"/>
              </a:lnSpc>
            </a:pPr>
            <a:endParaRPr lang="en-US" sz="3443">
              <a:solidFill>
                <a:srgbClr val="1D4232"/>
              </a:solidFill>
              <a:latin typeface="Canva Sans"/>
              <a:ea typeface="Canva Sans"/>
              <a:cs typeface="Canva Sans"/>
              <a:sym typeface="Canva Sans"/>
            </a:endParaRPr>
          </a:p>
          <a:p>
            <a:pPr algn="l">
              <a:lnSpc>
                <a:spcPts val="3443"/>
              </a:lnSpc>
            </a:pPr>
            <a:r>
              <a:rPr lang="en-US" sz="3443" b="1">
                <a:solidFill>
                  <a:srgbClr val="1D4232"/>
                </a:solidFill>
                <a:latin typeface="Canva Sans Bold"/>
                <a:ea typeface="Canva Sans Bold"/>
                <a:cs typeface="Canva Sans Bold"/>
                <a:sym typeface="Canva Sans Bold"/>
              </a:rPr>
              <a:t>Cloud Storage:</a:t>
            </a:r>
            <a:r>
              <a:rPr lang="en-US" sz="3443">
                <a:solidFill>
                  <a:srgbClr val="1D4232"/>
                </a:solidFill>
                <a:latin typeface="Canva Sans"/>
                <a:ea typeface="Canva Sans"/>
                <a:cs typeface="Canva Sans"/>
                <a:sym typeface="Canva Sans"/>
              </a:rPr>
              <a:t> Securing images stored in cloud services to prevent data breaches or theft.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823940" y="4611176"/>
            <a:ext cx="5271269" cy="7589524"/>
          </a:xfrm>
          <a:custGeom>
            <a:avLst/>
            <a:gdLst/>
            <a:ahLst/>
            <a:cxnLst/>
            <a:rect l="l" t="t" r="r" b="b"/>
            <a:pathLst>
              <a:path w="5271269" h="7589524">
                <a:moveTo>
                  <a:pt x="0" y="0"/>
                </a:moveTo>
                <a:lnTo>
                  <a:pt x="5271270" y="0"/>
                </a:lnTo>
                <a:lnTo>
                  <a:pt x="5271270"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807210" y="-2197057"/>
            <a:ext cx="5271269" cy="7589524"/>
          </a:xfrm>
          <a:custGeom>
            <a:avLst/>
            <a:gdLst/>
            <a:ahLst/>
            <a:cxnLst/>
            <a:rect l="l" t="t" r="r" b="b"/>
            <a:pathLst>
              <a:path w="5271269" h="7589524">
                <a:moveTo>
                  <a:pt x="5271270" y="7589523"/>
                </a:moveTo>
                <a:lnTo>
                  <a:pt x="0" y="7589523"/>
                </a:lnTo>
                <a:lnTo>
                  <a:pt x="0" y="0"/>
                </a:lnTo>
                <a:lnTo>
                  <a:pt x="5271270" y="0"/>
                </a:lnTo>
                <a:lnTo>
                  <a:pt x="5271270" y="7589523"/>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428236" y="9258300"/>
            <a:ext cx="6735303" cy="2167543"/>
          </a:xfrm>
          <a:custGeom>
            <a:avLst/>
            <a:gdLst/>
            <a:ahLst/>
            <a:cxnLst/>
            <a:rect l="l" t="t" r="r" b="b"/>
            <a:pathLst>
              <a:path w="6735303" h="2167543">
                <a:moveTo>
                  <a:pt x="0" y="0"/>
                </a:moveTo>
                <a:lnTo>
                  <a:pt x="6735302" y="0"/>
                </a:lnTo>
                <a:lnTo>
                  <a:pt x="6735302" y="2167543"/>
                </a:lnTo>
                <a:lnTo>
                  <a:pt x="0" y="21675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3057803" y="-1212012"/>
            <a:ext cx="7532275" cy="2424023"/>
          </a:xfrm>
          <a:custGeom>
            <a:avLst/>
            <a:gdLst/>
            <a:ahLst/>
            <a:cxnLst/>
            <a:rect l="l" t="t" r="r" b="b"/>
            <a:pathLst>
              <a:path w="7532275" h="2424023">
                <a:moveTo>
                  <a:pt x="7532275" y="2424024"/>
                </a:moveTo>
                <a:lnTo>
                  <a:pt x="0" y="2424024"/>
                </a:lnTo>
                <a:lnTo>
                  <a:pt x="0" y="0"/>
                </a:lnTo>
                <a:lnTo>
                  <a:pt x="7532275" y="0"/>
                </a:lnTo>
                <a:lnTo>
                  <a:pt x="7532275" y="242402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307066" y="1706837"/>
            <a:ext cx="7616718"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DATASET DETAILS</a:t>
            </a:r>
          </a:p>
        </p:txBody>
      </p:sp>
      <p:sp>
        <p:nvSpPr>
          <p:cNvPr id="12" name="TextBox 12"/>
          <p:cNvSpPr txBox="1"/>
          <p:nvPr/>
        </p:nvSpPr>
        <p:spPr>
          <a:xfrm>
            <a:off x="2059790" y="3175364"/>
            <a:ext cx="14441570" cy="5001665"/>
          </a:xfrm>
          <a:prstGeom prst="rect">
            <a:avLst/>
          </a:prstGeom>
        </p:spPr>
        <p:txBody>
          <a:bodyPr lIns="0" tIns="0" rIns="0" bIns="0" rtlCol="0" anchor="t">
            <a:spAutoFit/>
          </a:bodyPr>
          <a:lstStyle/>
          <a:p>
            <a:pPr algn="l">
              <a:lnSpc>
                <a:spcPts val="3999"/>
              </a:lnSpc>
            </a:pPr>
            <a:r>
              <a:rPr lang="en-US" sz="3999" b="1">
                <a:solidFill>
                  <a:srgbClr val="1D4232"/>
                </a:solidFill>
                <a:latin typeface="Canva Sans Bold"/>
                <a:ea typeface="Canva Sans Bold"/>
                <a:cs typeface="Canva Sans Bold"/>
                <a:sym typeface="Canva Sans Bold"/>
              </a:rPr>
              <a:t>CIFAR-10 Dataset:</a:t>
            </a:r>
          </a:p>
          <a:p>
            <a:pPr algn="l">
              <a:lnSpc>
                <a:spcPts val="3581"/>
              </a:lnSpc>
            </a:pPr>
            <a:r>
              <a:rPr lang="en-US" sz="3581" b="1">
                <a:solidFill>
                  <a:srgbClr val="1D4232"/>
                </a:solidFill>
                <a:latin typeface="Canva Sans Bold"/>
                <a:ea typeface="Canva Sans Bold"/>
                <a:cs typeface="Canva Sans Bold"/>
                <a:sym typeface="Canva Sans Bold"/>
              </a:rPr>
              <a:t>Overview:</a:t>
            </a:r>
            <a:r>
              <a:rPr lang="en-US" sz="3581">
                <a:solidFill>
                  <a:srgbClr val="1D4232"/>
                </a:solidFill>
                <a:latin typeface="Canva Sans"/>
                <a:ea typeface="Canva Sans"/>
                <a:cs typeface="Canva Sans"/>
                <a:sym typeface="Canva Sans"/>
              </a:rPr>
              <a:t> The CIFAR-10 dataset consists of 60,000 32x32 pixel color images in 10 classes (airplane, automobile, bird, cat, deer, dog, frog, horse, ship, truck).</a:t>
            </a:r>
          </a:p>
          <a:p>
            <a:pPr algn="l">
              <a:lnSpc>
                <a:spcPts val="3581"/>
              </a:lnSpc>
            </a:pPr>
            <a:r>
              <a:rPr lang="en-US" sz="3581" b="1">
                <a:solidFill>
                  <a:srgbClr val="1D4232"/>
                </a:solidFill>
                <a:latin typeface="Canva Sans Bold"/>
                <a:ea typeface="Canva Sans Bold"/>
                <a:cs typeface="Canva Sans Bold"/>
                <a:sym typeface="Canva Sans Bold"/>
              </a:rPr>
              <a:t>Size:</a:t>
            </a:r>
            <a:r>
              <a:rPr lang="en-US" sz="3581">
                <a:solidFill>
                  <a:srgbClr val="1D4232"/>
                </a:solidFill>
                <a:latin typeface="Canva Sans"/>
                <a:ea typeface="Canva Sans"/>
                <a:cs typeface="Canva Sans"/>
                <a:sym typeface="Canva Sans"/>
              </a:rPr>
              <a:t> 6,000 images per class, with a total of 50,000 training images and 10,000 test images.</a:t>
            </a:r>
          </a:p>
          <a:p>
            <a:pPr algn="l">
              <a:lnSpc>
                <a:spcPts val="3581"/>
              </a:lnSpc>
            </a:pPr>
            <a:r>
              <a:rPr lang="en-US" sz="3581" b="1">
                <a:solidFill>
                  <a:srgbClr val="1D4232"/>
                </a:solidFill>
                <a:latin typeface="Canva Sans Bold"/>
                <a:ea typeface="Canva Sans Bold"/>
                <a:cs typeface="Canva Sans Bold"/>
                <a:sym typeface="Canva Sans Bold"/>
              </a:rPr>
              <a:t>Usage: </a:t>
            </a:r>
            <a:r>
              <a:rPr lang="en-US" sz="3581">
                <a:solidFill>
                  <a:srgbClr val="1D4232"/>
                </a:solidFill>
                <a:latin typeface="Canva Sans"/>
                <a:ea typeface="Canva Sans"/>
                <a:cs typeface="Canva Sans"/>
                <a:sym typeface="Canva Sans"/>
              </a:rPr>
              <a:t>The CIFAR-10 dataset will be used to train and test both the CNN-based encryption model and the AES CBC encryption method.</a:t>
            </a:r>
          </a:p>
          <a:p>
            <a:pPr algn="l">
              <a:lnSpc>
                <a:spcPts val="3581"/>
              </a:lnSpc>
            </a:pPr>
            <a:r>
              <a:rPr lang="en-US" sz="3581" b="1">
                <a:solidFill>
                  <a:srgbClr val="1D4232"/>
                </a:solidFill>
                <a:latin typeface="Canva Sans Bold"/>
                <a:ea typeface="Canva Sans Bold"/>
                <a:cs typeface="Canva Sans Bold"/>
                <a:sym typeface="Canva Sans Bold"/>
              </a:rPr>
              <a:t>Preprocessing:</a:t>
            </a:r>
            <a:r>
              <a:rPr lang="en-US" sz="3581">
                <a:solidFill>
                  <a:srgbClr val="1D4232"/>
                </a:solidFill>
                <a:latin typeface="Canva Sans"/>
                <a:ea typeface="Canva Sans"/>
                <a:cs typeface="Canva Sans"/>
                <a:sym typeface="Canva Sans"/>
              </a:rPr>
              <a:t> Images will be preprocessed (e.g., normalization, resizing) before being used for training.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432000" y="8392229"/>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83037"/>
            <a:ext cx="13385871" cy="1441581"/>
          </a:xfrm>
          <a:prstGeom prst="rect">
            <a:avLst/>
          </a:prstGeom>
        </p:spPr>
        <p:txBody>
          <a:bodyPr lIns="0" tIns="0" rIns="0" bIns="0" rtlCol="0" anchor="t">
            <a:spAutoFit/>
          </a:bodyPr>
          <a:lstStyle/>
          <a:p>
            <a:pPr algn="ctr">
              <a:lnSpc>
                <a:spcPts val="5748"/>
              </a:lnSpc>
            </a:pPr>
            <a:r>
              <a:rPr lang="en-US" sz="4106">
                <a:solidFill>
                  <a:srgbClr val="1D4232"/>
                </a:solidFill>
                <a:latin typeface="Somber"/>
                <a:ea typeface="Somber"/>
                <a:cs typeface="Somber"/>
                <a:sym typeface="Somber"/>
              </a:rPr>
              <a:t>PAPER 1 : deep learning based image encryption technique fundamentals current trends challenges and future directions (2025)</a:t>
            </a:r>
          </a:p>
        </p:txBody>
      </p:sp>
      <p:sp>
        <p:nvSpPr>
          <p:cNvPr id="12" name="TextBox 12"/>
          <p:cNvSpPr txBox="1"/>
          <p:nvPr/>
        </p:nvSpPr>
        <p:spPr>
          <a:xfrm>
            <a:off x="1049198" y="3672626"/>
            <a:ext cx="16132454" cy="5624318"/>
          </a:xfrm>
          <a:prstGeom prst="rect">
            <a:avLst/>
          </a:prstGeom>
        </p:spPr>
        <p:txBody>
          <a:bodyPr lIns="0" tIns="0" rIns="0" bIns="0" rtlCol="0" anchor="t">
            <a:spAutoFit/>
          </a:bodyPr>
          <a:lstStyle/>
          <a:p>
            <a:pPr algn="l">
              <a:lnSpc>
                <a:spcPts val="3179"/>
              </a:lnSpc>
            </a:pPr>
            <a:r>
              <a:rPr lang="en-US" sz="3179" b="1">
                <a:solidFill>
                  <a:srgbClr val="1D4232"/>
                </a:solidFill>
                <a:latin typeface="Canva Sans Bold"/>
                <a:ea typeface="Canva Sans Bold"/>
                <a:cs typeface="Canva Sans Bold"/>
                <a:sym typeface="Canva Sans Bold"/>
              </a:rPr>
              <a:t>METHODOLOGY:</a:t>
            </a:r>
            <a:r>
              <a:rPr lang="en-US" sz="3179">
                <a:solidFill>
                  <a:srgbClr val="1D4232"/>
                </a:solidFill>
                <a:latin typeface="Canva Sans"/>
                <a:ea typeface="Canva Sans"/>
                <a:cs typeface="Canva Sans"/>
                <a:sym typeface="Canva Sans"/>
              </a:rPr>
              <a:t> Focuses on deep learning-based image encryption using models like CNN(covolutional layer to automatically learn spacial hierarchies of features from input data to make predictions or classification), GAN(generative adversal network)generate relaistic data by training two neural network against each other(generator and discriminator) for encryption and decryption.</a:t>
            </a:r>
          </a:p>
          <a:p>
            <a:pPr algn="l">
              <a:lnSpc>
                <a:spcPts val="3179"/>
              </a:lnSpc>
            </a:pPr>
            <a:r>
              <a:rPr lang="en-US" sz="3179">
                <a:solidFill>
                  <a:srgbClr val="1D4232"/>
                </a:solidFill>
                <a:latin typeface="Canva Sans"/>
                <a:ea typeface="Canva Sans"/>
                <a:cs typeface="Canva Sans"/>
                <a:sym typeface="Canva Sans"/>
              </a:rPr>
              <a:t> </a:t>
            </a:r>
          </a:p>
          <a:p>
            <a:pPr algn="l">
              <a:lnSpc>
                <a:spcPts val="3179"/>
              </a:lnSpc>
            </a:pPr>
            <a:r>
              <a:rPr lang="en-US" sz="3179" b="1">
                <a:solidFill>
                  <a:srgbClr val="1D4232"/>
                </a:solidFill>
                <a:latin typeface="Canva Sans Bold"/>
                <a:ea typeface="Canva Sans Bold"/>
                <a:cs typeface="Canva Sans Bold"/>
                <a:sym typeface="Canva Sans Bold"/>
              </a:rPr>
              <a:t>METRICS:</a:t>
            </a:r>
            <a:r>
              <a:rPr lang="en-US" sz="3179">
                <a:solidFill>
                  <a:srgbClr val="1D4232"/>
                </a:solidFill>
                <a:latin typeface="Canva Sans"/>
                <a:ea typeface="Canva Sans"/>
                <a:cs typeface="Canva Sans"/>
                <a:sym typeface="Canva Sans"/>
              </a:rPr>
              <a:t> NPCR( Number of Pixel Change Rate) Measures the percentage of pixel changes between the original and modified image, indicating encryption sensitivity. UACI( Unified Average Changing Intensity)Calculates the average intensity difference between the original and encrypted images, assessing encryption change. </a:t>
            </a:r>
          </a:p>
          <a:p>
            <a:pPr algn="l">
              <a:lnSpc>
                <a:spcPts val="3179"/>
              </a:lnSpc>
            </a:pPr>
            <a:endParaRPr lang="en-US" sz="3179">
              <a:solidFill>
                <a:srgbClr val="1D4232"/>
              </a:solidFill>
              <a:latin typeface="Canva Sans"/>
              <a:ea typeface="Canva Sans"/>
              <a:cs typeface="Canva Sans"/>
              <a:sym typeface="Canva Sans"/>
            </a:endParaRPr>
          </a:p>
          <a:p>
            <a:pPr algn="l">
              <a:lnSpc>
                <a:spcPts val="3179"/>
              </a:lnSpc>
            </a:pPr>
            <a:r>
              <a:rPr lang="en-US" sz="3179" b="1">
                <a:solidFill>
                  <a:srgbClr val="1D4232"/>
                </a:solidFill>
                <a:latin typeface="Canva Sans Bold"/>
                <a:ea typeface="Canva Sans Bold"/>
                <a:cs typeface="Canva Sans Bold"/>
                <a:sym typeface="Canva Sans Bold"/>
              </a:rPr>
              <a:t>LIMITATION: </a:t>
            </a:r>
            <a:r>
              <a:rPr lang="en-US" sz="3179">
                <a:solidFill>
                  <a:srgbClr val="1D4232"/>
                </a:solidFill>
                <a:latin typeface="Canva Sans"/>
                <a:ea typeface="Canva Sans"/>
                <a:cs typeface="Canva Sans"/>
                <a:sym typeface="Canva Sans"/>
              </a:rPr>
              <a:t>High computational cost , especially with large key sizes,challenges in security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432000" y="8392229"/>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83037"/>
            <a:ext cx="13385871" cy="1441581"/>
          </a:xfrm>
          <a:prstGeom prst="rect">
            <a:avLst/>
          </a:prstGeom>
        </p:spPr>
        <p:txBody>
          <a:bodyPr lIns="0" tIns="0" rIns="0" bIns="0" rtlCol="0" anchor="t">
            <a:spAutoFit/>
          </a:bodyPr>
          <a:lstStyle/>
          <a:p>
            <a:pPr algn="ctr">
              <a:lnSpc>
                <a:spcPts val="5748"/>
              </a:lnSpc>
            </a:pPr>
            <a:r>
              <a:rPr lang="en-US" sz="4106">
                <a:solidFill>
                  <a:srgbClr val="1D4232"/>
                </a:solidFill>
                <a:latin typeface="Somber"/>
                <a:ea typeface="Somber"/>
                <a:cs typeface="Somber"/>
                <a:sym typeface="Somber"/>
              </a:rPr>
              <a:t>PAPER 2: privacy preserving image protection in cloud computing using intelligent encryption (2024)</a:t>
            </a:r>
          </a:p>
        </p:txBody>
      </p:sp>
      <p:sp>
        <p:nvSpPr>
          <p:cNvPr id="12" name="TextBox 12"/>
          <p:cNvSpPr txBox="1"/>
          <p:nvPr/>
        </p:nvSpPr>
        <p:spPr>
          <a:xfrm>
            <a:off x="1049198" y="3672626"/>
            <a:ext cx="16132454" cy="4424168"/>
          </a:xfrm>
          <a:prstGeom prst="rect">
            <a:avLst/>
          </a:prstGeom>
        </p:spPr>
        <p:txBody>
          <a:bodyPr lIns="0" tIns="0" rIns="0" bIns="0" rtlCol="0" anchor="t">
            <a:spAutoFit/>
          </a:bodyPr>
          <a:lstStyle/>
          <a:p>
            <a:pPr algn="l">
              <a:lnSpc>
                <a:spcPts val="3179"/>
              </a:lnSpc>
            </a:pPr>
            <a:r>
              <a:rPr lang="en-US" sz="3179" b="1">
                <a:solidFill>
                  <a:srgbClr val="1D4232"/>
                </a:solidFill>
                <a:latin typeface="Canva Sans Bold"/>
                <a:ea typeface="Canva Sans Bold"/>
                <a:cs typeface="Canva Sans Bold"/>
                <a:sym typeface="Canva Sans Bold"/>
              </a:rPr>
              <a:t>METHODOLOGY:</a:t>
            </a:r>
            <a:r>
              <a:rPr lang="en-US" sz="3179">
                <a:solidFill>
                  <a:srgbClr val="1D4232"/>
                </a:solidFill>
                <a:latin typeface="Canva Sans"/>
                <a:ea typeface="Canva Sans"/>
                <a:cs typeface="Canva Sans"/>
                <a:sym typeface="Canva Sans"/>
              </a:rPr>
              <a:t> feistel(encryption algorithm structure used in block ciphers) based symmetric encryption algorithm called secure force algorithm which is adaptable to various image formats,size and complexities Simulations are conducted in matlab and images are processed in 8 pixel block for encryption </a:t>
            </a:r>
          </a:p>
          <a:p>
            <a:pPr algn="l">
              <a:lnSpc>
                <a:spcPts val="3179"/>
              </a:lnSpc>
            </a:pPr>
            <a:r>
              <a:rPr lang="en-US" sz="3179">
                <a:solidFill>
                  <a:srgbClr val="1D4232"/>
                </a:solidFill>
                <a:latin typeface="Canva Sans"/>
                <a:ea typeface="Canva Sans"/>
                <a:cs typeface="Canva Sans"/>
                <a:sym typeface="Canva Sans"/>
              </a:rPr>
              <a:t> </a:t>
            </a:r>
          </a:p>
          <a:p>
            <a:pPr algn="l">
              <a:lnSpc>
                <a:spcPts val="3179"/>
              </a:lnSpc>
            </a:pPr>
            <a:r>
              <a:rPr lang="en-US" sz="3179" b="1">
                <a:solidFill>
                  <a:srgbClr val="1D4232"/>
                </a:solidFill>
                <a:latin typeface="Canva Sans Bold"/>
                <a:ea typeface="Canva Sans Bold"/>
                <a:cs typeface="Canva Sans Bold"/>
                <a:sym typeface="Canva Sans Bold"/>
              </a:rPr>
              <a:t>METRICS:</a:t>
            </a:r>
            <a:r>
              <a:rPr lang="en-US" sz="3179">
                <a:solidFill>
                  <a:srgbClr val="1D4232"/>
                </a:solidFill>
                <a:latin typeface="Canva Sans"/>
                <a:ea typeface="Canva Sans"/>
                <a:cs typeface="Canva Sans"/>
                <a:sym typeface="Canva Sans"/>
              </a:rPr>
              <a:t> shannon’s entropy formula(check the randomness) is used to evaluate the cryptographic algorithm’s performance </a:t>
            </a:r>
          </a:p>
          <a:p>
            <a:pPr algn="l">
              <a:lnSpc>
                <a:spcPts val="3179"/>
              </a:lnSpc>
            </a:pPr>
            <a:endParaRPr lang="en-US" sz="3179">
              <a:solidFill>
                <a:srgbClr val="1D4232"/>
              </a:solidFill>
              <a:latin typeface="Canva Sans"/>
              <a:ea typeface="Canva Sans"/>
              <a:cs typeface="Canva Sans"/>
              <a:sym typeface="Canva Sans"/>
            </a:endParaRPr>
          </a:p>
          <a:p>
            <a:pPr algn="l">
              <a:lnSpc>
                <a:spcPts val="3179"/>
              </a:lnSpc>
            </a:pPr>
            <a:r>
              <a:rPr lang="en-US" sz="3179" b="1">
                <a:solidFill>
                  <a:srgbClr val="1D4232"/>
                </a:solidFill>
                <a:latin typeface="Canva Sans Bold"/>
                <a:ea typeface="Canva Sans Bold"/>
                <a:cs typeface="Canva Sans Bold"/>
                <a:sym typeface="Canva Sans Bold"/>
              </a:rPr>
              <a:t>LIMITATION: </a:t>
            </a:r>
            <a:r>
              <a:rPr lang="en-US" sz="3179">
                <a:solidFill>
                  <a:srgbClr val="1D4232"/>
                </a:solidFill>
                <a:latin typeface="Canva Sans"/>
                <a:ea typeface="Canva Sans"/>
                <a:cs typeface="Canva Sans"/>
                <a:sym typeface="Canva Sans"/>
              </a:rPr>
              <a:t>computational overhead due to the complexity of encryption algorithm , resource intensive which may pose compatibility challenges in some environments</a:t>
            </a:r>
            <a:r>
              <a:rPr lang="en-US" sz="3179" b="1">
                <a:solidFill>
                  <a:srgbClr val="1D4232"/>
                </a:solidFill>
                <a:latin typeface="Canva Sans Bold"/>
                <a:ea typeface="Canva Sans Bold"/>
                <a:cs typeface="Canva Sans Bold"/>
                <a:sym typeface="Canva Sans Bold"/>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37212" y="8496844"/>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83037"/>
            <a:ext cx="13385871" cy="1441581"/>
          </a:xfrm>
          <a:prstGeom prst="rect">
            <a:avLst/>
          </a:prstGeom>
        </p:spPr>
        <p:txBody>
          <a:bodyPr lIns="0" tIns="0" rIns="0" bIns="0" rtlCol="0" anchor="t">
            <a:spAutoFit/>
          </a:bodyPr>
          <a:lstStyle/>
          <a:p>
            <a:pPr algn="ctr">
              <a:lnSpc>
                <a:spcPts val="5748"/>
              </a:lnSpc>
            </a:pPr>
            <a:r>
              <a:rPr lang="en-US" sz="4106">
                <a:solidFill>
                  <a:srgbClr val="1D4232"/>
                </a:solidFill>
                <a:latin typeface="Somber"/>
                <a:ea typeface="Somber"/>
                <a:cs typeface="Somber"/>
                <a:sym typeface="Somber"/>
              </a:rPr>
              <a:t>PAPER 3: an efficient cnn based encrypted iris recognition approach in cognitive       IoT system</a:t>
            </a:r>
          </a:p>
        </p:txBody>
      </p:sp>
      <p:sp>
        <p:nvSpPr>
          <p:cNvPr id="12" name="TextBox 12"/>
          <p:cNvSpPr txBox="1"/>
          <p:nvPr/>
        </p:nvSpPr>
        <p:spPr>
          <a:xfrm>
            <a:off x="1049198" y="3672626"/>
            <a:ext cx="16132454" cy="4824218"/>
          </a:xfrm>
          <a:prstGeom prst="rect">
            <a:avLst/>
          </a:prstGeom>
        </p:spPr>
        <p:txBody>
          <a:bodyPr lIns="0" tIns="0" rIns="0" bIns="0" rtlCol="0" anchor="t">
            <a:spAutoFit/>
          </a:bodyPr>
          <a:lstStyle/>
          <a:p>
            <a:pPr algn="l">
              <a:lnSpc>
                <a:spcPts val="3179"/>
              </a:lnSpc>
            </a:pPr>
            <a:r>
              <a:rPr lang="en-US" sz="3179" b="1">
                <a:solidFill>
                  <a:srgbClr val="1D4232"/>
                </a:solidFill>
                <a:latin typeface="Canva Sans Bold"/>
                <a:ea typeface="Canva Sans Bold"/>
                <a:cs typeface="Canva Sans Bold"/>
                <a:sym typeface="Canva Sans Bold"/>
              </a:rPr>
              <a:t>METHODOLOGY:</a:t>
            </a:r>
            <a:r>
              <a:rPr lang="en-US" sz="3179">
                <a:solidFill>
                  <a:srgbClr val="1D4232"/>
                </a:solidFill>
                <a:latin typeface="Canva Sans"/>
                <a:ea typeface="Canva Sans"/>
                <a:cs typeface="Canva Sans"/>
                <a:sym typeface="Canva Sans"/>
              </a:rPr>
              <a:t> Developed a CNN-based IRIS recognition model. Utilized a dual Eris system (left and right irises) for feature extraction and recognition, achieved using a chaotic key sequence generated from linear feedback shift registers (LFSR). Training and testing were conducted using the CASIA VA-Interval and Phoenix datasets. </a:t>
            </a:r>
          </a:p>
          <a:p>
            <a:pPr algn="l">
              <a:lnSpc>
                <a:spcPts val="3179"/>
              </a:lnSpc>
            </a:pPr>
            <a:r>
              <a:rPr lang="en-US" sz="3179">
                <a:solidFill>
                  <a:srgbClr val="1D4232"/>
                </a:solidFill>
                <a:latin typeface="Canva Sans"/>
                <a:ea typeface="Canva Sans"/>
                <a:cs typeface="Canva Sans"/>
                <a:sym typeface="Canva Sans"/>
              </a:rPr>
              <a:t> </a:t>
            </a:r>
          </a:p>
          <a:p>
            <a:pPr algn="l">
              <a:lnSpc>
                <a:spcPts val="3179"/>
              </a:lnSpc>
            </a:pPr>
            <a:r>
              <a:rPr lang="en-US" sz="3179" b="1">
                <a:solidFill>
                  <a:srgbClr val="1D4232"/>
                </a:solidFill>
                <a:latin typeface="Canva Sans Bold"/>
                <a:ea typeface="Canva Sans Bold"/>
                <a:cs typeface="Canva Sans Bold"/>
                <a:sym typeface="Canva Sans Bold"/>
              </a:rPr>
              <a:t>METRICS:</a:t>
            </a:r>
            <a:r>
              <a:rPr lang="en-US" sz="3179">
                <a:solidFill>
                  <a:srgbClr val="1D4232"/>
                </a:solidFill>
                <a:latin typeface="Canva Sans"/>
                <a:ea typeface="Canva Sans"/>
                <a:cs typeface="Canva Sans"/>
                <a:sym typeface="Canva Sans"/>
              </a:rPr>
              <a:t> Recognition Accuracy Rate (ARR): Evaluates correct classifications of Eris images. </a:t>
            </a:r>
          </a:p>
          <a:p>
            <a:pPr algn="l">
              <a:lnSpc>
                <a:spcPts val="3179"/>
              </a:lnSpc>
            </a:pPr>
            <a:endParaRPr lang="en-US" sz="3179">
              <a:solidFill>
                <a:srgbClr val="1D4232"/>
              </a:solidFill>
              <a:latin typeface="Canva Sans"/>
              <a:ea typeface="Canva Sans"/>
              <a:cs typeface="Canva Sans"/>
              <a:sym typeface="Canva Sans"/>
            </a:endParaRPr>
          </a:p>
          <a:p>
            <a:pPr algn="l">
              <a:lnSpc>
                <a:spcPts val="3179"/>
              </a:lnSpc>
            </a:pPr>
            <a:r>
              <a:rPr lang="en-US" sz="3179" b="1">
                <a:solidFill>
                  <a:srgbClr val="1D4232"/>
                </a:solidFill>
                <a:latin typeface="Canva Sans Bold"/>
                <a:ea typeface="Canva Sans Bold"/>
                <a:cs typeface="Canva Sans Bold"/>
                <a:sym typeface="Canva Sans Bold"/>
              </a:rPr>
              <a:t>LIMITATION: </a:t>
            </a:r>
            <a:r>
              <a:rPr lang="en-US" sz="3179">
                <a:solidFill>
                  <a:srgbClr val="1D4232"/>
                </a:solidFill>
                <a:latin typeface="Canva Sans"/>
                <a:ea typeface="Canva Sans"/>
                <a:cs typeface="Canva Sans"/>
                <a:sym typeface="Canva Sans"/>
              </a:rPr>
              <a:t>depending on specific dataset (casia v4 and phoenix) ,limiting generalization to other dataset Potential for reduced performance under significant noise or extreme image distortions.</a:t>
            </a:r>
            <a:r>
              <a:rPr lang="en-US" sz="3179" b="1">
                <a:solidFill>
                  <a:srgbClr val="1D4232"/>
                </a:solidFill>
                <a:latin typeface="Canva Sans Bold"/>
                <a:ea typeface="Canva Sans Bold"/>
                <a:cs typeface="Canva Sans Bold"/>
                <a:sym typeface="Canva Sans Bold"/>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37212" y="8520061"/>
            <a:ext cx="5887707" cy="1894771"/>
          </a:xfrm>
          <a:custGeom>
            <a:avLst/>
            <a:gdLst/>
            <a:ahLst/>
            <a:cxnLst/>
            <a:rect l="l" t="t" r="r" b="b"/>
            <a:pathLst>
              <a:path w="5887707" h="1894771">
                <a:moveTo>
                  <a:pt x="0" y="0"/>
                </a:moveTo>
                <a:lnTo>
                  <a:pt x="5887707" y="0"/>
                </a:lnTo>
                <a:lnTo>
                  <a:pt x="5887707" y="1894772"/>
                </a:lnTo>
                <a:lnTo>
                  <a:pt x="0" y="189477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83037"/>
            <a:ext cx="13385871" cy="1441581"/>
          </a:xfrm>
          <a:prstGeom prst="rect">
            <a:avLst/>
          </a:prstGeom>
        </p:spPr>
        <p:txBody>
          <a:bodyPr lIns="0" tIns="0" rIns="0" bIns="0" rtlCol="0" anchor="t">
            <a:spAutoFit/>
          </a:bodyPr>
          <a:lstStyle/>
          <a:p>
            <a:pPr algn="ctr">
              <a:lnSpc>
                <a:spcPts val="5748"/>
              </a:lnSpc>
            </a:pPr>
            <a:r>
              <a:rPr lang="en-US" sz="4106">
                <a:solidFill>
                  <a:srgbClr val="1D4232"/>
                </a:solidFill>
                <a:latin typeface="Somber"/>
                <a:ea typeface="Somber"/>
                <a:cs typeface="Somber"/>
                <a:sym typeface="Somber"/>
              </a:rPr>
              <a:t>PAPER 4:privacy preserving image classification with deep learning and double random phase encoding (2021) </a:t>
            </a:r>
          </a:p>
        </p:txBody>
      </p:sp>
      <p:sp>
        <p:nvSpPr>
          <p:cNvPr id="12" name="TextBox 12"/>
          <p:cNvSpPr txBox="1"/>
          <p:nvPr/>
        </p:nvSpPr>
        <p:spPr>
          <a:xfrm>
            <a:off x="1049198" y="3691676"/>
            <a:ext cx="16210102" cy="4828385"/>
          </a:xfrm>
          <a:prstGeom prst="rect">
            <a:avLst/>
          </a:prstGeom>
        </p:spPr>
        <p:txBody>
          <a:bodyPr lIns="0" tIns="0" rIns="0" bIns="0" rtlCol="0" anchor="t">
            <a:spAutoFit/>
          </a:bodyPr>
          <a:lstStyle/>
          <a:p>
            <a:pPr algn="l">
              <a:lnSpc>
                <a:spcPts val="3480"/>
              </a:lnSpc>
            </a:pPr>
            <a:r>
              <a:rPr lang="en-US" sz="3480" b="1">
                <a:solidFill>
                  <a:srgbClr val="1D4232"/>
                </a:solidFill>
                <a:latin typeface="Canva Sans Bold"/>
                <a:ea typeface="Canva Sans Bold"/>
                <a:cs typeface="Canva Sans Bold"/>
                <a:sym typeface="Canva Sans Bold"/>
              </a:rPr>
              <a:t>METHODOLOGY:</a:t>
            </a:r>
            <a:r>
              <a:rPr lang="en-US" sz="3480">
                <a:solidFill>
                  <a:srgbClr val="1D4232"/>
                </a:solidFill>
                <a:latin typeface="Canva Sans"/>
                <a:ea typeface="Canva Sans"/>
                <a:cs typeface="Canva Sans"/>
                <a:sym typeface="Canva Sans"/>
              </a:rPr>
              <a:t> double random phase encoding(DRPE) encrypt the image by applying two random phase mask one is spacial domain(signal) and other is fourier domain(frequency of signal) and decryption is impossible without both phase keys,FcnAux(deep learning model)fully convolutional network auxillary that add additional loss functions at intermediate layer to improve the training </a:t>
            </a:r>
          </a:p>
          <a:p>
            <a:pPr algn="l">
              <a:lnSpc>
                <a:spcPts val="3480"/>
              </a:lnSpc>
            </a:pPr>
            <a:endParaRPr lang="en-US" sz="3480">
              <a:solidFill>
                <a:srgbClr val="1D4232"/>
              </a:solidFill>
              <a:latin typeface="Canva Sans"/>
              <a:ea typeface="Canva Sans"/>
              <a:cs typeface="Canva Sans"/>
              <a:sym typeface="Canva Sans"/>
            </a:endParaRPr>
          </a:p>
          <a:p>
            <a:pPr algn="l">
              <a:lnSpc>
                <a:spcPts val="3480"/>
              </a:lnSpc>
            </a:pPr>
            <a:r>
              <a:rPr lang="en-US" sz="3480" b="1">
                <a:solidFill>
                  <a:srgbClr val="1D4232"/>
                </a:solidFill>
                <a:latin typeface="Canva Sans Bold"/>
                <a:ea typeface="Canva Sans Bold"/>
                <a:cs typeface="Canva Sans Bold"/>
                <a:sym typeface="Canva Sans Bold"/>
              </a:rPr>
              <a:t>METRICS:</a:t>
            </a:r>
            <a:r>
              <a:rPr lang="en-US" sz="3480">
                <a:solidFill>
                  <a:srgbClr val="1D4232"/>
                </a:solidFill>
                <a:latin typeface="Canva Sans"/>
                <a:ea typeface="Canva Sans"/>
                <a:cs typeface="Canva Sans"/>
                <a:sym typeface="Canva Sans"/>
              </a:rPr>
              <a:t>  achieved 89.72% accuracy on DRPE</a:t>
            </a:r>
          </a:p>
          <a:p>
            <a:pPr algn="l">
              <a:lnSpc>
                <a:spcPts val="3480"/>
              </a:lnSpc>
            </a:pPr>
            <a:endParaRPr lang="en-US" sz="3480">
              <a:solidFill>
                <a:srgbClr val="1D4232"/>
              </a:solidFill>
              <a:latin typeface="Canva Sans"/>
              <a:ea typeface="Canva Sans"/>
              <a:cs typeface="Canva Sans"/>
              <a:sym typeface="Canva Sans"/>
            </a:endParaRPr>
          </a:p>
          <a:p>
            <a:pPr algn="l">
              <a:lnSpc>
                <a:spcPts val="3480"/>
              </a:lnSpc>
            </a:pPr>
            <a:r>
              <a:rPr lang="en-US" sz="3480" b="1">
                <a:solidFill>
                  <a:srgbClr val="1D4232"/>
                </a:solidFill>
                <a:latin typeface="Canva Sans Bold"/>
                <a:ea typeface="Canva Sans Bold"/>
                <a:cs typeface="Canva Sans Bold"/>
                <a:sym typeface="Canva Sans Bold"/>
              </a:rPr>
              <a:t>LIMITATION: </a:t>
            </a:r>
            <a:r>
              <a:rPr lang="en-US" sz="3480">
                <a:solidFill>
                  <a:srgbClr val="1D4232"/>
                </a:solidFill>
                <a:latin typeface="Canva Sans"/>
                <a:ea typeface="Canva Sans"/>
                <a:cs typeface="Canva Sans"/>
                <a:sym typeface="Canva Sans"/>
              </a:rPr>
              <a:t>loss of some details during simultaneous decryption and classification with FcnAux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823940" y="4894534"/>
            <a:ext cx="5271269" cy="7589524"/>
          </a:xfrm>
          <a:custGeom>
            <a:avLst/>
            <a:gdLst/>
            <a:ahLst/>
            <a:cxnLst/>
            <a:rect l="l" t="t" r="r" b="b"/>
            <a:pathLst>
              <a:path w="5271269" h="7589524">
                <a:moveTo>
                  <a:pt x="0" y="0"/>
                </a:moveTo>
                <a:lnTo>
                  <a:pt x="5271270" y="0"/>
                </a:lnTo>
                <a:lnTo>
                  <a:pt x="5271270" y="7589523"/>
                </a:lnTo>
                <a:lnTo>
                  <a:pt x="0" y="758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806531" y="-1478737"/>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26776" y="799419"/>
            <a:ext cx="19299820" cy="8669416"/>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171575" y="8689296"/>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342750" y="-517122"/>
            <a:ext cx="7532275" cy="2424023"/>
          </a:xfrm>
          <a:custGeom>
            <a:avLst/>
            <a:gdLst/>
            <a:ahLst/>
            <a:cxnLst/>
            <a:rect l="l" t="t" r="r" b="b"/>
            <a:pathLst>
              <a:path w="7532275" h="2424023">
                <a:moveTo>
                  <a:pt x="7532275" y="2424023"/>
                </a:moveTo>
                <a:lnTo>
                  <a:pt x="0" y="2424023"/>
                </a:lnTo>
                <a:lnTo>
                  <a:pt x="0" y="0"/>
                </a:lnTo>
                <a:lnTo>
                  <a:pt x="7532275" y="0"/>
                </a:lnTo>
                <a:lnTo>
                  <a:pt x="7532275" y="2424023"/>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008488" y="637494"/>
            <a:ext cx="7616718"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INTRODUCTION</a:t>
            </a:r>
          </a:p>
        </p:txBody>
      </p:sp>
      <p:sp>
        <p:nvSpPr>
          <p:cNvPr id="12" name="TextBox 12"/>
          <p:cNvSpPr txBox="1"/>
          <p:nvPr/>
        </p:nvSpPr>
        <p:spPr>
          <a:xfrm>
            <a:off x="1028700" y="2570498"/>
            <a:ext cx="17587870" cy="6450044"/>
          </a:xfrm>
          <a:prstGeom prst="rect">
            <a:avLst/>
          </a:prstGeom>
        </p:spPr>
        <p:txBody>
          <a:bodyPr lIns="0" tIns="0" rIns="0" bIns="0" rtlCol="0" anchor="t">
            <a:spAutoFit/>
          </a:bodyPr>
          <a:lstStyle/>
          <a:p>
            <a:pPr marL="723574" lvl="1" indent="-361787" algn="ctr">
              <a:lnSpc>
                <a:spcPts val="4692"/>
              </a:lnSpc>
              <a:buFont typeface="Arial"/>
              <a:buChar char="•"/>
            </a:pPr>
            <a:r>
              <a:rPr lang="en-US" sz="3351">
                <a:solidFill>
                  <a:srgbClr val="1D4232"/>
                </a:solidFill>
                <a:latin typeface="Canva Sans"/>
                <a:ea typeface="Canva Sans"/>
                <a:cs typeface="Canva Sans"/>
                <a:sym typeface="Canva Sans"/>
              </a:rPr>
              <a:t> Image Encryption and Decryption are crucial techniques in cryptography to secure digital images from unauthorized access.</a:t>
            </a:r>
          </a:p>
          <a:p>
            <a:pPr marL="723574" lvl="1" indent="-361787" algn="ctr">
              <a:lnSpc>
                <a:spcPts val="4692"/>
              </a:lnSpc>
              <a:buFont typeface="Arial"/>
              <a:buChar char="•"/>
            </a:pPr>
            <a:r>
              <a:rPr lang="en-US" sz="3351">
                <a:solidFill>
                  <a:srgbClr val="1D4232"/>
                </a:solidFill>
                <a:latin typeface="Canva Sans"/>
                <a:ea typeface="Canva Sans"/>
                <a:cs typeface="Canva Sans"/>
                <a:sym typeface="Canva Sans"/>
              </a:rPr>
              <a:t> Encryption transforms an image into an unreadable format using a cryptographic algorithm to protect sensitive data.</a:t>
            </a:r>
          </a:p>
          <a:p>
            <a:pPr algn="ctr">
              <a:lnSpc>
                <a:spcPts val="4692"/>
              </a:lnSpc>
            </a:pPr>
            <a:endParaRPr lang="en-US" sz="3351">
              <a:solidFill>
                <a:srgbClr val="1D4232"/>
              </a:solidFill>
              <a:latin typeface="Canva Sans"/>
              <a:ea typeface="Canva Sans"/>
              <a:cs typeface="Canva Sans"/>
              <a:sym typeface="Canva Sans"/>
            </a:endParaRPr>
          </a:p>
          <a:p>
            <a:pPr marL="723574" lvl="1" indent="-361787" algn="ctr">
              <a:lnSpc>
                <a:spcPts val="4692"/>
              </a:lnSpc>
              <a:buFont typeface="Arial"/>
              <a:buChar char="•"/>
            </a:pPr>
            <a:r>
              <a:rPr lang="en-US" sz="3351">
                <a:solidFill>
                  <a:srgbClr val="1D4232"/>
                </a:solidFill>
                <a:latin typeface="Canva Sans"/>
                <a:ea typeface="Canva Sans"/>
                <a:cs typeface="Canva Sans"/>
                <a:sym typeface="Canva Sans"/>
              </a:rPr>
              <a:t>Decryption is the reverse process, where the encrypted image is converted back to its original form using a decryption algorithm and a key.</a:t>
            </a:r>
          </a:p>
          <a:p>
            <a:pPr marL="723574" lvl="1" indent="-361787" algn="ctr">
              <a:lnSpc>
                <a:spcPts val="4692"/>
              </a:lnSpc>
              <a:buFont typeface="Arial"/>
              <a:buChar char="•"/>
            </a:pPr>
            <a:r>
              <a:rPr lang="en-US" sz="3351">
                <a:solidFill>
                  <a:srgbClr val="1D4232"/>
                </a:solidFill>
                <a:latin typeface="Canva Sans"/>
                <a:ea typeface="Canva Sans"/>
                <a:cs typeface="Canva Sans"/>
                <a:sym typeface="Canva Sans"/>
              </a:rPr>
              <a:t>This project explores CNN-based cryptography and AES (Cipher Block Chaining Mode) for image encryption and decryption, comparing their effectiveness using the CIFAR-10 dataset and TensorFlow framework in Python.</a:t>
            </a:r>
          </a:p>
          <a:p>
            <a:pPr algn="ctr">
              <a:lnSpc>
                <a:spcPts val="4692"/>
              </a:lnSpc>
              <a:spcBef>
                <a:spcPct val="0"/>
              </a:spcBef>
            </a:pPr>
            <a:endParaRPr lang="en-US" sz="3351">
              <a:solidFill>
                <a:srgbClr val="1D4232"/>
              </a:solidFill>
              <a:latin typeface="Canva Sans"/>
              <a:ea typeface="Canva Sans"/>
              <a:cs typeface="Canva Sans"/>
              <a:sym typeface="Canv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37212" y="8496844"/>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83037"/>
            <a:ext cx="13385871" cy="1441581"/>
          </a:xfrm>
          <a:prstGeom prst="rect">
            <a:avLst/>
          </a:prstGeom>
        </p:spPr>
        <p:txBody>
          <a:bodyPr lIns="0" tIns="0" rIns="0" bIns="0" rtlCol="0" anchor="t">
            <a:spAutoFit/>
          </a:bodyPr>
          <a:lstStyle/>
          <a:p>
            <a:pPr algn="ctr">
              <a:lnSpc>
                <a:spcPts val="5748"/>
              </a:lnSpc>
            </a:pPr>
            <a:r>
              <a:rPr lang="en-US" sz="4106">
                <a:solidFill>
                  <a:srgbClr val="1D4232"/>
                </a:solidFill>
                <a:latin typeface="Somber"/>
                <a:ea typeface="Somber"/>
                <a:cs typeface="Somber"/>
                <a:sym typeface="Somber"/>
              </a:rPr>
              <a:t>PAPER 5:Highly secured and effective management of app based online voting system using RSA encryption and decryption(2009)</a:t>
            </a:r>
          </a:p>
        </p:txBody>
      </p:sp>
      <p:sp>
        <p:nvSpPr>
          <p:cNvPr id="12" name="TextBox 12"/>
          <p:cNvSpPr txBox="1"/>
          <p:nvPr/>
        </p:nvSpPr>
        <p:spPr>
          <a:xfrm>
            <a:off x="1147815" y="3934676"/>
            <a:ext cx="15935219" cy="4071379"/>
          </a:xfrm>
          <a:prstGeom prst="rect">
            <a:avLst/>
          </a:prstGeom>
        </p:spPr>
        <p:txBody>
          <a:bodyPr lIns="0" tIns="0" rIns="0" bIns="0" rtlCol="0" anchor="t">
            <a:spAutoFit/>
          </a:bodyPr>
          <a:lstStyle/>
          <a:p>
            <a:pPr algn="l">
              <a:lnSpc>
                <a:spcPts val="3582"/>
              </a:lnSpc>
            </a:pPr>
            <a:r>
              <a:rPr lang="en-US" sz="3582" b="1">
                <a:solidFill>
                  <a:srgbClr val="1D4232"/>
                </a:solidFill>
                <a:latin typeface="Canva Sans Bold"/>
                <a:ea typeface="Canva Sans Bold"/>
                <a:cs typeface="Canva Sans Bold"/>
                <a:sym typeface="Canva Sans Bold"/>
              </a:rPr>
              <a:t>METHODOLOGY:</a:t>
            </a:r>
            <a:r>
              <a:rPr lang="en-US" sz="3582">
                <a:solidFill>
                  <a:srgbClr val="1D4232"/>
                </a:solidFill>
                <a:latin typeface="Canva Sans"/>
                <a:ea typeface="Canva Sans"/>
                <a:cs typeface="Canva Sans"/>
                <a:sym typeface="Canva Sans"/>
              </a:rPr>
              <a:t> RSA is an encryption algorithm which is used here.RSA(rivest-shamir-adleman)is a asymmetric algorithm that works by generating public private key pair,use public key to encrypt data and private key to decrypt it . </a:t>
            </a:r>
          </a:p>
          <a:p>
            <a:pPr algn="l">
              <a:lnSpc>
                <a:spcPts val="3582"/>
              </a:lnSpc>
            </a:pPr>
            <a:r>
              <a:rPr lang="en-US" sz="3582" b="1">
                <a:solidFill>
                  <a:srgbClr val="1D4232"/>
                </a:solidFill>
                <a:latin typeface="Canva Sans Bold"/>
                <a:ea typeface="Canva Sans Bold"/>
                <a:cs typeface="Canva Sans Bold"/>
                <a:sym typeface="Canva Sans Bold"/>
              </a:rPr>
              <a:t>METRICS:</a:t>
            </a:r>
            <a:r>
              <a:rPr lang="en-US" sz="3582">
                <a:solidFill>
                  <a:srgbClr val="1D4232"/>
                </a:solidFill>
                <a:latin typeface="Canva Sans"/>
                <a:ea typeface="Canva Sans"/>
                <a:cs typeface="Canva Sans"/>
                <a:sym typeface="Canva Sans"/>
              </a:rPr>
              <a:t> Time efficiency : process such as voter login and face recognition takes 3-10 seconds and face recognition accuracy is 96.23%</a:t>
            </a:r>
          </a:p>
          <a:p>
            <a:pPr algn="l">
              <a:lnSpc>
                <a:spcPts val="3582"/>
              </a:lnSpc>
            </a:pPr>
            <a:endParaRPr lang="en-US" sz="3582">
              <a:solidFill>
                <a:srgbClr val="1D4232"/>
              </a:solidFill>
              <a:latin typeface="Canva Sans"/>
              <a:ea typeface="Canva Sans"/>
              <a:cs typeface="Canva Sans"/>
              <a:sym typeface="Canva Sans"/>
            </a:endParaRPr>
          </a:p>
          <a:p>
            <a:pPr algn="l">
              <a:lnSpc>
                <a:spcPts val="3582"/>
              </a:lnSpc>
            </a:pPr>
            <a:r>
              <a:rPr lang="en-US" sz="3582" b="1">
                <a:solidFill>
                  <a:srgbClr val="1D4232"/>
                </a:solidFill>
                <a:latin typeface="Canva Sans Bold"/>
                <a:ea typeface="Canva Sans Bold"/>
                <a:cs typeface="Canva Sans Bold"/>
                <a:sym typeface="Canva Sans Bold"/>
              </a:rPr>
              <a:t>LIMITATION: </a:t>
            </a:r>
            <a:r>
              <a:rPr lang="en-US" sz="3582">
                <a:solidFill>
                  <a:srgbClr val="1D4232"/>
                </a:solidFill>
                <a:latin typeface="Canva Sans"/>
                <a:ea typeface="Canva Sans"/>
                <a:cs typeface="Canva Sans"/>
                <a:sym typeface="Canva Sans"/>
              </a:rPr>
              <a:t>dependence on user familiarity with online voting technologies Potential for emerging cybersecurity threats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432000" y="8392229"/>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83037"/>
            <a:ext cx="13385871" cy="1441581"/>
          </a:xfrm>
          <a:prstGeom prst="rect">
            <a:avLst/>
          </a:prstGeom>
        </p:spPr>
        <p:txBody>
          <a:bodyPr lIns="0" tIns="0" rIns="0" bIns="0" rtlCol="0" anchor="t">
            <a:spAutoFit/>
          </a:bodyPr>
          <a:lstStyle/>
          <a:p>
            <a:pPr algn="ctr">
              <a:lnSpc>
                <a:spcPts val="5748"/>
              </a:lnSpc>
            </a:pPr>
            <a:r>
              <a:rPr lang="en-US" sz="4106" dirty="0">
                <a:solidFill>
                  <a:srgbClr val="1D4232"/>
                </a:solidFill>
                <a:latin typeface="Somber"/>
                <a:ea typeface="Somber"/>
                <a:cs typeface="Somber"/>
                <a:sym typeface="Somber"/>
              </a:rPr>
              <a:t>PAPER 6:A digital image encryption algorithm based on hyper chaotic cellular neural network(2009)</a:t>
            </a:r>
          </a:p>
        </p:txBody>
      </p:sp>
      <p:sp>
        <p:nvSpPr>
          <p:cNvPr id="12" name="TextBox 12"/>
          <p:cNvSpPr txBox="1"/>
          <p:nvPr/>
        </p:nvSpPr>
        <p:spPr>
          <a:xfrm>
            <a:off x="1049198" y="3682151"/>
            <a:ext cx="16210102" cy="4010541"/>
          </a:xfrm>
          <a:prstGeom prst="rect">
            <a:avLst/>
          </a:prstGeom>
        </p:spPr>
        <p:txBody>
          <a:bodyPr lIns="0" tIns="0" rIns="0" bIns="0" rtlCol="0" anchor="t">
            <a:spAutoFit/>
          </a:bodyPr>
          <a:lstStyle/>
          <a:p>
            <a:pPr algn="l">
              <a:lnSpc>
                <a:spcPts val="3521"/>
              </a:lnSpc>
            </a:pPr>
            <a:r>
              <a:rPr lang="en-US" sz="3521" b="1" dirty="0">
                <a:solidFill>
                  <a:srgbClr val="1D4232"/>
                </a:solidFill>
                <a:latin typeface="Canva Sans Bold"/>
                <a:ea typeface="Canva Sans Bold"/>
                <a:cs typeface="Canva Sans Bold"/>
                <a:sym typeface="Canva Sans Bold"/>
              </a:rPr>
              <a:t>METHODOLOGY:</a:t>
            </a:r>
            <a:r>
              <a:rPr lang="en-US" sz="3521" dirty="0">
                <a:solidFill>
                  <a:srgbClr val="1D4232"/>
                </a:solidFill>
                <a:latin typeface="Canva Sans"/>
                <a:ea typeface="Canva Sans"/>
                <a:cs typeface="Canva Sans"/>
                <a:sym typeface="Canva Sans"/>
              </a:rPr>
              <a:t> HCNN is used for secure encryption and signal </a:t>
            </a:r>
            <a:r>
              <a:rPr lang="en-US" sz="3521" dirty="0" err="1">
                <a:solidFill>
                  <a:srgbClr val="1D4232"/>
                </a:solidFill>
                <a:latin typeface="Canva Sans"/>
                <a:ea typeface="Canva Sans"/>
                <a:cs typeface="Canva Sans"/>
                <a:sym typeface="Canva Sans"/>
              </a:rPr>
              <a:t>processing.HCCN</a:t>
            </a:r>
            <a:r>
              <a:rPr lang="en-US" sz="3521" dirty="0">
                <a:solidFill>
                  <a:srgbClr val="1D4232"/>
                </a:solidFill>
                <a:latin typeface="Canva Sans"/>
                <a:ea typeface="Canva Sans"/>
                <a:cs typeface="Canva Sans"/>
                <a:sym typeface="Canva Sans"/>
              </a:rPr>
              <a:t> model that </a:t>
            </a:r>
            <a:r>
              <a:rPr lang="en-US" sz="3521" dirty="0" err="1">
                <a:solidFill>
                  <a:srgbClr val="1D4232"/>
                </a:solidFill>
                <a:latin typeface="Canva Sans"/>
                <a:ea typeface="Canva Sans"/>
                <a:cs typeface="Canva Sans"/>
                <a:sym typeface="Canva Sans"/>
              </a:rPr>
              <a:t>organises</a:t>
            </a:r>
            <a:r>
              <a:rPr lang="en-US" sz="3521" dirty="0">
                <a:solidFill>
                  <a:srgbClr val="1D4232"/>
                </a:solidFill>
                <a:latin typeface="Canva Sans"/>
                <a:ea typeface="Canva Sans"/>
                <a:cs typeface="Canva Sans"/>
                <a:sym typeface="Canva Sans"/>
              </a:rPr>
              <a:t> convolutional layers in </a:t>
            </a:r>
            <a:r>
              <a:rPr lang="en-US" sz="3521" dirty="0" err="1">
                <a:solidFill>
                  <a:srgbClr val="1D4232"/>
                </a:solidFill>
                <a:latin typeface="Canva Sans"/>
                <a:ea typeface="Canva Sans"/>
                <a:cs typeface="Canva Sans"/>
                <a:sym typeface="Canva Sans"/>
              </a:rPr>
              <a:t>hierarchial</a:t>
            </a:r>
            <a:r>
              <a:rPr lang="en-US" sz="3521" dirty="0">
                <a:solidFill>
                  <a:srgbClr val="1D4232"/>
                </a:solidFill>
                <a:latin typeface="Canva Sans"/>
                <a:ea typeface="Canva Sans"/>
                <a:cs typeface="Canva Sans"/>
                <a:sym typeface="Canva Sans"/>
              </a:rPr>
              <a:t> structure to capture multi scale </a:t>
            </a:r>
            <a:r>
              <a:rPr lang="en-US" sz="3521" dirty="0" err="1">
                <a:solidFill>
                  <a:srgbClr val="1D4232"/>
                </a:solidFill>
                <a:latin typeface="Canva Sans"/>
                <a:ea typeface="Canva Sans"/>
                <a:cs typeface="Canva Sans"/>
                <a:sym typeface="Canva Sans"/>
              </a:rPr>
              <a:t>spacial</a:t>
            </a:r>
            <a:r>
              <a:rPr lang="en-US" sz="3521" dirty="0">
                <a:solidFill>
                  <a:srgbClr val="1D4232"/>
                </a:solidFill>
                <a:latin typeface="Canva Sans"/>
                <a:ea typeface="Canva Sans"/>
                <a:cs typeface="Canva Sans"/>
                <a:sym typeface="Canva Sans"/>
              </a:rPr>
              <a:t> features</a:t>
            </a:r>
          </a:p>
          <a:p>
            <a:pPr algn="l">
              <a:lnSpc>
                <a:spcPts val="3521"/>
              </a:lnSpc>
            </a:pPr>
            <a:r>
              <a:rPr lang="en-US" sz="3521" dirty="0">
                <a:solidFill>
                  <a:srgbClr val="1D4232"/>
                </a:solidFill>
                <a:latin typeface="Canva Sans"/>
                <a:ea typeface="Canva Sans"/>
                <a:cs typeface="Canva Sans"/>
                <a:sym typeface="Canva Sans"/>
              </a:rPr>
              <a:t> </a:t>
            </a:r>
          </a:p>
          <a:p>
            <a:pPr algn="l">
              <a:lnSpc>
                <a:spcPts val="3521"/>
              </a:lnSpc>
            </a:pPr>
            <a:r>
              <a:rPr lang="en-US" sz="3521" b="1" dirty="0">
                <a:solidFill>
                  <a:srgbClr val="1D4232"/>
                </a:solidFill>
                <a:latin typeface="Canva Sans Bold"/>
                <a:ea typeface="Canva Sans Bold"/>
                <a:cs typeface="Canva Sans Bold"/>
                <a:sym typeface="Canva Sans Bold"/>
              </a:rPr>
              <a:t>METRICS:</a:t>
            </a:r>
            <a:r>
              <a:rPr lang="en-US" sz="3521" dirty="0">
                <a:solidFill>
                  <a:srgbClr val="1D4232"/>
                </a:solidFill>
                <a:latin typeface="Canva Sans"/>
                <a:ea typeface="Canva Sans"/>
                <a:cs typeface="Canva Sans"/>
                <a:sym typeface="Canva Sans"/>
              </a:rPr>
              <a:t> NPCR(number of pixel change rate),UACI(unified average changing intensity)</a:t>
            </a:r>
          </a:p>
          <a:p>
            <a:pPr algn="l">
              <a:lnSpc>
                <a:spcPts val="3521"/>
              </a:lnSpc>
            </a:pPr>
            <a:endParaRPr lang="en-US" sz="3521" dirty="0">
              <a:solidFill>
                <a:srgbClr val="1D4232"/>
              </a:solidFill>
              <a:latin typeface="Canva Sans"/>
              <a:ea typeface="Canva Sans"/>
              <a:cs typeface="Canva Sans"/>
              <a:sym typeface="Canva Sans"/>
            </a:endParaRPr>
          </a:p>
          <a:p>
            <a:pPr algn="l">
              <a:lnSpc>
                <a:spcPts val="3521"/>
              </a:lnSpc>
            </a:pPr>
            <a:r>
              <a:rPr lang="en-US" sz="3521" b="1" dirty="0">
                <a:solidFill>
                  <a:srgbClr val="1D4232"/>
                </a:solidFill>
                <a:latin typeface="Canva Sans Bold"/>
                <a:ea typeface="Canva Sans Bold"/>
                <a:cs typeface="Canva Sans Bold"/>
                <a:sym typeface="Canva Sans Bold"/>
              </a:rPr>
              <a:t>LIMITATION:</a:t>
            </a:r>
            <a:r>
              <a:rPr lang="en-US" sz="3521" dirty="0">
                <a:solidFill>
                  <a:srgbClr val="1D4232"/>
                </a:solidFill>
                <a:latin typeface="Canva Sans"/>
                <a:ea typeface="Canva Sans"/>
                <a:cs typeface="Canva Sans"/>
                <a:sym typeface="Canva Sans"/>
              </a:rPr>
              <a:t> specific to gray scale image ,high dimensional problems and iterative computations increases the processing time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37212" y="8496844"/>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2958066" y="1783037"/>
            <a:ext cx="13385871" cy="1441581"/>
          </a:xfrm>
          <a:prstGeom prst="rect">
            <a:avLst/>
          </a:prstGeom>
        </p:spPr>
        <p:txBody>
          <a:bodyPr lIns="0" tIns="0" rIns="0" bIns="0" rtlCol="0" anchor="t">
            <a:spAutoFit/>
          </a:bodyPr>
          <a:lstStyle/>
          <a:p>
            <a:pPr algn="ctr">
              <a:lnSpc>
                <a:spcPts val="5748"/>
              </a:lnSpc>
            </a:pPr>
            <a:r>
              <a:rPr lang="en-US" sz="4106" dirty="0">
                <a:solidFill>
                  <a:srgbClr val="1D4232"/>
                </a:solidFill>
                <a:latin typeface="Somber"/>
                <a:ea typeface="Somber"/>
                <a:cs typeface="Somber"/>
                <a:sym typeface="Somber"/>
              </a:rPr>
              <a:t>PAPER 7:enhancing medical image security through a novel frame work : crypto aware elliptic curve </a:t>
            </a:r>
            <a:r>
              <a:rPr lang="en-US" sz="4106" dirty="0" err="1">
                <a:solidFill>
                  <a:srgbClr val="1D4232"/>
                </a:solidFill>
                <a:latin typeface="Somber"/>
                <a:ea typeface="Somber"/>
                <a:cs typeface="Somber"/>
                <a:sym typeface="Somber"/>
              </a:rPr>
              <a:t>diffie</a:t>
            </a:r>
            <a:r>
              <a:rPr lang="en-US" sz="4106" dirty="0">
                <a:solidFill>
                  <a:srgbClr val="1D4232"/>
                </a:solidFill>
                <a:latin typeface="Somber"/>
                <a:ea typeface="Somber"/>
                <a:cs typeface="Somber"/>
                <a:sym typeface="Somber"/>
              </a:rPr>
              <a:t> -</a:t>
            </a:r>
            <a:r>
              <a:rPr lang="en-US" sz="4106" dirty="0" err="1">
                <a:solidFill>
                  <a:srgbClr val="1D4232"/>
                </a:solidFill>
                <a:latin typeface="Somber"/>
                <a:ea typeface="Somber"/>
                <a:cs typeface="Somber"/>
                <a:sym typeface="Somber"/>
              </a:rPr>
              <a:t>hellman</a:t>
            </a:r>
            <a:r>
              <a:rPr lang="en-US" sz="4106" dirty="0">
                <a:solidFill>
                  <a:srgbClr val="1D4232"/>
                </a:solidFill>
                <a:latin typeface="Somber"/>
                <a:ea typeface="Somber"/>
                <a:cs typeface="Somber"/>
                <a:sym typeface="Somber"/>
              </a:rPr>
              <a:t> with key derivation function(2024) </a:t>
            </a:r>
          </a:p>
        </p:txBody>
      </p:sp>
      <p:sp>
        <p:nvSpPr>
          <p:cNvPr id="12" name="TextBox 12"/>
          <p:cNvSpPr txBox="1"/>
          <p:nvPr/>
        </p:nvSpPr>
        <p:spPr>
          <a:xfrm>
            <a:off x="1147815" y="3934676"/>
            <a:ext cx="15935219" cy="4619854"/>
          </a:xfrm>
          <a:prstGeom prst="rect">
            <a:avLst/>
          </a:prstGeom>
        </p:spPr>
        <p:txBody>
          <a:bodyPr lIns="0" tIns="0" rIns="0" bIns="0" rtlCol="0" anchor="t">
            <a:spAutoFit/>
          </a:bodyPr>
          <a:lstStyle/>
          <a:p>
            <a:pPr algn="l">
              <a:lnSpc>
                <a:spcPts val="3582"/>
              </a:lnSpc>
            </a:pPr>
            <a:r>
              <a:rPr lang="en-US" sz="3582" b="1" dirty="0">
                <a:solidFill>
                  <a:srgbClr val="1D4232"/>
                </a:solidFill>
                <a:latin typeface="Canva Sans Bold"/>
                <a:ea typeface="Canva Sans Bold"/>
                <a:cs typeface="Canva Sans Bold"/>
                <a:sym typeface="Canva Sans Bold"/>
              </a:rPr>
              <a:t>METHODOLOGY:</a:t>
            </a:r>
            <a:r>
              <a:rPr lang="en-US" sz="3582" dirty="0">
                <a:solidFill>
                  <a:srgbClr val="1D4232"/>
                </a:solidFill>
                <a:latin typeface="Canva Sans"/>
                <a:ea typeface="Canva Sans"/>
                <a:cs typeface="Canva Sans"/>
                <a:sym typeface="Canva Sans"/>
              </a:rPr>
              <a:t> elliptic curve cryptography is combined with Diffie-</a:t>
            </a:r>
            <a:r>
              <a:rPr lang="en-US" sz="3582" dirty="0" err="1">
                <a:solidFill>
                  <a:srgbClr val="1D4232"/>
                </a:solidFill>
                <a:latin typeface="Canva Sans"/>
                <a:ea typeface="Canva Sans"/>
                <a:cs typeface="Canva Sans"/>
                <a:sym typeface="Canva Sans"/>
              </a:rPr>
              <a:t>hellman</a:t>
            </a:r>
            <a:r>
              <a:rPr lang="en-US" sz="3582" dirty="0">
                <a:solidFill>
                  <a:srgbClr val="1D4232"/>
                </a:solidFill>
                <a:latin typeface="Canva Sans"/>
                <a:ea typeface="Canva Sans"/>
                <a:cs typeface="Canva Sans"/>
                <a:sym typeface="Canva Sans"/>
              </a:rPr>
              <a:t> key exchange ,key derivative function enhances security to securely establish a shared secret using smaller key sizes while maintain the security.</a:t>
            </a:r>
          </a:p>
          <a:p>
            <a:pPr algn="l">
              <a:lnSpc>
                <a:spcPts val="3582"/>
              </a:lnSpc>
            </a:pPr>
            <a:r>
              <a:rPr lang="en-US" sz="3582" dirty="0">
                <a:solidFill>
                  <a:srgbClr val="1D4232"/>
                </a:solidFill>
                <a:latin typeface="Canva Sans"/>
                <a:ea typeface="Canva Sans"/>
                <a:cs typeface="Canva Sans"/>
                <a:sym typeface="Canva Sans"/>
              </a:rPr>
              <a:t> </a:t>
            </a:r>
          </a:p>
          <a:p>
            <a:pPr algn="l">
              <a:lnSpc>
                <a:spcPts val="3582"/>
              </a:lnSpc>
            </a:pPr>
            <a:r>
              <a:rPr lang="en-US" sz="3582" b="1" dirty="0">
                <a:solidFill>
                  <a:srgbClr val="1D4232"/>
                </a:solidFill>
                <a:latin typeface="Canva Sans Bold"/>
                <a:ea typeface="Canva Sans Bold"/>
                <a:cs typeface="Canva Sans Bold"/>
                <a:sym typeface="Canva Sans Bold"/>
              </a:rPr>
              <a:t>METRICS:</a:t>
            </a:r>
            <a:r>
              <a:rPr lang="en-US" sz="3582" dirty="0">
                <a:solidFill>
                  <a:srgbClr val="1D4232"/>
                </a:solidFill>
                <a:latin typeface="Canva Sans"/>
                <a:ea typeface="Canva Sans"/>
                <a:cs typeface="Canva Sans"/>
                <a:sym typeface="Canva Sans"/>
              </a:rPr>
              <a:t> Encryption time:0.001998 sec</a:t>
            </a:r>
          </a:p>
          <a:p>
            <a:pPr algn="l">
              <a:lnSpc>
                <a:spcPts val="3582"/>
              </a:lnSpc>
            </a:pPr>
            <a:r>
              <a:rPr lang="en-US" sz="3582" dirty="0">
                <a:solidFill>
                  <a:srgbClr val="1D4232"/>
                </a:solidFill>
                <a:latin typeface="Canva Sans"/>
                <a:ea typeface="Canva Sans"/>
                <a:cs typeface="Canva Sans"/>
                <a:sym typeface="Canva Sans"/>
              </a:rPr>
              <a:t>Decryption time: 0.001001 sec</a:t>
            </a:r>
          </a:p>
          <a:p>
            <a:pPr algn="l">
              <a:lnSpc>
                <a:spcPts val="3582"/>
              </a:lnSpc>
            </a:pPr>
            <a:endParaRPr lang="en-US" sz="3582" dirty="0">
              <a:solidFill>
                <a:srgbClr val="1D4232"/>
              </a:solidFill>
              <a:latin typeface="Canva Sans"/>
              <a:ea typeface="Canva Sans"/>
              <a:cs typeface="Canva Sans"/>
              <a:sym typeface="Canva Sans"/>
            </a:endParaRPr>
          </a:p>
          <a:p>
            <a:pPr algn="l">
              <a:lnSpc>
                <a:spcPts val="3582"/>
              </a:lnSpc>
            </a:pPr>
            <a:r>
              <a:rPr lang="en-US" sz="3582" b="1" dirty="0">
                <a:solidFill>
                  <a:srgbClr val="1D4232"/>
                </a:solidFill>
                <a:latin typeface="Canva Sans Bold"/>
                <a:ea typeface="Canva Sans Bold"/>
                <a:cs typeface="Canva Sans Bold"/>
                <a:sym typeface="Canva Sans Bold"/>
              </a:rPr>
              <a:t>LIMITATION: </a:t>
            </a:r>
            <a:r>
              <a:rPr lang="en-US" sz="3582" dirty="0">
                <a:solidFill>
                  <a:srgbClr val="1D4232"/>
                </a:solidFill>
                <a:latin typeface="Canva Sans"/>
                <a:ea typeface="Canva Sans"/>
                <a:cs typeface="Canva Sans"/>
                <a:sym typeface="Canva Sans"/>
              </a:rPr>
              <a:t>Complexity: requires high computational resource for implementing this It is specified only for medical images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37212" y="8496844"/>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83037"/>
            <a:ext cx="13385871" cy="1441581"/>
          </a:xfrm>
          <a:prstGeom prst="rect">
            <a:avLst/>
          </a:prstGeom>
        </p:spPr>
        <p:txBody>
          <a:bodyPr lIns="0" tIns="0" rIns="0" bIns="0" rtlCol="0" anchor="t">
            <a:spAutoFit/>
          </a:bodyPr>
          <a:lstStyle/>
          <a:p>
            <a:pPr algn="ctr">
              <a:lnSpc>
                <a:spcPts val="5748"/>
              </a:lnSpc>
            </a:pPr>
            <a:r>
              <a:rPr lang="en-US" sz="4106">
                <a:solidFill>
                  <a:srgbClr val="1D4232"/>
                </a:solidFill>
                <a:latin typeface="Somber"/>
                <a:ea typeface="Somber"/>
                <a:cs typeface="Somber"/>
                <a:sym typeface="Somber"/>
              </a:rPr>
              <a:t>PAPER 8: Meta-analysis and systematic review for anomaly network intervision detection system (2024)</a:t>
            </a:r>
          </a:p>
        </p:txBody>
      </p:sp>
      <p:sp>
        <p:nvSpPr>
          <p:cNvPr id="12" name="TextBox 12"/>
          <p:cNvSpPr txBox="1"/>
          <p:nvPr/>
        </p:nvSpPr>
        <p:spPr>
          <a:xfrm>
            <a:off x="1147815" y="3934676"/>
            <a:ext cx="15935219" cy="3596200"/>
          </a:xfrm>
          <a:prstGeom prst="rect">
            <a:avLst/>
          </a:prstGeom>
        </p:spPr>
        <p:txBody>
          <a:bodyPr lIns="0" tIns="0" rIns="0" bIns="0" rtlCol="0" anchor="t">
            <a:spAutoFit/>
          </a:bodyPr>
          <a:lstStyle/>
          <a:p>
            <a:pPr algn="l">
              <a:lnSpc>
                <a:spcPts val="3582"/>
              </a:lnSpc>
            </a:pPr>
            <a:r>
              <a:rPr lang="en-US" sz="3582" b="1">
                <a:solidFill>
                  <a:srgbClr val="1D4232"/>
                </a:solidFill>
                <a:latin typeface="Canva Sans Bold"/>
                <a:ea typeface="Canva Sans Bold"/>
                <a:cs typeface="Canva Sans Bold"/>
                <a:sym typeface="Canva Sans Bold"/>
              </a:rPr>
              <a:t>METHODOLOGY:</a:t>
            </a:r>
            <a:r>
              <a:rPr lang="en-US" sz="3582">
                <a:solidFill>
                  <a:srgbClr val="1D4232"/>
                </a:solidFill>
                <a:latin typeface="Canva Sans"/>
                <a:ea typeface="Canva Sans"/>
                <a:cs typeface="Canva Sans"/>
                <a:sym typeface="Canva Sans"/>
              </a:rPr>
              <a:t>  they focus on comparing traditional machine learning and deep learning methods </a:t>
            </a:r>
          </a:p>
          <a:p>
            <a:pPr algn="l">
              <a:lnSpc>
                <a:spcPts val="3582"/>
              </a:lnSpc>
            </a:pPr>
            <a:endParaRPr lang="en-US" sz="3582">
              <a:solidFill>
                <a:srgbClr val="1D4232"/>
              </a:solidFill>
              <a:latin typeface="Canva Sans"/>
              <a:ea typeface="Canva Sans"/>
              <a:cs typeface="Canva Sans"/>
              <a:sym typeface="Canva Sans"/>
            </a:endParaRPr>
          </a:p>
          <a:p>
            <a:pPr algn="l">
              <a:lnSpc>
                <a:spcPts val="3582"/>
              </a:lnSpc>
            </a:pPr>
            <a:r>
              <a:rPr lang="en-US" sz="3582" b="1">
                <a:solidFill>
                  <a:srgbClr val="1D4232"/>
                </a:solidFill>
                <a:latin typeface="Canva Sans Bold"/>
                <a:ea typeface="Canva Sans Bold"/>
                <a:cs typeface="Canva Sans Bold"/>
                <a:sym typeface="Canva Sans Bold"/>
              </a:rPr>
              <a:t>METRICS:</a:t>
            </a:r>
            <a:r>
              <a:rPr lang="en-US" sz="3582">
                <a:solidFill>
                  <a:srgbClr val="1D4232"/>
                </a:solidFill>
                <a:latin typeface="Canva Sans"/>
                <a:ea typeface="Canva Sans"/>
                <a:cs typeface="Canva Sans"/>
                <a:sym typeface="Canva Sans"/>
              </a:rPr>
              <a:t> accuracy (evaluation of ML/DL) methods, discuss the computational efficiency of different algorithm</a:t>
            </a:r>
          </a:p>
          <a:p>
            <a:pPr algn="l">
              <a:lnSpc>
                <a:spcPts val="3582"/>
              </a:lnSpc>
            </a:pPr>
            <a:endParaRPr lang="en-US" sz="3582">
              <a:solidFill>
                <a:srgbClr val="1D4232"/>
              </a:solidFill>
              <a:latin typeface="Canva Sans"/>
              <a:ea typeface="Canva Sans"/>
              <a:cs typeface="Canva Sans"/>
              <a:sym typeface="Canva Sans"/>
            </a:endParaRPr>
          </a:p>
          <a:p>
            <a:pPr algn="l">
              <a:lnSpc>
                <a:spcPts val="3582"/>
              </a:lnSpc>
            </a:pPr>
            <a:r>
              <a:rPr lang="en-US" sz="3582" b="1">
                <a:solidFill>
                  <a:srgbClr val="1D4232"/>
                </a:solidFill>
                <a:latin typeface="Canva Sans Bold"/>
                <a:ea typeface="Canva Sans Bold"/>
                <a:cs typeface="Canva Sans Bold"/>
                <a:sym typeface="Canva Sans Bold"/>
              </a:rPr>
              <a:t>LIMITATION:  </a:t>
            </a:r>
            <a:r>
              <a:rPr lang="en-US" sz="3582">
                <a:solidFill>
                  <a:srgbClr val="1D4232"/>
                </a:solidFill>
                <a:latin typeface="Canva Sans"/>
                <a:ea typeface="Canva Sans"/>
                <a:cs typeface="Canva Sans"/>
                <a:sym typeface="Canva Sans"/>
              </a:rPr>
              <a:t>it lacks practical implementation on case studies Challenges associated with imbalance dataset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37212" y="8496844"/>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83037"/>
            <a:ext cx="13385871" cy="1441581"/>
          </a:xfrm>
          <a:prstGeom prst="rect">
            <a:avLst/>
          </a:prstGeom>
        </p:spPr>
        <p:txBody>
          <a:bodyPr lIns="0" tIns="0" rIns="0" bIns="0" rtlCol="0" anchor="t">
            <a:spAutoFit/>
          </a:bodyPr>
          <a:lstStyle/>
          <a:p>
            <a:pPr algn="ctr">
              <a:lnSpc>
                <a:spcPts val="5748"/>
              </a:lnSpc>
            </a:pPr>
            <a:r>
              <a:rPr lang="en-US" sz="4106">
                <a:solidFill>
                  <a:srgbClr val="1D4232"/>
                </a:solidFill>
                <a:latin typeface="Somber"/>
                <a:ea typeface="Somber"/>
                <a:cs typeface="Somber"/>
                <a:sym typeface="Somber"/>
              </a:rPr>
              <a:t>PAPER 9:A secure biometric key generation mechanism via deep learning and its application(2021)</a:t>
            </a:r>
          </a:p>
        </p:txBody>
      </p:sp>
      <p:sp>
        <p:nvSpPr>
          <p:cNvPr id="12" name="TextBox 12"/>
          <p:cNvSpPr txBox="1"/>
          <p:nvPr/>
        </p:nvSpPr>
        <p:spPr>
          <a:xfrm>
            <a:off x="1803966" y="3672626"/>
            <a:ext cx="14725896" cy="4454509"/>
          </a:xfrm>
          <a:prstGeom prst="rect">
            <a:avLst/>
          </a:prstGeom>
        </p:spPr>
        <p:txBody>
          <a:bodyPr lIns="0" tIns="0" rIns="0" bIns="0" rtlCol="0" anchor="t">
            <a:spAutoFit/>
          </a:bodyPr>
          <a:lstStyle/>
          <a:p>
            <a:pPr algn="l">
              <a:lnSpc>
                <a:spcPts val="2958"/>
              </a:lnSpc>
            </a:pPr>
            <a:r>
              <a:rPr lang="en-US" sz="2958" b="1">
                <a:solidFill>
                  <a:srgbClr val="1D4232"/>
                </a:solidFill>
                <a:latin typeface="Canva Sans Bold"/>
                <a:ea typeface="Canva Sans Bold"/>
                <a:cs typeface="Canva Sans Bold"/>
                <a:sym typeface="Canva Sans Bold"/>
              </a:rPr>
              <a:t>METHODOLOGY:</a:t>
            </a:r>
            <a:r>
              <a:rPr lang="en-US" sz="2958">
                <a:solidFill>
                  <a:srgbClr val="1D4232"/>
                </a:solidFill>
                <a:latin typeface="Canva Sans"/>
                <a:ea typeface="Canva Sans"/>
                <a:cs typeface="Canva Sans"/>
                <a:sym typeface="Canva Sans"/>
              </a:rPr>
              <a:t>  : biometric mapping network(map random binary codes ensuring privacy and accuracy),random permutation(random shuffling mechanism ensures scalability and bio key diversity)  </a:t>
            </a:r>
          </a:p>
          <a:p>
            <a:pPr algn="l">
              <a:lnSpc>
                <a:spcPts val="2958"/>
              </a:lnSpc>
            </a:pPr>
            <a:endParaRPr lang="en-US" sz="2958">
              <a:solidFill>
                <a:srgbClr val="1D4232"/>
              </a:solidFill>
              <a:latin typeface="Canva Sans"/>
              <a:ea typeface="Canva Sans"/>
              <a:cs typeface="Canva Sans"/>
              <a:sym typeface="Canva Sans"/>
            </a:endParaRPr>
          </a:p>
          <a:p>
            <a:pPr algn="l">
              <a:lnSpc>
                <a:spcPts val="2958"/>
              </a:lnSpc>
            </a:pPr>
            <a:r>
              <a:rPr lang="en-US" sz="2958" b="1">
                <a:solidFill>
                  <a:srgbClr val="1D4232"/>
                </a:solidFill>
                <a:latin typeface="Canva Sans Bold"/>
                <a:ea typeface="Canva Sans Bold"/>
                <a:cs typeface="Canva Sans Bold"/>
                <a:sym typeface="Canva Sans Bold"/>
              </a:rPr>
              <a:t>METRICS:</a:t>
            </a:r>
            <a:r>
              <a:rPr lang="en-US" sz="2958">
                <a:solidFill>
                  <a:srgbClr val="1D4232"/>
                </a:solidFill>
                <a:latin typeface="Canva Sans"/>
                <a:ea typeface="Canva Sans"/>
                <a:cs typeface="Canva Sans"/>
                <a:sym typeface="Canva Sans"/>
              </a:rPr>
              <a:t> Genuine accept rate(GAR): achieved &gt;97% </a:t>
            </a:r>
          </a:p>
          <a:p>
            <a:pPr algn="l">
              <a:lnSpc>
                <a:spcPts val="2958"/>
              </a:lnSpc>
            </a:pPr>
            <a:r>
              <a:rPr lang="en-US" sz="2958">
                <a:solidFill>
                  <a:srgbClr val="1D4232"/>
                </a:solidFill>
                <a:latin typeface="Canva Sans"/>
                <a:ea typeface="Canva Sans"/>
                <a:cs typeface="Canva Sans"/>
                <a:sym typeface="Canva Sans"/>
              </a:rPr>
              <a:t>Equal error rate: less than 2% </a:t>
            </a:r>
          </a:p>
          <a:p>
            <a:pPr algn="l">
              <a:lnSpc>
                <a:spcPts val="2958"/>
              </a:lnSpc>
            </a:pPr>
            <a:r>
              <a:rPr lang="en-US" sz="2958">
                <a:solidFill>
                  <a:srgbClr val="1D4232"/>
                </a:solidFill>
                <a:latin typeface="Canva Sans"/>
                <a:ea typeface="Canva Sans"/>
                <a:cs typeface="Canva Sans"/>
                <a:sym typeface="Canva Sans"/>
              </a:rPr>
              <a:t>Randomness:verified using NIST statistical test suite</a:t>
            </a:r>
          </a:p>
          <a:p>
            <a:pPr algn="l">
              <a:lnSpc>
                <a:spcPts val="2958"/>
              </a:lnSpc>
            </a:pPr>
            <a:endParaRPr lang="en-US" sz="2958">
              <a:solidFill>
                <a:srgbClr val="1D4232"/>
              </a:solidFill>
              <a:latin typeface="Canva Sans"/>
              <a:ea typeface="Canva Sans"/>
              <a:cs typeface="Canva Sans"/>
              <a:sym typeface="Canva Sans"/>
            </a:endParaRPr>
          </a:p>
          <a:p>
            <a:pPr algn="l">
              <a:lnSpc>
                <a:spcPts val="2958"/>
              </a:lnSpc>
            </a:pPr>
            <a:r>
              <a:rPr lang="en-US" sz="2958" b="1">
                <a:solidFill>
                  <a:srgbClr val="1D4232"/>
                </a:solidFill>
                <a:latin typeface="Canva Sans Bold"/>
                <a:ea typeface="Canva Sans Bold"/>
                <a:cs typeface="Canva Sans Bold"/>
                <a:sym typeface="Canva Sans Bold"/>
              </a:rPr>
              <a:t>LIMITATION:  </a:t>
            </a:r>
            <a:r>
              <a:rPr lang="en-US" sz="2958">
                <a:solidFill>
                  <a:srgbClr val="1D4232"/>
                </a:solidFill>
                <a:latin typeface="Canva Sans"/>
                <a:ea typeface="Canva Sans"/>
                <a:cs typeface="Canva Sans"/>
                <a:sym typeface="Canva Sans"/>
              </a:rPr>
              <a:t>Dependence on specific dataset for evaluation(ORL,LMU-PIE) Computational cost due to DNN(deep neural network pass input data to multiple layers of neurons each performing transformation to learn complex patterns and make predictions)) training for new biometric, Focus primarily on face images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559704" y="1274626"/>
            <a:ext cx="17225742" cy="7737747"/>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37212" y="8496844"/>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958066" y="1783037"/>
            <a:ext cx="13385871" cy="711505"/>
          </a:xfrm>
          <a:prstGeom prst="rect">
            <a:avLst/>
          </a:prstGeom>
        </p:spPr>
        <p:txBody>
          <a:bodyPr lIns="0" tIns="0" rIns="0" bIns="0" rtlCol="0" anchor="t">
            <a:spAutoFit/>
          </a:bodyPr>
          <a:lstStyle/>
          <a:p>
            <a:pPr algn="ctr">
              <a:lnSpc>
                <a:spcPts val="5748"/>
              </a:lnSpc>
            </a:pPr>
            <a:r>
              <a:rPr lang="en-US" sz="4106">
                <a:solidFill>
                  <a:srgbClr val="1D4232"/>
                </a:solidFill>
                <a:latin typeface="Somber"/>
                <a:ea typeface="Somber"/>
                <a:cs typeface="Somber"/>
                <a:sym typeface="Somber"/>
              </a:rPr>
              <a:t>PAPER 10:Encrypted network traffic analysis(2020)</a:t>
            </a:r>
          </a:p>
        </p:txBody>
      </p:sp>
      <p:sp>
        <p:nvSpPr>
          <p:cNvPr id="12" name="TextBox 12"/>
          <p:cNvSpPr txBox="1"/>
          <p:nvPr/>
        </p:nvSpPr>
        <p:spPr>
          <a:xfrm>
            <a:off x="1786223" y="3068912"/>
            <a:ext cx="15240769" cy="4847526"/>
          </a:xfrm>
          <a:prstGeom prst="rect">
            <a:avLst/>
          </a:prstGeom>
        </p:spPr>
        <p:txBody>
          <a:bodyPr lIns="0" tIns="0" rIns="0" bIns="0" rtlCol="0" anchor="t">
            <a:spAutoFit/>
          </a:bodyPr>
          <a:lstStyle/>
          <a:p>
            <a:pPr algn="l">
              <a:lnSpc>
                <a:spcPts val="2972"/>
              </a:lnSpc>
            </a:pPr>
            <a:r>
              <a:rPr lang="en-US" sz="2972" b="1">
                <a:solidFill>
                  <a:srgbClr val="1D4232"/>
                </a:solidFill>
                <a:latin typeface="Canva Sans Bold"/>
                <a:ea typeface="Canva Sans Bold"/>
                <a:cs typeface="Canva Sans Bold"/>
                <a:sym typeface="Canva Sans Bold"/>
              </a:rPr>
              <a:t>METHODOLOGY:</a:t>
            </a:r>
            <a:r>
              <a:rPr lang="en-US" sz="2972">
                <a:solidFill>
                  <a:srgbClr val="1D4232"/>
                </a:solidFill>
                <a:latin typeface="Canva Sans"/>
                <a:ea typeface="Canva Sans"/>
                <a:cs typeface="Canva Sans"/>
                <a:sym typeface="Canva Sans"/>
              </a:rPr>
              <a:t>  capture network traffic using tools like wireshark,zeek .Traffic classification(use ml algorithm like Forest or deep learning model) </a:t>
            </a:r>
          </a:p>
          <a:p>
            <a:pPr algn="l">
              <a:lnSpc>
                <a:spcPts val="2972"/>
              </a:lnSpc>
            </a:pPr>
            <a:r>
              <a:rPr lang="en-US" sz="2972">
                <a:solidFill>
                  <a:srgbClr val="1D4232"/>
                </a:solidFill>
                <a:latin typeface="Canva Sans"/>
                <a:ea typeface="Canva Sans"/>
                <a:cs typeface="Canva Sans"/>
                <a:sym typeface="Canva Sans"/>
              </a:rPr>
              <a:t>Anomaly detection(apply unsupervised learning techniques to identify unusual patterns) </a:t>
            </a:r>
          </a:p>
          <a:p>
            <a:pPr algn="l">
              <a:lnSpc>
                <a:spcPts val="2972"/>
              </a:lnSpc>
            </a:pPr>
            <a:endParaRPr lang="en-US" sz="2972">
              <a:solidFill>
                <a:srgbClr val="1D4232"/>
              </a:solidFill>
              <a:latin typeface="Canva Sans"/>
              <a:ea typeface="Canva Sans"/>
              <a:cs typeface="Canva Sans"/>
              <a:sym typeface="Canva Sans"/>
            </a:endParaRPr>
          </a:p>
          <a:p>
            <a:pPr algn="l">
              <a:lnSpc>
                <a:spcPts val="2972"/>
              </a:lnSpc>
            </a:pPr>
            <a:r>
              <a:rPr lang="en-US" sz="2972" b="1">
                <a:solidFill>
                  <a:srgbClr val="1D4232"/>
                </a:solidFill>
                <a:latin typeface="Canva Sans Bold"/>
                <a:ea typeface="Canva Sans Bold"/>
                <a:cs typeface="Canva Sans Bold"/>
                <a:sym typeface="Canva Sans Bold"/>
              </a:rPr>
              <a:t>METRICS:</a:t>
            </a:r>
            <a:r>
              <a:rPr lang="en-US" sz="2972">
                <a:solidFill>
                  <a:srgbClr val="1D4232"/>
                </a:solidFill>
                <a:latin typeface="Canva Sans"/>
                <a:ea typeface="Canva Sans"/>
                <a:cs typeface="Canva Sans"/>
                <a:sym typeface="Canva Sans"/>
              </a:rPr>
              <a:t> true positive rate(TPR):measures the accuracy of anomaly detection </a:t>
            </a:r>
          </a:p>
          <a:p>
            <a:pPr algn="l">
              <a:lnSpc>
                <a:spcPts val="2972"/>
              </a:lnSpc>
            </a:pPr>
            <a:r>
              <a:rPr lang="en-US" sz="2972">
                <a:solidFill>
                  <a:srgbClr val="1D4232"/>
                </a:solidFill>
                <a:latin typeface="Canva Sans"/>
                <a:ea typeface="Canva Sans"/>
                <a:cs typeface="Canva Sans"/>
                <a:sym typeface="Canva Sans"/>
              </a:rPr>
              <a:t>Classification accuracy:evaluates how effectively traffic is categorized into behaviours. </a:t>
            </a:r>
          </a:p>
          <a:p>
            <a:pPr algn="l">
              <a:lnSpc>
                <a:spcPts val="2972"/>
              </a:lnSpc>
            </a:pPr>
            <a:endParaRPr lang="en-US" sz="2972">
              <a:solidFill>
                <a:srgbClr val="1D4232"/>
              </a:solidFill>
              <a:latin typeface="Canva Sans"/>
              <a:ea typeface="Canva Sans"/>
              <a:cs typeface="Canva Sans"/>
              <a:sym typeface="Canva Sans"/>
            </a:endParaRPr>
          </a:p>
          <a:p>
            <a:pPr algn="l">
              <a:lnSpc>
                <a:spcPts val="2972"/>
              </a:lnSpc>
            </a:pPr>
            <a:r>
              <a:rPr lang="en-US" sz="2972" b="1">
                <a:solidFill>
                  <a:srgbClr val="1D4232"/>
                </a:solidFill>
                <a:latin typeface="Canva Sans Bold"/>
                <a:ea typeface="Canva Sans Bold"/>
                <a:cs typeface="Canva Sans Bold"/>
                <a:sym typeface="Canva Sans Bold"/>
              </a:rPr>
              <a:t>LIMITATION:  </a:t>
            </a:r>
            <a:r>
              <a:rPr lang="en-US" sz="2972">
                <a:solidFill>
                  <a:srgbClr val="1D4232"/>
                </a:solidFill>
                <a:latin typeface="Canva Sans"/>
                <a:ea typeface="Canva Sans"/>
                <a:cs typeface="Canva Sans"/>
                <a:sym typeface="Canva Sans"/>
              </a:rPr>
              <a:t>encryption complexity :modern encryption standards reduce metadata Supervised learning models are only good as the labelled dataset they are trained on ML based system required significant computational power and memory for real time analysis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037636" y="3892122"/>
            <a:ext cx="5271269" cy="7589524"/>
          </a:xfrm>
          <a:custGeom>
            <a:avLst/>
            <a:gdLst/>
            <a:ahLst/>
            <a:cxnLst/>
            <a:rect l="l" t="t" r="r" b="b"/>
            <a:pathLst>
              <a:path w="5271269" h="7589524">
                <a:moveTo>
                  <a:pt x="0" y="0"/>
                </a:moveTo>
                <a:lnTo>
                  <a:pt x="5271269" y="0"/>
                </a:lnTo>
                <a:lnTo>
                  <a:pt x="5271269" y="7589523"/>
                </a:lnTo>
                <a:lnTo>
                  <a:pt x="0" y="758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807210" y="-2582750"/>
            <a:ext cx="5271269" cy="7589524"/>
          </a:xfrm>
          <a:custGeom>
            <a:avLst/>
            <a:gdLst/>
            <a:ahLst/>
            <a:cxnLst/>
            <a:rect l="l" t="t" r="r" b="b"/>
            <a:pathLst>
              <a:path w="5271269" h="7589524">
                <a:moveTo>
                  <a:pt x="5271270" y="7589523"/>
                </a:moveTo>
                <a:lnTo>
                  <a:pt x="0" y="7589523"/>
                </a:lnTo>
                <a:lnTo>
                  <a:pt x="0" y="0"/>
                </a:lnTo>
                <a:lnTo>
                  <a:pt x="5271270" y="0"/>
                </a:lnTo>
                <a:lnTo>
                  <a:pt x="5271270" y="7589523"/>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791844" y="9074988"/>
            <a:ext cx="7532275" cy="2424023"/>
          </a:xfrm>
          <a:custGeom>
            <a:avLst/>
            <a:gdLst/>
            <a:ahLst/>
            <a:cxnLst/>
            <a:rect l="l" t="t" r="r" b="b"/>
            <a:pathLst>
              <a:path w="7532275" h="2424023">
                <a:moveTo>
                  <a:pt x="0" y="0"/>
                </a:moveTo>
                <a:lnTo>
                  <a:pt x="7532275" y="0"/>
                </a:lnTo>
                <a:lnTo>
                  <a:pt x="7532275" y="2424024"/>
                </a:lnTo>
                <a:lnTo>
                  <a:pt x="0" y="24240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573241" y="-1212012"/>
            <a:ext cx="7532275" cy="2424023"/>
          </a:xfrm>
          <a:custGeom>
            <a:avLst/>
            <a:gdLst/>
            <a:ahLst/>
            <a:cxnLst/>
            <a:rect l="l" t="t" r="r" b="b"/>
            <a:pathLst>
              <a:path w="7532275" h="2424023">
                <a:moveTo>
                  <a:pt x="7532275" y="2424024"/>
                </a:moveTo>
                <a:lnTo>
                  <a:pt x="0" y="2424024"/>
                </a:lnTo>
                <a:lnTo>
                  <a:pt x="0" y="0"/>
                </a:lnTo>
                <a:lnTo>
                  <a:pt x="7532275" y="0"/>
                </a:lnTo>
                <a:lnTo>
                  <a:pt x="7532275" y="242402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307066" y="1964051"/>
            <a:ext cx="7616718"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PROPOSED TIMELINE</a:t>
            </a:r>
          </a:p>
        </p:txBody>
      </p:sp>
      <p:sp>
        <p:nvSpPr>
          <p:cNvPr id="12" name="TextBox 12"/>
          <p:cNvSpPr txBox="1"/>
          <p:nvPr/>
        </p:nvSpPr>
        <p:spPr>
          <a:xfrm>
            <a:off x="1843790" y="3642992"/>
            <a:ext cx="14848510" cy="4043891"/>
          </a:xfrm>
          <a:prstGeom prst="rect">
            <a:avLst/>
          </a:prstGeom>
        </p:spPr>
        <p:txBody>
          <a:bodyPr lIns="0" tIns="0" rIns="0" bIns="0" rtlCol="0" anchor="t">
            <a:spAutoFit/>
          </a:bodyPr>
          <a:lstStyle/>
          <a:p>
            <a:pPr algn="l">
              <a:lnSpc>
                <a:spcPts val="3583"/>
              </a:lnSpc>
            </a:pPr>
            <a:r>
              <a:rPr lang="en-US" sz="3583" b="1">
                <a:solidFill>
                  <a:srgbClr val="1D4232"/>
                </a:solidFill>
                <a:latin typeface="Canva Sans Bold"/>
                <a:ea typeface="Canva Sans Bold"/>
                <a:cs typeface="Canva Sans Bold"/>
                <a:sym typeface="Canva Sans Bold"/>
              </a:rPr>
              <a:t>Week 1-2:</a:t>
            </a:r>
            <a:r>
              <a:rPr lang="en-US" sz="3583">
                <a:solidFill>
                  <a:srgbClr val="1D4232"/>
                </a:solidFill>
                <a:latin typeface="Canva Sans"/>
                <a:ea typeface="Canva Sans"/>
                <a:cs typeface="Canva Sans"/>
                <a:sym typeface="Canva Sans"/>
              </a:rPr>
              <a:t> Data collection and preprocessing (CIFAR-10 dataset), setting up the environment for both CNN and AES encryption models.</a:t>
            </a:r>
          </a:p>
          <a:p>
            <a:pPr algn="l">
              <a:lnSpc>
                <a:spcPts val="3583"/>
              </a:lnSpc>
            </a:pPr>
            <a:r>
              <a:rPr lang="en-US" sz="3583" b="1">
                <a:solidFill>
                  <a:srgbClr val="1D4232"/>
                </a:solidFill>
                <a:latin typeface="Canva Sans Bold"/>
                <a:ea typeface="Canva Sans Bold"/>
                <a:cs typeface="Canva Sans Bold"/>
                <a:sym typeface="Canva Sans Bold"/>
              </a:rPr>
              <a:t>Week 3-4: </a:t>
            </a:r>
            <a:r>
              <a:rPr lang="en-US" sz="3583">
                <a:solidFill>
                  <a:srgbClr val="1D4232"/>
                </a:solidFill>
                <a:latin typeface="Canva Sans"/>
                <a:ea typeface="Canva Sans"/>
                <a:cs typeface="Canva Sans"/>
                <a:sym typeface="Canva Sans"/>
              </a:rPr>
              <a:t>Training the CNN model for encryption/decryption, implementing AES encryption in CBC mode.</a:t>
            </a:r>
          </a:p>
          <a:p>
            <a:pPr algn="l">
              <a:lnSpc>
                <a:spcPts val="3583"/>
              </a:lnSpc>
            </a:pPr>
            <a:r>
              <a:rPr lang="en-US" sz="3583" b="1">
                <a:solidFill>
                  <a:srgbClr val="1D4232"/>
                </a:solidFill>
                <a:latin typeface="Canva Sans Bold"/>
                <a:ea typeface="Canva Sans Bold"/>
                <a:cs typeface="Canva Sans Bold"/>
                <a:sym typeface="Canva Sans Bold"/>
              </a:rPr>
              <a:t>Week 5:</a:t>
            </a:r>
            <a:r>
              <a:rPr lang="en-US" sz="3583">
                <a:solidFill>
                  <a:srgbClr val="1D4232"/>
                </a:solidFill>
                <a:latin typeface="Canva Sans"/>
                <a:ea typeface="Canva Sans"/>
                <a:cs typeface="Canva Sans"/>
                <a:sym typeface="Canva Sans"/>
              </a:rPr>
              <a:t> Model evaluation—compare encryption performance, image quality, encryption time, and security.</a:t>
            </a:r>
          </a:p>
          <a:p>
            <a:pPr algn="l">
              <a:lnSpc>
                <a:spcPts val="3583"/>
              </a:lnSpc>
            </a:pPr>
            <a:r>
              <a:rPr lang="en-US" sz="3583" b="1">
                <a:solidFill>
                  <a:srgbClr val="1D4232"/>
                </a:solidFill>
                <a:latin typeface="Canva Sans Bold"/>
                <a:ea typeface="Canva Sans Bold"/>
                <a:cs typeface="Canva Sans Bold"/>
                <a:sym typeface="Canva Sans Bold"/>
              </a:rPr>
              <a:t>Week 6:</a:t>
            </a:r>
            <a:r>
              <a:rPr lang="en-US" sz="3583">
                <a:solidFill>
                  <a:srgbClr val="1D4232"/>
                </a:solidFill>
                <a:latin typeface="Canva Sans"/>
                <a:ea typeface="Canva Sans"/>
                <a:cs typeface="Canva Sans"/>
                <a:sym typeface="Canva Sans"/>
              </a:rPr>
              <a:t> Finalizing results, preparing the report and presentation slides.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037636" y="3892122"/>
            <a:ext cx="5271269" cy="7589524"/>
          </a:xfrm>
          <a:custGeom>
            <a:avLst/>
            <a:gdLst/>
            <a:ahLst/>
            <a:cxnLst/>
            <a:rect l="l" t="t" r="r" b="b"/>
            <a:pathLst>
              <a:path w="5271269" h="7589524">
                <a:moveTo>
                  <a:pt x="0" y="0"/>
                </a:moveTo>
                <a:lnTo>
                  <a:pt x="5271269" y="0"/>
                </a:lnTo>
                <a:lnTo>
                  <a:pt x="5271269" y="7589523"/>
                </a:lnTo>
                <a:lnTo>
                  <a:pt x="0" y="758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807210" y="-2582750"/>
            <a:ext cx="5271269" cy="7589524"/>
          </a:xfrm>
          <a:custGeom>
            <a:avLst/>
            <a:gdLst/>
            <a:ahLst/>
            <a:cxnLst/>
            <a:rect l="l" t="t" r="r" b="b"/>
            <a:pathLst>
              <a:path w="5271269" h="7589524">
                <a:moveTo>
                  <a:pt x="5271270" y="7589523"/>
                </a:moveTo>
                <a:lnTo>
                  <a:pt x="0" y="7589523"/>
                </a:lnTo>
                <a:lnTo>
                  <a:pt x="0" y="0"/>
                </a:lnTo>
                <a:lnTo>
                  <a:pt x="5271270" y="0"/>
                </a:lnTo>
                <a:lnTo>
                  <a:pt x="5271270" y="7589523"/>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791844" y="9074988"/>
            <a:ext cx="7532275" cy="2424023"/>
          </a:xfrm>
          <a:custGeom>
            <a:avLst/>
            <a:gdLst/>
            <a:ahLst/>
            <a:cxnLst/>
            <a:rect l="l" t="t" r="r" b="b"/>
            <a:pathLst>
              <a:path w="7532275" h="2424023">
                <a:moveTo>
                  <a:pt x="0" y="0"/>
                </a:moveTo>
                <a:lnTo>
                  <a:pt x="7532275" y="0"/>
                </a:lnTo>
                <a:lnTo>
                  <a:pt x="7532275" y="2424024"/>
                </a:lnTo>
                <a:lnTo>
                  <a:pt x="0" y="24240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573241" y="-1212012"/>
            <a:ext cx="7532275" cy="2424023"/>
          </a:xfrm>
          <a:custGeom>
            <a:avLst/>
            <a:gdLst/>
            <a:ahLst/>
            <a:cxnLst/>
            <a:rect l="l" t="t" r="r" b="b"/>
            <a:pathLst>
              <a:path w="7532275" h="2424023">
                <a:moveTo>
                  <a:pt x="7532275" y="2424024"/>
                </a:moveTo>
                <a:lnTo>
                  <a:pt x="0" y="2424024"/>
                </a:lnTo>
                <a:lnTo>
                  <a:pt x="0" y="0"/>
                </a:lnTo>
                <a:lnTo>
                  <a:pt x="7532275" y="0"/>
                </a:lnTo>
                <a:lnTo>
                  <a:pt x="7532275" y="242402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307066" y="1964051"/>
            <a:ext cx="7616718"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CONCLUSION</a:t>
            </a:r>
          </a:p>
        </p:txBody>
      </p:sp>
      <p:sp>
        <p:nvSpPr>
          <p:cNvPr id="12" name="TextBox 12"/>
          <p:cNvSpPr txBox="1"/>
          <p:nvPr/>
        </p:nvSpPr>
        <p:spPr>
          <a:xfrm>
            <a:off x="1843790" y="3623942"/>
            <a:ext cx="14495588" cy="4201637"/>
          </a:xfrm>
          <a:prstGeom prst="rect">
            <a:avLst/>
          </a:prstGeom>
        </p:spPr>
        <p:txBody>
          <a:bodyPr lIns="0" tIns="0" rIns="0" bIns="0" rtlCol="0" anchor="t">
            <a:spAutoFit/>
          </a:bodyPr>
          <a:lstStyle/>
          <a:p>
            <a:pPr algn="l">
              <a:lnSpc>
                <a:spcPts val="3340"/>
              </a:lnSpc>
            </a:pPr>
            <a:r>
              <a:rPr lang="en-US" sz="3340" b="1">
                <a:solidFill>
                  <a:srgbClr val="1D4232"/>
                </a:solidFill>
                <a:latin typeface="Canva Sans Bold"/>
                <a:ea typeface="Canva Sans Bold"/>
                <a:cs typeface="Canva Sans Bold"/>
                <a:sym typeface="Canva Sans Bold"/>
              </a:rPr>
              <a:t>Summary:</a:t>
            </a:r>
          </a:p>
          <a:p>
            <a:pPr algn="l">
              <a:lnSpc>
                <a:spcPts val="3340"/>
              </a:lnSpc>
            </a:pPr>
            <a:r>
              <a:rPr lang="en-US" sz="3340">
                <a:solidFill>
                  <a:srgbClr val="1D4232"/>
                </a:solidFill>
                <a:latin typeface="Canva Sans"/>
                <a:ea typeface="Canva Sans"/>
                <a:cs typeface="Canva Sans"/>
                <a:sym typeface="Canva Sans"/>
              </a:rPr>
              <a:t>The research aims to compare CNN-based encryption and AES CBC in terms of preserving image quality during encryption and decryption.</a:t>
            </a:r>
          </a:p>
          <a:p>
            <a:pPr algn="l">
              <a:lnSpc>
                <a:spcPts val="3340"/>
              </a:lnSpc>
            </a:pPr>
            <a:r>
              <a:rPr lang="en-US" sz="3340">
                <a:solidFill>
                  <a:srgbClr val="1D4232"/>
                </a:solidFill>
                <a:latin typeface="Canva Sans"/>
                <a:ea typeface="Canva Sans"/>
                <a:cs typeface="Canva Sans"/>
                <a:sym typeface="Canva Sans"/>
              </a:rPr>
              <a:t>CNNs show promise for enhancing encryption quality while still providing strong security.</a:t>
            </a:r>
          </a:p>
          <a:p>
            <a:pPr algn="l">
              <a:lnSpc>
                <a:spcPts val="3340"/>
              </a:lnSpc>
            </a:pPr>
            <a:endParaRPr lang="en-US" sz="3340">
              <a:solidFill>
                <a:srgbClr val="1D4232"/>
              </a:solidFill>
              <a:latin typeface="Canva Sans"/>
              <a:ea typeface="Canva Sans"/>
              <a:cs typeface="Canva Sans"/>
              <a:sym typeface="Canva Sans"/>
            </a:endParaRPr>
          </a:p>
          <a:p>
            <a:pPr algn="l">
              <a:lnSpc>
                <a:spcPts val="3340"/>
              </a:lnSpc>
            </a:pPr>
            <a:r>
              <a:rPr lang="en-US" sz="3340" b="1">
                <a:solidFill>
                  <a:srgbClr val="1D4232"/>
                </a:solidFill>
                <a:latin typeface="Canva Sans Bold"/>
                <a:ea typeface="Canva Sans Bold"/>
                <a:cs typeface="Canva Sans Bold"/>
                <a:sym typeface="Canva Sans Bold"/>
              </a:rPr>
              <a:t>Future Work:</a:t>
            </a:r>
          </a:p>
          <a:p>
            <a:pPr algn="l">
              <a:lnSpc>
                <a:spcPts val="3340"/>
              </a:lnSpc>
            </a:pPr>
            <a:r>
              <a:rPr lang="en-US" sz="3340">
                <a:solidFill>
                  <a:srgbClr val="1D4232"/>
                </a:solidFill>
                <a:latin typeface="Canva Sans"/>
                <a:ea typeface="Canva Sans"/>
                <a:cs typeface="Canva Sans"/>
                <a:sym typeface="Canva Sans"/>
              </a:rPr>
              <a:t>Further improvements in CNN-based models could be explored, such as incorporating deeper architectures or more advanced training techniques to enhance encryption accuracy.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501360" y="3011762"/>
            <a:ext cx="5271269" cy="7589524"/>
          </a:xfrm>
          <a:custGeom>
            <a:avLst/>
            <a:gdLst/>
            <a:ahLst/>
            <a:cxnLst/>
            <a:rect l="l" t="t" r="r" b="b"/>
            <a:pathLst>
              <a:path w="5271269" h="7589524">
                <a:moveTo>
                  <a:pt x="0" y="0"/>
                </a:moveTo>
                <a:lnTo>
                  <a:pt x="5271269" y="0"/>
                </a:lnTo>
                <a:lnTo>
                  <a:pt x="5271269" y="7589523"/>
                </a:lnTo>
                <a:lnTo>
                  <a:pt x="0" y="758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427479" y="-525785"/>
            <a:ext cx="5271269" cy="7589524"/>
          </a:xfrm>
          <a:custGeom>
            <a:avLst/>
            <a:gdLst/>
            <a:ahLst/>
            <a:cxnLst/>
            <a:rect l="l" t="t" r="r" b="b"/>
            <a:pathLst>
              <a:path w="5271269" h="7589524">
                <a:moveTo>
                  <a:pt x="5271269" y="7589523"/>
                </a:moveTo>
                <a:lnTo>
                  <a:pt x="0" y="7589523"/>
                </a:lnTo>
                <a:lnTo>
                  <a:pt x="0" y="0"/>
                </a:lnTo>
                <a:lnTo>
                  <a:pt x="5271269" y="0"/>
                </a:lnTo>
                <a:lnTo>
                  <a:pt x="5271269" y="7589523"/>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2762001" y="2263891"/>
            <a:ext cx="12821149" cy="5759218"/>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04137" y="8177262"/>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1927300" y="-183312"/>
            <a:ext cx="7532275" cy="2424023"/>
          </a:xfrm>
          <a:custGeom>
            <a:avLst/>
            <a:gdLst/>
            <a:ahLst/>
            <a:cxnLst/>
            <a:rect l="l" t="t" r="r" b="b"/>
            <a:pathLst>
              <a:path w="7532275" h="2424023">
                <a:moveTo>
                  <a:pt x="7532275" y="2424024"/>
                </a:moveTo>
                <a:lnTo>
                  <a:pt x="0" y="2424024"/>
                </a:lnTo>
                <a:lnTo>
                  <a:pt x="0" y="0"/>
                </a:lnTo>
                <a:lnTo>
                  <a:pt x="7532275" y="0"/>
                </a:lnTo>
                <a:lnTo>
                  <a:pt x="7532275" y="242402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762001" y="2423843"/>
            <a:ext cx="7993724" cy="854146"/>
          </a:xfrm>
          <a:prstGeom prst="rect">
            <a:avLst/>
          </a:prstGeom>
        </p:spPr>
        <p:txBody>
          <a:bodyPr lIns="0" tIns="0" rIns="0" bIns="0" rtlCol="0" anchor="t">
            <a:spAutoFit/>
          </a:bodyPr>
          <a:lstStyle/>
          <a:p>
            <a:pPr algn="ctr">
              <a:lnSpc>
                <a:spcPts val="6996"/>
              </a:lnSpc>
              <a:spcBef>
                <a:spcPct val="0"/>
              </a:spcBef>
            </a:pPr>
            <a:r>
              <a:rPr lang="en-US" sz="4997" b="1">
                <a:solidFill>
                  <a:srgbClr val="000000"/>
                </a:solidFill>
                <a:latin typeface="Canva Sans Bold"/>
                <a:ea typeface="Canva Sans Bold"/>
                <a:cs typeface="Canva Sans Bold"/>
                <a:sym typeface="Canva Sans Bold"/>
              </a:rPr>
              <a:t>GROUP DESCRIPTION</a:t>
            </a:r>
          </a:p>
        </p:txBody>
      </p:sp>
      <p:sp>
        <p:nvSpPr>
          <p:cNvPr id="12" name="TextBox 12"/>
          <p:cNvSpPr txBox="1"/>
          <p:nvPr/>
        </p:nvSpPr>
        <p:spPr>
          <a:xfrm>
            <a:off x="2982736" y="2935562"/>
            <a:ext cx="11984696" cy="3446104"/>
          </a:xfrm>
          <a:prstGeom prst="rect">
            <a:avLst/>
          </a:prstGeom>
        </p:spPr>
        <p:txBody>
          <a:bodyPr lIns="0" tIns="0" rIns="0" bIns="0" rtlCol="0" anchor="t">
            <a:spAutoFit/>
          </a:bodyPr>
          <a:lstStyle/>
          <a:p>
            <a:pPr algn="ctr">
              <a:lnSpc>
                <a:spcPts val="5538"/>
              </a:lnSpc>
            </a:pPr>
            <a:endParaRPr/>
          </a:p>
          <a:p>
            <a:pPr marL="854043" lvl="1" indent="-427021" algn="ctr">
              <a:lnSpc>
                <a:spcPts val="5538"/>
              </a:lnSpc>
              <a:buFont typeface="Arial"/>
              <a:buChar char="•"/>
            </a:pPr>
            <a:r>
              <a:rPr lang="en-US" sz="3955">
                <a:solidFill>
                  <a:srgbClr val="000000"/>
                </a:solidFill>
                <a:latin typeface="Canva Sans"/>
                <a:ea typeface="Canva Sans"/>
                <a:cs typeface="Canva Sans"/>
                <a:sym typeface="Canva Sans"/>
              </a:rPr>
              <a:t>Anakha S- CB.SC.U4AIE24006</a:t>
            </a:r>
          </a:p>
          <a:p>
            <a:pPr marL="854043" lvl="1" indent="-427021" algn="ctr">
              <a:lnSpc>
                <a:spcPts val="5538"/>
              </a:lnSpc>
              <a:buFont typeface="Arial"/>
              <a:buChar char="•"/>
            </a:pPr>
            <a:r>
              <a:rPr lang="en-US" sz="3955">
                <a:solidFill>
                  <a:srgbClr val="000000"/>
                </a:solidFill>
                <a:latin typeface="Canva Sans"/>
                <a:ea typeface="Canva Sans"/>
                <a:cs typeface="Canva Sans"/>
                <a:sym typeface="Canva Sans"/>
              </a:rPr>
              <a:t>Chaithanya G Nambiar-CB.SC.U4AIE24013</a:t>
            </a:r>
          </a:p>
          <a:p>
            <a:pPr marL="854043" lvl="1" indent="-427021" algn="ctr">
              <a:lnSpc>
                <a:spcPts val="5538"/>
              </a:lnSpc>
              <a:buFont typeface="Arial"/>
              <a:buChar char="•"/>
            </a:pPr>
            <a:r>
              <a:rPr lang="en-US" sz="3955">
                <a:solidFill>
                  <a:srgbClr val="000000"/>
                </a:solidFill>
                <a:latin typeface="Canva Sans"/>
                <a:ea typeface="Canva Sans"/>
                <a:cs typeface="Canva Sans"/>
                <a:sym typeface="Canva Sans"/>
              </a:rPr>
              <a:t>Surabhi Saha-CB.SC.U4AIE24057</a:t>
            </a:r>
          </a:p>
          <a:p>
            <a:pPr marL="854043" lvl="1" indent="-427021" algn="ctr">
              <a:lnSpc>
                <a:spcPts val="5538"/>
              </a:lnSpc>
              <a:spcBef>
                <a:spcPct val="0"/>
              </a:spcBef>
              <a:buFont typeface="Arial"/>
              <a:buChar char="•"/>
            </a:pPr>
            <a:r>
              <a:rPr lang="en-US" sz="3955">
                <a:solidFill>
                  <a:srgbClr val="000000"/>
                </a:solidFill>
                <a:latin typeface="Canva Sans"/>
                <a:ea typeface="Canva Sans"/>
                <a:cs typeface="Canva Sans"/>
                <a:sym typeface="Canva Sans"/>
              </a:rPr>
              <a:t>Sriram S - CB.SC.U4AIE24066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501360" y="3011762"/>
            <a:ext cx="5271269" cy="7589524"/>
          </a:xfrm>
          <a:custGeom>
            <a:avLst/>
            <a:gdLst/>
            <a:ahLst/>
            <a:cxnLst/>
            <a:rect l="l" t="t" r="r" b="b"/>
            <a:pathLst>
              <a:path w="5271269" h="7589524">
                <a:moveTo>
                  <a:pt x="0" y="0"/>
                </a:moveTo>
                <a:lnTo>
                  <a:pt x="5271269" y="0"/>
                </a:lnTo>
                <a:lnTo>
                  <a:pt x="5271269" y="7589523"/>
                </a:lnTo>
                <a:lnTo>
                  <a:pt x="0" y="758952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427479" y="-525785"/>
            <a:ext cx="5271269" cy="7589524"/>
          </a:xfrm>
          <a:custGeom>
            <a:avLst/>
            <a:gdLst/>
            <a:ahLst/>
            <a:cxnLst/>
            <a:rect l="l" t="t" r="r" b="b"/>
            <a:pathLst>
              <a:path w="5271269" h="7589524">
                <a:moveTo>
                  <a:pt x="5271269" y="7589523"/>
                </a:moveTo>
                <a:lnTo>
                  <a:pt x="0" y="7589523"/>
                </a:lnTo>
                <a:lnTo>
                  <a:pt x="0" y="0"/>
                </a:lnTo>
                <a:lnTo>
                  <a:pt x="5271269" y="0"/>
                </a:lnTo>
                <a:lnTo>
                  <a:pt x="5271269" y="7589523"/>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2762001" y="2263891"/>
            <a:ext cx="12821149" cy="5759218"/>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0" y="7862977"/>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0755725" y="0"/>
            <a:ext cx="7532275" cy="2424023"/>
          </a:xfrm>
          <a:custGeom>
            <a:avLst/>
            <a:gdLst/>
            <a:ahLst/>
            <a:cxnLst/>
            <a:rect l="l" t="t" r="r" b="b"/>
            <a:pathLst>
              <a:path w="7532275" h="2424023">
                <a:moveTo>
                  <a:pt x="7532275" y="2424023"/>
                </a:moveTo>
                <a:lnTo>
                  <a:pt x="0" y="2424023"/>
                </a:lnTo>
                <a:lnTo>
                  <a:pt x="0" y="0"/>
                </a:lnTo>
                <a:lnTo>
                  <a:pt x="7532275" y="0"/>
                </a:lnTo>
                <a:lnTo>
                  <a:pt x="7532275" y="2424023"/>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4273637" y="4217843"/>
            <a:ext cx="9797876" cy="1660815"/>
          </a:xfrm>
          <a:prstGeom prst="rect">
            <a:avLst/>
          </a:prstGeom>
        </p:spPr>
        <p:txBody>
          <a:bodyPr lIns="0" tIns="0" rIns="0" bIns="0" rtlCol="0" anchor="t">
            <a:spAutoFit/>
          </a:bodyPr>
          <a:lstStyle/>
          <a:p>
            <a:pPr algn="ctr">
              <a:lnSpc>
                <a:spcPts val="13506"/>
              </a:lnSpc>
            </a:pPr>
            <a:r>
              <a:rPr lang="en-US" sz="9647">
                <a:solidFill>
                  <a:srgbClr val="1D4232"/>
                </a:solidFill>
                <a:latin typeface="Somber"/>
                <a:ea typeface="Somber"/>
                <a:cs typeface="Somber"/>
                <a:sym typeface="Somber"/>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7962" y="5143500"/>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4020905" y="-1778637"/>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729877" y="1028700"/>
            <a:ext cx="19690603" cy="8229600"/>
            <a:chOff x="0" y="0"/>
            <a:chExt cx="5186002" cy="2167467"/>
          </a:xfrm>
        </p:grpSpPr>
        <p:sp>
          <p:nvSpPr>
            <p:cNvPr id="7" name="Freeform 7"/>
            <p:cNvSpPr/>
            <p:nvPr/>
          </p:nvSpPr>
          <p:spPr>
            <a:xfrm>
              <a:off x="0" y="0"/>
              <a:ext cx="5186002" cy="2167467"/>
            </a:xfrm>
            <a:custGeom>
              <a:avLst/>
              <a:gdLst/>
              <a:ahLst/>
              <a:cxnLst/>
              <a:rect l="l" t="t" r="r" b="b"/>
              <a:pathLst>
                <a:path w="5186002" h="2167467">
                  <a:moveTo>
                    <a:pt x="5025982" y="0"/>
                  </a:moveTo>
                  <a:lnTo>
                    <a:pt x="160020" y="0"/>
                  </a:lnTo>
                  <a:lnTo>
                    <a:pt x="0" y="160020"/>
                  </a:lnTo>
                  <a:lnTo>
                    <a:pt x="0" y="2007447"/>
                  </a:lnTo>
                  <a:lnTo>
                    <a:pt x="160020" y="2167467"/>
                  </a:lnTo>
                  <a:lnTo>
                    <a:pt x="5025982" y="2167467"/>
                  </a:lnTo>
                  <a:lnTo>
                    <a:pt x="5186002" y="2007447"/>
                  </a:lnTo>
                  <a:lnTo>
                    <a:pt x="5186002" y="160020"/>
                  </a:lnTo>
                  <a:lnTo>
                    <a:pt x="5025982"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5059002" cy="2078567"/>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727006" y="8689296"/>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2561825" y="-707622"/>
            <a:ext cx="7532275" cy="2424023"/>
          </a:xfrm>
          <a:custGeom>
            <a:avLst/>
            <a:gdLst/>
            <a:ahLst/>
            <a:cxnLst/>
            <a:rect l="l" t="t" r="r" b="b"/>
            <a:pathLst>
              <a:path w="7532275" h="2424023">
                <a:moveTo>
                  <a:pt x="7532275" y="2424023"/>
                </a:moveTo>
                <a:lnTo>
                  <a:pt x="0" y="2424023"/>
                </a:lnTo>
                <a:lnTo>
                  <a:pt x="0" y="0"/>
                </a:lnTo>
                <a:lnTo>
                  <a:pt x="7532275" y="0"/>
                </a:lnTo>
                <a:lnTo>
                  <a:pt x="7532275" y="2424023"/>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4945107" y="982976"/>
            <a:ext cx="7616718"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RELEVENCE</a:t>
            </a:r>
          </a:p>
        </p:txBody>
      </p:sp>
      <p:sp>
        <p:nvSpPr>
          <p:cNvPr id="12" name="TextBox 12"/>
          <p:cNvSpPr txBox="1"/>
          <p:nvPr/>
        </p:nvSpPr>
        <p:spPr>
          <a:xfrm>
            <a:off x="652753" y="2115885"/>
            <a:ext cx="17039643" cy="6573410"/>
          </a:xfrm>
          <a:prstGeom prst="rect">
            <a:avLst/>
          </a:prstGeom>
        </p:spPr>
        <p:txBody>
          <a:bodyPr lIns="0" tIns="0" rIns="0" bIns="0" rtlCol="0" anchor="t">
            <a:spAutoFit/>
          </a:bodyPr>
          <a:lstStyle/>
          <a:p>
            <a:pPr algn="ctr">
              <a:lnSpc>
                <a:spcPts val="5267"/>
              </a:lnSpc>
            </a:pPr>
            <a:r>
              <a:rPr lang="en-US" sz="3762">
                <a:solidFill>
                  <a:srgbClr val="1D4232"/>
                </a:solidFill>
                <a:latin typeface="Canva Sans"/>
                <a:ea typeface="Canva Sans"/>
                <a:cs typeface="Canva Sans"/>
                <a:sym typeface="Canva Sans"/>
              </a:rPr>
              <a:t>Security: Image encryption plays a vital role in safeguarding sensitive data, particularly in fields like healthcare (medical images), e-commerce (product images), and social media (private photos).</a:t>
            </a:r>
          </a:p>
          <a:p>
            <a:pPr algn="ctr">
              <a:lnSpc>
                <a:spcPts val="5267"/>
              </a:lnSpc>
            </a:pPr>
            <a:r>
              <a:rPr lang="en-US" sz="3762">
                <a:solidFill>
                  <a:srgbClr val="1D4232"/>
                </a:solidFill>
                <a:latin typeface="Canva Sans"/>
                <a:ea typeface="Canva Sans"/>
                <a:cs typeface="Canva Sans"/>
                <a:sym typeface="Canva Sans"/>
              </a:rPr>
              <a:t>Why This Study?: Current encryption techniques like AES can degrade image quality during encryption. CNNs, due to their ability to learn complex patterns, might offer an advanced solution to prevent image loss or degradation during the process.</a:t>
            </a:r>
          </a:p>
          <a:p>
            <a:pPr algn="ctr">
              <a:lnSpc>
                <a:spcPts val="5267"/>
              </a:lnSpc>
              <a:spcBef>
                <a:spcPct val="0"/>
              </a:spcBef>
            </a:pPr>
            <a:r>
              <a:rPr lang="en-US" sz="3762">
                <a:solidFill>
                  <a:srgbClr val="1D4232"/>
                </a:solidFill>
                <a:latin typeface="Canva Sans"/>
                <a:ea typeface="Canva Sans"/>
                <a:cs typeface="Canva Sans"/>
                <a:sym typeface="Canva Sans"/>
              </a:rPr>
              <a:t>Importance: This research is relevant for enhancing the security of image data, ensuring that images are encrypted without compromising their quality.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108887" y="2697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007110" y="0"/>
            <a:ext cx="5271269" cy="7589524"/>
          </a:xfrm>
          <a:custGeom>
            <a:avLst/>
            <a:gdLst/>
            <a:ahLst/>
            <a:cxnLst/>
            <a:rect l="l" t="t" r="r" b="b"/>
            <a:pathLst>
              <a:path w="5271269" h="7589524">
                <a:moveTo>
                  <a:pt x="5271270" y="7589524"/>
                </a:moveTo>
                <a:lnTo>
                  <a:pt x="0" y="7589524"/>
                </a:lnTo>
                <a:lnTo>
                  <a:pt x="0" y="0"/>
                </a:lnTo>
                <a:lnTo>
                  <a:pt x="5271270" y="0"/>
                </a:lnTo>
                <a:lnTo>
                  <a:pt x="5271270"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71475" y="8165252"/>
            <a:ext cx="6792954" cy="2186096"/>
          </a:xfrm>
          <a:custGeom>
            <a:avLst/>
            <a:gdLst/>
            <a:ahLst/>
            <a:cxnLst/>
            <a:rect l="l" t="t" r="r" b="b"/>
            <a:pathLst>
              <a:path w="6792954" h="2186096">
                <a:moveTo>
                  <a:pt x="0" y="0"/>
                </a:moveTo>
                <a:lnTo>
                  <a:pt x="6792954" y="0"/>
                </a:lnTo>
                <a:lnTo>
                  <a:pt x="6792954" y="2186096"/>
                </a:lnTo>
                <a:lnTo>
                  <a:pt x="0" y="21860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0755725" y="0"/>
            <a:ext cx="7532275" cy="2424023"/>
          </a:xfrm>
          <a:custGeom>
            <a:avLst/>
            <a:gdLst/>
            <a:ahLst/>
            <a:cxnLst/>
            <a:rect l="l" t="t" r="r" b="b"/>
            <a:pathLst>
              <a:path w="7532275" h="2424023">
                <a:moveTo>
                  <a:pt x="7532275" y="2424023"/>
                </a:moveTo>
                <a:lnTo>
                  <a:pt x="0" y="2424023"/>
                </a:lnTo>
                <a:lnTo>
                  <a:pt x="0" y="0"/>
                </a:lnTo>
                <a:lnTo>
                  <a:pt x="7532275" y="0"/>
                </a:lnTo>
                <a:lnTo>
                  <a:pt x="7532275" y="2424023"/>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335641" y="1690598"/>
            <a:ext cx="7616718"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ADVANTAGES</a:t>
            </a:r>
          </a:p>
        </p:txBody>
      </p:sp>
      <p:sp>
        <p:nvSpPr>
          <p:cNvPr id="12" name="TextBox 12"/>
          <p:cNvSpPr txBox="1"/>
          <p:nvPr/>
        </p:nvSpPr>
        <p:spPr>
          <a:xfrm>
            <a:off x="2582570" y="3062198"/>
            <a:ext cx="13065711" cy="5215209"/>
          </a:xfrm>
          <a:prstGeom prst="rect">
            <a:avLst/>
          </a:prstGeom>
        </p:spPr>
        <p:txBody>
          <a:bodyPr lIns="0" tIns="0" rIns="0" bIns="0" rtlCol="0" anchor="t">
            <a:spAutoFit/>
          </a:bodyPr>
          <a:lstStyle/>
          <a:p>
            <a:pPr algn="l">
              <a:lnSpc>
                <a:spcPts val="3198"/>
              </a:lnSpc>
            </a:pPr>
            <a:r>
              <a:rPr lang="en-US" sz="3198" b="1">
                <a:solidFill>
                  <a:srgbClr val="1D4232"/>
                </a:solidFill>
                <a:latin typeface="Canva Sans Bold"/>
                <a:ea typeface="Canva Sans Bold"/>
                <a:cs typeface="Canva Sans Bold"/>
                <a:sym typeface="Canva Sans Bold"/>
              </a:rPr>
              <a:t>CNN-Based Model:</a:t>
            </a:r>
          </a:p>
          <a:p>
            <a:pPr algn="l">
              <a:lnSpc>
                <a:spcPts val="3198"/>
              </a:lnSpc>
            </a:pPr>
            <a:r>
              <a:rPr lang="en-US" sz="3198" u="sng">
                <a:solidFill>
                  <a:srgbClr val="1D4232"/>
                </a:solidFill>
                <a:latin typeface="Canva Sans"/>
                <a:ea typeface="Canva Sans"/>
                <a:cs typeface="Canva Sans"/>
                <a:sym typeface="Canva Sans"/>
              </a:rPr>
              <a:t>Preservation of Image Quality:</a:t>
            </a:r>
            <a:r>
              <a:rPr lang="en-US" sz="3198">
                <a:solidFill>
                  <a:srgbClr val="1D4232"/>
                </a:solidFill>
                <a:latin typeface="Canva Sans"/>
                <a:ea typeface="Canva Sans"/>
                <a:cs typeface="Canva Sans"/>
                <a:sym typeface="Canva Sans"/>
              </a:rPr>
              <a:t> CNNs, due to their inherent structure, can reduce the noise and loss of detail that occurs during encryption.</a:t>
            </a:r>
          </a:p>
          <a:p>
            <a:pPr algn="l">
              <a:lnSpc>
                <a:spcPts val="3198"/>
              </a:lnSpc>
            </a:pPr>
            <a:r>
              <a:rPr lang="en-US" sz="3198" u="sng">
                <a:solidFill>
                  <a:srgbClr val="1D4232"/>
                </a:solidFill>
                <a:latin typeface="Canva Sans"/>
                <a:ea typeface="Canva Sans"/>
                <a:cs typeface="Canva Sans"/>
                <a:sym typeface="Canva Sans"/>
              </a:rPr>
              <a:t>Adaptability</a:t>
            </a:r>
            <a:r>
              <a:rPr lang="en-US" sz="3198">
                <a:solidFill>
                  <a:srgbClr val="1D4232"/>
                </a:solidFill>
                <a:latin typeface="Canva Sans"/>
                <a:ea typeface="Canva Sans"/>
                <a:cs typeface="Canva Sans"/>
                <a:sym typeface="Canva Sans"/>
              </a:rPr>
              <a:t>: CNNs can potentially adapt to different types of images, making them versatile for real-world applications.</a:t>
            </a:r>
          </a:p>
          <a:p>
            <a:pPr algn="l">
              <a:lnSpc>
                <a:spcPts val="3198"/>
              </a:lnSpc>
            </a:pPr>
            <a:endParaRPr lang="en-US" sz="3198">
              <a:solidFill>
                <a:srgbClr val="1D4232"/>
              </a:solidFill>
              <a:latin typeface="Canva Sans"/>
              <a:ea typeface="Canva Sans"/>
              <a:cs typeface="Canva Sans"/>
              <a:sym typeface="Canva Sans"/>
            </a:endParaRPr>
          </a:p>
          <a:p>
            <a:pPr algn="l">
              <a:lnSpc>
                <a:spcPts val="3198"/>
              </a:lnSpc>
            </a:pPr>
            <a:r>
              <a:rPr lang="en-US" sz="3198" b="1">
                <a:solidFill>
                  <a:srgbClr val="1D4232"/>
                </a:solidFill>
                <a:latin typeface="Canva Sans Bold"/>
                <a:ea typeface="Canva Sans Bold"/>
                <a:cs typeface="Canva Sans Bold"/>
                <a:sym typeface="Canva Sans Bold"/>
              </a:rPr>
              <a:t>AES CBC Method:</a:t>
            </a:r>
          </a:p>
          <a:p>
            <a:pPr algn="l">
              <a:lnSpc>
                <a:spcPts val="3198"/>
              </a:lnSpc>
            </a:pPr>
            <a:r>
              <a:rPr lang="en-US" sz="3198" u="sng">
                <a:solidFill>
                  <a:srgbClr val="1D4232"/>
                </a:solidFill>
                <a:latin typeface="Canva Sans"/>
                <a:ea typeface="Canva Sans"/>
                <a:cs typeface="Canva Sans"/>
                <a:sym typeface="Canva Sans"/>
              </a:rPr>
              <a:t>Proven Security:</a:t>
            </a:r>
            <a:r>
              <a:rPr lang="en-US" sz="3198">
                <a:solidFill>
                  <a:srgbClr val="1D4232"/>
                </a:solidFill>
                <a:latin typeface="Canva Sans"/>
                <a:ea typeface="Canva Sans"/>
                <a:cs typeface="Canva Sans"/>
                <a:sym typeface="Canva Sans"/>
              </a:rPr>
              <a:t> AES CBC is a well-established and widely used encryption method known for its strong security features.</a:t>
            </a:r>
          </a:p>
          <a:p>
            <a:pPr algn="l">
              <a:lnSpc>
                <a:spcPts val="3198"/>
              </a:lnSpc>
            </a:pPr>
            <a:r>
              <a:rPr lang="en-US" sz="3198" u="sng">
                <a:solidFill>
                  <a:srgbClr val="1D4232"/>
                </a:solidFill>
                <a:latin typeface="Canva Sans"/>
                <a:ea typeface="Canva Sans"/>
                <a:cs typeface="Canva Sans"/>
                <a:sym typeface="Canva Sans"/>
              </a:rPr>
              <a:t>Industry Standard:</a:t>
            </a:r>
            <a:r>
              <a:rPr lang="en-US" sz="3198">
                <a:solidFill>
                  <a:srgbClr val="1D4232"/>
                </a:solidFill>
                <a:latin typeface="Canva Sans"/>
                <a:ea typeface="Canva Sans"/>
                <a:cs typeface="Canva Sans"/>
                <a:sym typeface="Canva Sans"/>
              </a:rPr>
              <a:t> AES is the go-to method for encryption, and its implementation in CBC mode ensures robustness against certain types of attacks.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823940" y="5463538"/>
            <a:ext cx="5271269" cy="7589524"/>
          </a:xfrm>
          <a:custGeom>
            <a:avLst/>
            <a:gdLst/>
            <a:ahLst/>
            <a:cxnLst/>
            <a:rect l="l" t="t" r="r" b="b"/>
            <a:pathLst>
              <a:path w="5271269" h="7589524">
                <a:moveTo>
                  <a:pt x="0" y="0"/>
                </a:moveTo>
                <a:lnTo>
                  <a:pt x="5271270" y="0"/>
                </a:lnTo>
                <a:lnTo>
                  <a:pt x="5271270"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807210" y="-2766062"/>
            <a:ext cx="5271269" cy="7589524"/>
          </a:xfrm>
          <a:custGeom>
            <a:avLst/>
            <a:gdLst/>
            <a:ahLst/>
            <a:cxnLst/>
            <a:rect l="l" t="t" r="r" b="b"/>
            <a:pathLst>
              <a:path w="5271269" h="7589524">
                <a:moveTo>
                  <a:pt x="5271270" y="7589524"/>
                </a:moveTo>
                <a:lnTo>
                  <a:pt x="0" y="7589524"/>
                </a:lnTo>
                <a:lnTo>
                  <a:pt x="0" y="0"/>
                </a:lnTo>
                <a:lnTo>
                  <a:pt x="5271270" y="0"/>
                </a:lnTo>
                <a:lnTo>
                  <a:pt x="5271270"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2275617" y="742528"/>
            <a:ext cx="21217043" cy="7946767"/>
            <a:chOff x="0" y="0"/>
            <a:chExt cx="4986683" cy="1867744"/>
          </a:xfrm>
        </p:grpSpPr>
        <p:sp>
          <p:nvSpPr>
            <p:cNvPr id="7" name="Freeform 7"/>
            <p:cNvSpPr/>
            <p:nvPr/>
          </p:nvSpPr>
          <p:spPr>
            <a:xfrm>
              <a:off x="0" y="0"/>
              <a:ext cx="4986683" cy="1867744"/>
            </a:xfrm>
            <a:custGeom>
              <a:avLst/>
              <a:gdLst/>
              <a:ahLst/>
              <a:cxnLst/>
              <a:rect l="l" t="t" r="r" b="b"/>
              <a:pathLst>
                <a:path w="4986683" h="1867744">
                  <a:moveTo>
                    <a:pt x="4826663" y="0"/>
                  </a:moveTo>
                  <a:lnTo>
                    <a:pt x="160020" y="0"/>
                  </a:lnTo>
                  <a:lnTo>
                    <a:pt x="0" y="160020"/>
                  </a:lnTo>
                  <a:lnTo>
                    <a:pt x="0" y="1707724"/>
                  </a:lnTo>
                  <a:lnTo>
                    <a:pt x="160020" y="1867744"/>
                  </a:lnTo>
                  <a:lnTo>
                    <a:pt x="4826663" y="1867744"/>
                  </a:lnTo>
                  <a:lnTo>
                    <a:pt x="4986683" y="1707724"/>
                  </a:lnTo>
                  <a:lnTo>
                    <a:pt x="4986683" y="160020"/>
                  </a:lnTo>
                  <a:lnTo>
                    <a:pt x="4826663"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859683"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2515774" y="9074988"/>
            <a:ext cx="7532275" cy="2424023"/>
          </a:xfrm>
          <a:custGeom>
            <a:avLst/>
            <a:gdLst/>
            <a:ahLst/>
            <a:cxnLst/>
            <a:rect l="l" t="t" r="r" b="b"/>
            <a:pathLst>
              <a:path w="7532275" h="2424023">
                <a:moveTo>
                  <a:pt x="0" y="0"/>
                </a:moveTo>
                <a:lnTo>
                  <a:pt x="7532276" y="0"/>
                </a:lnTo>
                <a:lnTo>
                  <a:pt x="7532276" y="2424024"/>
                </a:lnTo>
                <a:lnTo>
                  <a:pt x="0" y="242402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4316075" y="-1212012"/>
            <a:ext cx="7532275" cy="2424023"/>
          </a:xfrm>
          <a:custGeom>
            <a:avLst/>
            <a:gdLst/>
            <a:ahLst/>
            <a:cxnLst/>
            <a:rect l="l" t="t" r="r" b="b"/>
            <a:pathLst>
              <a:path w="7532275" h="2424023">
                <a:moveTo>
                  <a:pt x="7532275" y="2424024"/>
                </a:moveTo>
                <a:lnTo>
                  <a:pt x="0" y="2424024"/>
                </a:lnTo>
                <a:lnTo>
                  <a:pt x="0" y="0"/>
                </a:lnTo>
                <a:lnTo>
                  <a:pt x="7532275" y="0"/>
                </a:lnTo>
                <a:lnTo>
                  <a:pt x="7532275" y="2424024"/>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016502" y="866775"/>
            <a:ext cx="7616718" cy="1304925"/>
          </a:xfrm>
          <a:prstGeom prst="rect">
            <a:avLst/>
          </a:prstGeom>
        </p:spPr>
        <p:txBody>
          <a:bodyPr lIns="0" tIns="0" rIns="0" bIns="0" rtlCol="0" anchor="t">
            <a:spAutoFit/>
          </a:bodyPr>
          <a:lstStyle/>
          <a:p>
            <a:pPr algn="ctr">
              <a:lnSpc>
                <a:spcPts val="10500"/>
              </a:lnSpc>
            </a:pPr>
            <a:r>
              <a:rPr lang="en-US" sz="7500" dirty="0">
                <a:solidFill>
                  <a:srgbClr val="1D4232"/>
                </a:solidFill>
                <a:latin typeface="Somber"/>
                <a:ea typeface="Somber"/>
                <a:cs typeface="Somber"/>
                <a:sym typeface="Somber"/>
              </a:rPr>
              <a:t>RESEARCH GAP</a:t>
            </a:r>
          </a:p>
        </p:txBody>
      </p:sp>
      <p:sp>
        <p:nvSpPr>
          <p:cNvPr id="12" name="TextBox 12"/>
          <p:cNvSpPr txBox="1"/>
          <p:nvPr/>
        </p:nvSpPr>
        <p:spPr>
          <a:xfrm>
            <a:off x="228738" y="2624575"/>
            <a:ext cx="17472243" cy="4535216"/>
          </a:xfrm>
          <a:prstGeom prst="rect">
            <a:avLst/>
          </a:prstGeom>
        </p:spPr>
        <p:txBody>
          <a:bodyPr lIns="0" tIns="0" rIns="0" bIns="0" rtlCol="0" anchor="t">
            <a:spAutoFit/>
          </a:bodyPr>
          <a:lstStyle/>
          <a:p>
            <a:pPr algn="ctr">
              <a:lnSpc>
                <a:spcPts val="5098"/>
              </a:lnSpc>
            </a:pPr>
            <a:endParaRPr dirty="0"/>
          </a:p>
          <a:p>
            <a:pPr algn="ctr">
              <a:lnSpc>
                <a:spcPts val="5098"/>
              </a:lnSpc>
            </a:pPr>
            <a:r>
              <a:rPr lang="en-US" sz="3641" b="1" dirty="0">
                <a:solidFill>
                  <a:srgbClr val="1D4232"/>
                </a:solidFill>
                <a:latin typeface="Canva Sans"/>
                <a:ea typeface="Canva Sans"/>
                <a:cs typeface="Canva Sans"/>
                <a:sym typeface="Canva Sans"/>
              </a:rPr>
              <a:t>Lack of Studies on CNNs for Cryptography:</a:t>
            </a:r>
            <a:r>
              <a:rPr lang="en-US" sz="3641" dirty="0">
                <a:solidFill>
                  <a:srgbClr val="1D4232"/>
                </a:solidFill>
                <a:latin typeface="Canva Sans"/>
                <a:ea typeface="Canva Sans"/>
                <a:cs typeface="Canva Sans"/>
                <a:sym typeface="Canva Sans"/>
              </a:rPr>
              <a:t> Despite the growing interest in machine learning, there are few studies exploring CNNs specifically for cryptography purposes, especially image encryption.</a:t>
            </a:r>
          </a:p>
          <a:p>
            <a:pPr algn="ctr">
              <a:lnSpc>
                <a:spcPts val="5098"/>
              </a:lnSpc>
              <a:spcBef>
                <a:spcPct val="0"/>
              </a:spcBef>
            </a:pPr>
            <a:r>
              <a:rPr lang="en-US" sz="3641" b="1" dirty="0">
                <a:solidFill>
                  <a:srgbClr val="1D4232"/>
                </a:solidFill>
                <a:latin typeface="Canva Sans"/>
                <a:ea typeface="Canva Sans"/>
                <a:cs typeface="Canva Sans"/>
                <a:sym typeface="Canva Sans"/>
              </a:rPr>
              <a:t>Need for Performance Comparison:</a:t>
            </a:r>
            <a:r>
              <a:rPr lang="en-US" sz="3641" dirty="0">
                <a:solidFill>
                  <a:srgbClr val="1D4232"/>
                </a:solidFill>
                <a:latin typeface="Canva Sans"/>
                <a:ea typeface="Canva Sans"/>
                <a:cs typeface="Canva Sans"/>
                <a:sym typeface="Canva Sans"/>
              </a:rPr>
              <a:t> Most research has focused on AES or other traditional encryption methods. There is a lack of direct comparison between CNN-based models and AES encryption in the context of image encryption.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324887" y="3615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364628" y="-783000"/>
            <a:ext cx="5271269" cy="7589524"/>
          </a:xfrm>
          <a:custGeom>
            <a:avLst/>
            <a:gdLst/>
            <a:ahLst/>
            <a:cxnLst/>
            <a:rect l="l" t="t" r="r" b="b"/>
            <a:pathLst>
              <a:path w="5271269" h="7589524">
                <a:moveTo>
                  <a:pt x="5271269" y="7589524"/>
                </a:moveTo>
                <a:lnTo>
                  <a:pt x="0" y="7589524"/>
                </a:lnTo>
                <a:lnTo>
                  <a:pt x="0" y="0"/>
                </a:lnTo>
                <a:lnTo>
                  <a:pt x="5271269" y="0"/>
                </a:lnTo>
                <a:lnTo>
                  <a:pt x="5271269"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0" y="7862977"/>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0755725" y="0"/>
            <a:ext cx="7532275" cy="2424023"/>
          </a:xfrm>
          <a:custGeom>
            <a:avLst/>
            <a:gdLst/>
            <a:ahLst/>
            <a:cxnLst/>
            <a:rect l="l" t="t" r="r" b="b"/>
            <a:pathLst>
              <a:path w="7532275" h="2424023">
                <a:moveTo>
                  <a:pt x="7532275" y="2424023"/>
                </a:moveTo>
                <a:lnTo>
                  <a:pt x="0" y="2424023"/>
                </a:lnTo>
                <a:lnTo>
                  <a:pt x="0" y="0"/>
                </a:lnTo>
                <a:lnTo>
                  <a:pt x="7532275" y="0"/>
                </a:lnTo>
                <a:lnTo>
                  <a:pt x="7532275" y="2424023"/>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307066" y="1964051"/>
            <a:ext cx="7616718"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PROBLEM STATEMENT</a:t>
            </a:r>
          </a:p>
        </p:txBody>
      </p:sp>
      <p:sp>
        <p:nvSpPr>
          <p:cNvPr id="12" name="TextBox 12"/>
          <p:cNvSpPr txBox="1"/>
          <p:nvPr/>
        </p:nvSpPr>
        <p:spPr>
          <a:xfrm>
            <a:off x="1843790" y="3536875"/>
            <a:ext cx="14657570" cy="4210460"/>
          </a:xfrm>
          <a:prstGeom prst="rect">
            <a:avLst/>
          </a:prstGeom>
        </p:spPr>
        <p:txBody>
          <a:bodyPr lIns="0" tIns="0" rIns="0" bIns="0" rtlCol="0" anchor="t">
            <a:spAutoFit/>
          </a:bodyPr>
          <a:lstStyle/>
          <a:p>
            <a:pPr algn="l">
              <a:lnSpc>
                <a:spcPts val="4141"/>
              </a:lnSpc>
            </a:pPr>
            <a:r>
              <a:rPr lang="en-US" sz="4141" b="1">
                <a:solidFill>
                  <a:srgbClr val="1D4232"/>
                </a:solidFill>
                <a:latin typeface="Canva Sans Bold"/>
                <a:ea typeface="Canva Sans Bold"/>
                <a:cs typeface="Canva Sans Bold"/>
                <a:sym typeface="Canva Sans Bold"/>
              </a:rPr>
              <a:t>Challenge:</a:t>
            </a:r>
            <a:r>
              <a:rPr lang="en-US" sz="4141">
                <a:solidFill>
                  <a:srgbClr val="1D4232"/>
                </a:solidFill>
                <a:latin typeface="Canva Sans"/>
                <a:ea typeface="Canva Sans"/>
                <a:cs typeface="Canva Sans"/>
                <a:sym typeface="Canva Sans"/>
              </a:rPr>
              <a:t> While AES encryption is widely used for image data security, it often leads to significant image quality loss during the encryption and decryption process.</a:t>
            </a:r>
          </a:p>
          <a:p>
            <a:pPr algn="l">
              <a:lnSpc>
                <a:spcPts val="4141"/>
              </a:lnSpc>
            </a:pPr>
            <a:endParaRPr lang="en-US" sz="4141">
              <a:solidFill>
                <a:srgbClr val="1D4232"/>
              </a:solidFill>
              <a:latin typeface="Canva Sans"/>
              <a:ea typeface="Canva Sans"/>
              <a:cs typeface="Canva Sans"/>
              <a:sym typeface="Canva Sans"/>
            </a:endParaRPr>
          </a:p>
          <a:p>
            <a:pPr algn="l">
              <a:lnSpc>
                <a:spcPts val="4141"/>
              </a:lnSpc>
            </a:pPr>
            <a:r>
              <a:rPr lang="en-US" sz="4141" b="1">
                <a:solidFill>
                  <a:srgbClr val="1D4232"/>
                </a:solidFill>
                <a:latin typeface="Canva Sans Bold"/>
                <a:ea typeface="Canva Sans Bold"/>
                <a:cs typeface="Canva Sans Bold"/>
                <a:sym typeface="Canva Sans Bold"/>
              </a:rPr>
              <a:t>Solution:</a:t>
            </a:r>
            <a:r>
              <a:rPr lang="en-US" sz="4141">
                <a:solidFill>
                  <a:srgbClr val="1D4232"/>
                </a:solidFill>
                <a:latin typeface="Canva Sans"/>
                <a:ea typeface="Canva Sans"/>
                <a:cs typeface="Canva Sans"/>
                <a:sym typeface="Canva Sans"/>
              </a:rPr>
              <a:t> Investigate whether CNN-based cryptography can maintain or even improve image quality during encryption while offering similar or better security features than AES encryption.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108887" y="2697476"/>
            <a:ext cx="5271269" cy="7589524"/>
          </a:xfrm>
          <a:custGeom>
            <a:avLst/>
            <a:gdLst/>
            <a:ahLst/>
            <a:cxnLst/>
            <a:rect l="l" t="t" r="r" b="b"/>
            <a:pathLst>
              <a:path w="5271269" h="7589524">
                <a:moveTo>
                  <a:pt x="0" y="0"/>
                </a:moveTo>
                <a:lnTo>
                  <a:pt x="5271269" y="0"/>
                </a:lnTo>
                <a:lnTo>
                  <a:pt x="5271269" y="7589524"/>
                </a:lnTo>
                <a:lnTo>
                  <a:pt x="0" y="758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3007110" y="0"/>
            <a:ext cx="5271269" cy="7589524"/>
          </a:xfrm>
          <a:custGeom>
            <a:avLst/>
            <a:gdLst/>
            <a:ahLst/>
            <a:cxnLst/>
            <a:rect l="l" t="t" r="r" b="b"/>
            <a:pathLst>
              <a:path w="5271269" h="7589524">
                <a:moveTo>
                  <a:pt x="5271270" y="7589524"/>
                </a:moveTo>
                <a:lnTo>
                  <a:pt x="0" y="7589524"/>
                </a:lnTo>
                <a:lnTo>
                  <a:pt x="0" y="0"/>
                </a:lnTo>
                <a:lnTo>
                  <a:pt x="5271270" y="0"/>
                </a:lnTo>
                <a:lnTo>
                  <a:pt x="5271270" y="7589524"/>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6" name="Group 6"/>
          <p:cNvGrpSpPr/>
          <p:nvPr/>
        </p:nvGrpSpPr>
        <p:grpSpPr>
          <a:xfrm>
            <a:off x="1250364" y="1597704"/>
            <a:ext cx="15787272" cy="7091591"/>
            <a:chOff x="0" y="0"/>
            <a:chExt cx="4157965" cy="1867744"/>
          </a:xfrm>
        </p:grpSpPr>
        <p:sp>
          <p:nvSpPr>
            <p:cNvPr id="7" name="Freeform 7"/>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8" name="TextBox 8"/>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0" y="7862977"/>
            <a:ext cx="7532275" cy="2424023"/>
          </a:xfrm>
          <a:custGeom>
            <a:avLst/>
            <a:gdLst/>
            <a:ahLst/>
            <a:cxnLst/>
            <a:rect l="l" t="t" r="r" b="b"/>
            <a:pathLst>
              <a:path w="7532275" h="2424023">
                <a:moveTo>
                  <a:pt x="0" y="0"/>
                </a:moveTo>
                <a:lnTo>
                  <a:pt x="7532275" y="0"/>
                </a:lnTo>
                <a:lnTo>
                  <a:pt x="7532275" y="2424023"/>
                </a:lnTo>
                <a:lnTo>
                  <a:pt x="0" y="24240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flipH="1" flipV="1">
            <a:off x="10755725" y="0"/>
            <a:ext cx="7532275" cy="2424023"/>
          </a:xfrm>
          <a:custGeom>
            <a:avLst/>
            <a:gdLst/>
            <a:ahLst/>
            <a:cxnLst/>
            <a:rect l="l" t="t" r="r" b="b"/>
            <a:pathLst>
              <a:path w="7532275" h="2424023">
                <a:moveTo>
                  <a:pt x="7532275" y="2424023"/>
                </a:moveTo>
                <a:lnTo>
                  <a:pt x="0" y="2424023"/>
                </a:lnTo>
                <a:lnTo>
                  <a:pt x="0" y="0"/>
                </a:lnTo>
                <a:lnTo>
                  <a:pt x="7532275" y="0"/>
                </a:lnTo>
                <a:lnTo>
                  <a:pt x="7532275" y="2424023"/>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5335641" y="2596651"/>
            <a:ext cx="7616718" cy="1304925"/>
          </a:xfrm>
          <a:prstGeom prst="rect">
            <a:avLst/>
          </a:prstGeom>
        </p:spPr>
        <p:txBody>
          <a:bodyPr lIns="0" tIns="0" rIns="0" bIns="0" rtlCol="0" anchor="t">
            <a:spAutoFit/>
          </a:bodyPr>
          <a:lstStyle/>
          <a:p>
            <a:pPr algn="ctr">
              <a:lnSpc>
                <a:spcPts val="10500"/>
              </a:lnSpc>
            </a:pPr>
            <a:r>
              <a:rPr lang="en-US" sz="7500">
                <a:solidFill>
                  <a:srgbClr val="1D4232"/>
                </a:solidFill>
                <a:latin typeface="Somber"/>
                <a:ea typeface="Somber"/>
                <a:cs typeface="Somber"/>
                <a:sym typeface="Somber"/>
              </a:rPr>
              <a:t>PROPOSED METHOD</a:t>
            </a:r>
          </a:p>
        </p:txBody>
      </p:sp>
      <p:sp>
        <p:nvSpPr>
          <p:cNvPr id="12" name="TextBox 12"/>
          <p:cNvSpPr txBox="1"/>
          <p:nvPr/>
        </p:nvSpPr>
        <p:spPr>
          <a:xfrm>
            <a:off x="3252006" y="4314235"/>
            <a:ext cx="12268856" cy="3221808"/>
          </a:xfrm>
          <a:prstGeom prst="rect">
            <a:avLst/>
          </a:prstGeom>
        </p:spPr>
        <p:txBody>
          <a:bodyPr lIns="0" tIns="0" rIns="0" bIns="0" rtlCol="0" anchor="t">
            <a:spAutoFit/>
          </a:bodyPr>
          <a:lstStyle/>
          <a:p>
            <a:pPr algn="ctr">
              <a:lnSpc>
                <a:spcPts val="5025"/>
              </a:lnSpc>
            </a:pPr>
            <a:r>
              <a:rPr lang="en-US" sz="5025">
                <a:solidFill>
                  <a:srgbClr val="1D4232"/>
                </a:solidFill>
                <a:latin typeface="Canva Sans"/>
                <a:ea typeface="Canva Sans"/>
                <a:cs typeface="Canva Sans"/>
                <a:sym typeface="Canva Sans"/>
              </a:rPr>
              <a:t>A Convolutional Neural Network (CNN) is a deep learning model designed for analyzing visual data, excelling in tasks like image recognition, classification, and object detection.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3619455" y="8651033"/>
            <a:ext cx="10167028" cy="3271935"/>
          </a:xfrm>
          <a:custGeom>
            <a:avLst/>
            <a:gdLst/>
            <a:ahLst/>
            <a:cxnLst/>
            <a:rect l="l" t="t" r="r" b="b"/>
            <a:pathLst>
              <a:path w="10167028" h="3271935">
                <a:moveTo>
                  <a:pt x="0" y="0"/>
                </a:moveTo>
                <a:lnTo>
                  <a:pt x="10167029" y="0"/>
                </a:lnTo>
                <a:lnTo>
                  <a:pt x="10167029" y="3271934"/>
                </a:lnTo>
                <a:lnTo>
                  <a:pt x="0" y="32719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flipV="1">
            <a:off x="12175786" y="-1635967"/>
            <a:ext cx="10167028" cy="3271935"/>
          </a:xfrm>
          <a:custGeom>
            <a:avLst/>
            <a:gdLst/>
            <a:ahLst/>
            <a:cxnLst/>
            <a:rect l="l" t="t" r="r" b="b"/>
            <a:pathLst>
              <a:path w="10167028" h="3271935">
                <a:moveTo>
                  <a:pt x="10167028" y="3271934"/>
                </a:moveTo>
                <a:lnTo>
                  <a:pt x="0" y="3271934"/>
                </a:lnTo>
                <a:lnTo>
                  <a:pt x="0" y="0"/>
                </a:lnTo>
                <a:lnTo>
                  <a:pt x="10167028" y="0"/>
                </a:lnTo>
                <a:lnTo>
                  <a:pt x="10167028" y="3271934"/>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6821574" y="4856271"/>
            <a:ext cx="5271269" cy="7589524"/>
          </a:xfrm>
          <a:custGeom>
            <a:avLst/>
            <a:gdLst/>
            <a:ahLst/>
            <a:cxnLst/>
            <a:rect l="l" t="t" r="r" b="b"/>
            <a:pathLst>
              <a:path w="5271269" h="7589524">
                <a:moveTo>
                  <a:pt x="0" y="0"/>
                </a:moveTo>
                <a:lnTo>
                  <a:pt x="5271269" y="0"/>
                </a:lnTo>
                <a:lnTo>
                  <a:pt x="5271269" y="7589523"/>
                </a:lnTo>
                <a:lnTo>
                  <a:pt x="0" y="75895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flipV="1">
            <a:off x="-3807210" y="-2158794"/>
            <a:ext cx="5271269" cy="7589524"/>
          </a:xfrm>
          <a:custGeom>
            <a:avLst/>
            <a:gdLst/>
            <a:ahLst/>
            <a:cxnLst/>
            <a:rect l="l" t="t" r="r" b="b"/>
            <a:pathLst>
              <a:path w="5271269" h="7589524">
                <a:moveTo>
                  <a:pt x="5271270" y="7589523"/>
                </a:moveTo>
                <a:lnTo>
                  <a:pt x="0" y="7589523"/>
                </a:lnTo>
                <a:lnTo>
                  <a:pt x="0" y="0"/>
                </a:lnTo>
                <a:lnTo>
                  <a:pt x="5271270" y="0"/>
                </a:lnTo>
                <a:lnTo>
                  <a:pt x="5271270" y="7589523"/>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1171575" y="1272464"/>
            <a:ext cx="20345610" cy="7669371"/>
            <a:chOff x="0" y="0"/>
            <a:chExt cx="5358514" cy="2019917"/>
          </a:xfrm>
        </p:grpSpPr>
        <p:sp>
          <p:nvSpPr>
            <p:cNvPr id="9" name="Freeform 9"/>
            <p:cNvSpPr/>
            <p:nvPr/>
          </p:nvSpPr>
          <p:spPr>
            <a:xfrm>
              <a:off x="0" y="0"/>
              <a:ext cx="5358514" cy="2019917"/>
            </a:xfrm>
            <a:custGeom>
              <a:avLst/>
              <a:gdLst/>
              <a:ahLst/>
              <a:cxnLst/>
              <a:rect l="l" t="t" r="r" b="b"/>
              <a:pathLst>
                <a:path w="5358514" h="2019917">
                  <a:moveTo>
                    <a:pt x="5198494" y="0"/>
                  </a:moveTo>
                  <a:lnTo>
                    <a:pt x="160020" y="0"/>
                  </a:lnTo>
                  <a:lnTo>
                    <a:pt x="0" y="160020"/>
                  </a:lnTo>
                  <a:lnTo>
                    <a:pt x="0" y="1859897"/>
                  </a:lnTo>
                  <a:lnTo>
                    <a:pt x="160020" y="2019917"/>
                  </a:lnTo>
                  <a:lnTo>
                    <a:pt x="5198494" y="2019917"/>
                  </a:lnTo>
                  <a:lnTo>
                    <a:pt x="5358514" y="1859897"/>
                  </a:lnTo>
                  <a:lnTo>
                    <a:pt x="5358514" y="160020"/>
                  </a:lnTo>
                  <a:lnTo>
                    <a:pt x="5198494" y="0"/>
                  </a:lnTo>
                  <a:close/>
                </a:path>
              </a:pathLst>
            </a:custGeom>
            <a:solidFill>
              <a:srgbClr val="FFFFFF"/>
            </a:solidFill>
            <a:ln w="85725" cap="sq">
              <a:solidFill>
                <a:srgbClr val="1D4232"/>
              </a:solidFill>
              <a:prstDash val="solid"/>
              <a:miter/>
            </a:ln>
          </p:spPr>
        </p:sp>
        <p:sp>
          <p:nvSpPr>
            <p:cNvPr id="10" name="TextBox 10"/>
            <p:cNvSpPr txBox="1"/>
            <p:nvPr/>
          </p:nvSpPr>
          <p:spPr>
            <a:xfrm>
              <a:off x="63500" y="25400"/>
              <a:ext cx="5231514" cy="1931017"/>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5136916" y="1120133"/>
            <a:ext cx="9179159" cy="1558584"/>
          </a:xfrm>
          <a:prstGeom prst="rect">
            <a:avLst/>
          </a:prstGeom>
        </p:spPr>
        <p:txBody>
          <a:bodyPr lIns="0" tIns="0" rIns="0" bIns="0" rtlCol="0" anchor="t">
            <a:spAutoFit/>
          </a:bodyPr>
          <a:lstStyle/>
          <a:p>
            <a:pPr algn="ctr">
              <a:lnSpc>
                <a:spcPts val="12674"/>
              </a:lnSpc>
            </a:pPr>
            <a:r>
              <a:rPr lang="en-US" sz="9052">
                <a:solidFill>
                  <a:srgbClr val="1D4232"/>
                </a:solidFill>
                <a:latin typeface="Somber"/>
                <a:ea typeface="Somber"/>
                <a:cs typeface="Somber"/>
                <a:sym typeface="Somber"/>
              </a:rPr>
              <a:t>KEY COMPONENETS   OF CNN</a:t>
            </a:r>
          </a:p>
        </p:txBody>
      </p:sp>
      <p:sp>
        <p:nvSpPr>
          <p:cNvPr id="12" name="TextBox 12"/>
          <p:cNvSpPr txBox="1"/>
          <p:nvPr/>
        </p:nvSpPr>
        <p:spPr>
          <a:xfrm>
            <a:off x="1372313" y="2621567"/>
            <a:ext cx="15600525" cy="3885712"/>
          </a:xfrm>
          <a:prstGeom prst="rect">
            <a:avLst/>
          </a:prstGeom>
        </p:spPr>
        <p:txBody>
          <a:bodyPr lIns="0" tIns="0" rIns="0" bIns="0" rtlCol="0" anchor="t">
            <a:spAutoFit/>
          </a:bodyPr>
          <a:lstStyle/>
          <a:p>
            <a:pPr algn="ctr">
              <a:lnSpc>
                <a:spcPts val="4456"/>
              </a:lnSpc>
            </a:pPr>
            <a:r>
              <a:rPr lang="en-US" sz="3182">
                <a:solidFill>
                  <a:srgbClr val="1D4232"/>
                </a:solidFill>
                <a:latin typeface="Canva Sans"/>
                <a:ea typeface="Canva Sans"/>
                <a:cs typeface="Canva Sans"/>
                <a:sym typeface="Canva Sans"/>
              </a:rPr>
              <a:t>Key Components of CNN:</a:t>
            </a:r>
          </a:p>
          <a:p>
            <a:pPr algn="ctr">
              <a:lnSpc>
                <a:spcPts val="4456"/>
              </a:lnSpc>
            </a:pPr>
            <a:r>
              <a:rPr lang="en-US" sz="3182">
                <a:solidFill>
                  <a:srgbClr val="1D4232"/>
                </a:solidFill>
                <a:latin typeface="Canva Sans"/>
                <a:ea typeface="Canva Sans"/>
                <a:cs typeface="Canva Sans"/>
                <a:sym typeface="Canva Sans"/>
              </a:rPr>
              <a:t>Convolutional Layers: Extract features (edges, textures) by sliding a filter over the image.</a:t>
            </a:r>
          </a:p>
          <a:p>
            <a:pPr algn="ctr">
              <a:lnSpc>
                <a:spcPts val="4456"/>
              </a:lnSpc>
            </a:pPr>
            <a:r>
              <a:rPr lang="en-US" sz="3182">
                <a:solidFill>
                  <a:srgbClr val="1D4232"/>
                </a:solidFill>
                <a:latin typeface="Canva Sans"/>
                <a:ea typeface="Canva Sans"/>
                <a:cs typeface="Canva Sans"/>
                <a:sym typeface="Canva Sans"/>
              </a:rPr>
              <a:t>Activation Function : Introduces non-linearity for complex pattern learning.</a:t>
            </a:r>
          </a:p>
          <a:p>
            <a:pPr algn="ctr">
              <a:lnSpc>
                <a:spcPts val="4456"/>
              </a:lnSpc>
            </a:pPr>
            <a:r>
              <a:rPr lang="en-US" sz="3182">
                <a:solidFill>
                  <a:srgbClr val="1D4232"/>
                </a:solidFill>
                <a:latin typeface="Canva Sans"/>
                <a:ea typeface="Canva Sans"/>
                <a:cs typeface="Canva Sans"/>
                <a:sym typeface="Canva Sans"/>
              </a:rPr>
              <a:t>Pooling Layers : Reduces feature map size, retaining essential information.</a:t>
            </a:r>
          </a:p>
          <a:p>
            <a:pPr algn="ctr">
              <a:lnSpc>
                <a:spcPts val="4456"/>
              </a:lnSpc>
            </a:pPr>
            <a:r>
              <a:rPr lang="en-US" sz="3182">
                <a:solidFill>
                  <a:srgbClr val="1D4232"/>
                </a:solidFill>
                <a:latin typeface="Canva Sans"/>
                <a:ea typeface="Canva Sans"/>
                <a:cs typeface="Canva Sans"/>
                <a:sym typeface="Canva Sans"/>
              </a:rPr>
              <a:t>Fully Connected Layers: Process extracted features for final decision-making.</a:t>
            </a:r>
          </a:p>
          <a:p>
            <a:pPr algn="ctr">
              <a:lnSpc>
                <a:spcPts val="4456"/>
              </a:lnSpc>
              <a:spcBef>
                <a:spcPct val="0"/>
              </a:spcBef>
            </a:pPr>
            <a:r>
              <a:rPr lang="en-US" sz="3182">
                <a:solidFill>
                  <a:srgbClr val="1D4232"/>
                </a:solidFill>
                <a:latin typeface="Canva Sans"/>
                <a:ea typeface="Canva Sans"/>
                <a:cs typeface="Canva Sans"/>
                <a:sym typeface="Canva Sans"/>
              </a:rPr>
              <a:t> Output Layer: Produces the probability distribution for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7ED90571-3FA3-FFF3-8211-F9AC4057AD73}"/>
              </a:ext>
            </a:extLst>
          </p:cNvPr>
          <p:cNvSpPr/>
          <p:nvPr/>
        </p:nvSpPr>
        <p:spPr>
          <a:xfrm>
            <a:off x="-1171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 name="Freeform 3">
            <a:extLst>
              <a:ext uri="{FF2B5EF4-FFF2-40B4-BE49-F238E27FC236}">
                <a16:creationId xmlns:a16="http://schemas.microsoft.com/office/drawing/2014/main" id="{A6A8FAD6-3467-4EC2-EFD4-B33B1B06ED36}"/>
              </a:ext>
            </a:extLst>
          </p:cNvPr>
          <p:cNvSpPr/>
          <p:nvPr/>
        </p:nvSpPr>
        <p:spPr>
          <a:xfrm>
            <a:off x="917257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6">
            <a:extLst>
              <a:ext uri="{FF2B5EF4-FFF2-40B4-BE49-F238E27FC236}">
                <a16:creationId xmlns:a16="http://schemas.microsoft.com/office/drawing/2014/main" id="{95E6A4C8-6602-A809-6F16-C99418C3DC13}"/>
              </a:ext>
            </a:extLst>
          </p:cNvPr>
          <p:cNvGrpSpPr/>
          <p:nvPr/>
        </p:nvGrpSpPr>
        <p:grpSpPr>
          <a:xfrm>
            <a:off x="2190384" y="1868762"/>
            <a:ext cx="13994496" cy="5850074"/>
            <a:chOff x="0" y="0"/>
            <a:chExt cx="4157965" cy="1867744"/>
          </a:xfrm>
        </p:grpSpPr>
        <p:sp>
          <p:nvSpPr>
            <p:cNvPr id="4" name="Freeform 7">
              <a:extLst>
                <a:ext uri="{FF2B5EF4-FFF2-40B4-BE49-F238E27FC236}">
                  <a16:creationId xmlns:a16="http://schemas.microsoft.com/office/drawing/2014/main" id="{C67B1E9E-A115-77D9-7472-1BCCDC41D709}"/>
                </a:ext>
              </a:extLst>
            </p:cNvPr>
            <p:cNvSpPr/>
            <p:nvPr/>
          </p:nvSpPr>
          <p:spPr>
            <a:xfrm>
              <a:off x="0" y="0"/>
              <a:ext cx="4157965" cy="1867744"/>
            </a:xfrm>
            <a:custGeom>
              <a:avLst/>
              <a:gdLst/>
              <a:ahLst/>
              <a:cxnLst/>
              <a:rect l="l" t="t" r="r" b="b"/>
              <a:pathLst>
                <a:path w="4157965" h="1867744">
                  <a:moveTo>
                    <a:pt x="3997945" y="0"/>
                  </a:moveTo>
                  <a:lnTo>
                    <a:pt x="160020" y="0"/>
                  </a:lnTo>
                  <a:lnTo>
                    <a:pt x="0" y="160020"/>
                  </a:lnTo>
                  <a:lnTo>
                    <a:pt x="0" y="1707724"/>
                  </a:lnTo>
                  <a:lnTo>
                    <a:pt x="160020" y="1867744"/>
                  </a:lnTo>
                  <a:lnTo>
                    <a:pt x="3997945" y="1867744"/>
                  </a:lnTo>
                  <a:lnTo>
                    <a:pt x="4157965" y="1707724"/>
                  </a:lnTo>
                  <a:lnTo>
                    <a:pt x="4157965" y="160020"/>
                  </a:lnTo>
                  <a:lnTo>
                    <a:pt x="3997945" y="0"/>
                  </a:lnTo>
                  <a:close/>
                </a:path>
              </a:pathLst>
            </a:custGeom>
            <a:solidFill>
              <a:srgbClr val="FFFFFF"/>
            </a:solidFill>
            <a:ln w="47625" cap="sq">
              <a:solidFill>
                <a:srgbClr val="1D4232"/>
              </a:solidFill>
              <a:prstDash val="solid"/>
              <a:miter/>
            </a:ln>
          </p:spPr>
        </p:sp>
        <p:sp>
          <p:nvSpPr>
            <p:cNvPr id="5" name="TextBox 8">
              <a:extLst>
                <a:ext uri="{FF2B5EF4-FFF2-40B4-BE49-F238E27FC236}">
                  <a16:creationId xmlns:a16="http://schemas.microsoft.com/office/drawing/2014/main" id="{5E3305E8-87B0-FEC6-3328-48D7F400FC6D}"/>
                </a:ext>
              </a:extLst>
            </p:cNvPr>
            <p:cNvSpPr txBox="1"/>
            <p:nvPr/>
          </p:nvSpPr>
          <p:spPr>
            <a:xfrm>
              <a:off x="63500" y="25400"/>
              <a:ext cx="4030965" cy="1778844"/>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9">
            <a:extLst>
              <a:ext uri="{FF2B5EF4-FFF2-40B4-BE49-F238E27FC236}">
                <a16:creationId xmlns:a16="http://schemas.microsoft.com/office/drawing/2014/main" id="{778D3396-49EC-B5DF-0EB3-BCC5DF146F40}"/>
              </a:ext>
            </a:extLst>
          </p:cNvPr>
          <p:cNvSpPr/>
          <p:nvPr/>
        </p:nvSpPr>
        <p:spPr>
          <a:xfrm>
            <a:off x="-432000" y="8392229"/>
            <a:ext cx="5887707" cy="1894771"/>
          </a:xfrm>
          <a:custGeom>
            <a:avLst/>
            <a:gdLst/>
            <a:ahLst/>
            <a:cxnLst/>
            <a:rect l="l" t="t" r="r" b="b"/>
            <a:pathLst>
              <a:path w="5887707" h="1894771">
                <a:moveTo>
                  <a:pt x="0" y="0"/>
                </a:moveTo>
                <a:lnTo>
                  <a:pt x="5887707" y="0"/>
                </a:lnTo>
                <a:lnTo>
                  <a:pt x="5887707" y="1894771"/>
                </a:lnTo>
                <a:lnTo>
                  <a:pt x="0" y="18947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10">
            <a:extLst>
              <a:ext uri="{FF2B5EF4-FFF2-40B4-BE49-F238E27FC236}">
                <a16:creationId xmlns:a16="http://schemas.microsoft.com/office/drawing/2014/main" id="{87AD1C4A-38E6-52AB-9518-CE46B13F8E02}"/>
              </a:ext>
            </a:extLst>
          </p:cNvPr>
          <p:cNvSpPr/>
          <p:nvPr/>
        </p:nvSpPr>
        <p:spPr>
          <a:xfrm flipH="1" flipV="1">
            <a:off x="12950512" y="-315370"/>
            <a:ext cx="6786850" cy="2184132"/>
          </a:xfrm>
          <a:custGeom>
            <a:avLst/>
            <a:gdLst/>
            <a:ahLst/>
            <a:cxnLst/>
            <a:rect l="l" t="t" r="r" b="b"/>
            <a:pathLst>
              <a:path w="6786850" h="2184132">
                <a:moveTo>
                  <a:pt x="6786850" y="2184132"/>
                </a:moveTo>
                <a:lnTo>
                  <a:pt x="0" y="2184132"/>
                </a:lnTo>
                <a:lnTo>
                  <a:pt x="0" y="0"/>
                </a:lnTo>
                <a:lnTo>
                  <a:pt x="6786850" y="0"/>
                </a:lnTo>
                <a:lnTo>
                  <a:pt x="6786850" y="2184132"/>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11">
            <a:extLst>
              <a:ext uri="{FF2B5EF4-FFF2-40B4-BE49-F238E27FC236}">
                <a16:creationId xmlns:a16="http://schemas.microsoft.com/office/drawing/2014/main" id="{8299AFBE-F1E1-532B-9341-D6533AF6580D}"/>
              </a:ext>
            </a:extLst>
          </p:cNvPr>
          <p:cNvSpPr txBox="1"/>
          <p:nvPr/>
        </p:nvSpPr>
        <p:spPr>
          <a:xfrm>
            <a:off x="2636211" y="2716241"/>
            <a:ext cx="13385871" cy="768287"/>
          </a:xfrm>
          <a:prstGeom prst="rect">
            <a:avLst/>
          </a:prstGeom>
        </p:spPr>
        <p:txBody>
          <a:bodyPr lIns="0" tIns="0" rIns="0" bIns="0" rtlCol="0" anchor="t">
            <a:spAutoFit/>
          </a:bodyPr>
          <a:lstStyle/>
          <a:p>
            <a:pPr algn="ctr">
              <a:lnSpc>
                <a:spcPts val="5748"/>
              </a:lnSpc>
            </a:pPr>
            <a:r>
              <a:rPr lang="en-US" sz="7200" dirty="0">
                <a:solidFill>
                  <a:srgbClr val="1D4232"/>
                </a:solidFill>
                <a:latin typeface="Somber"/>
                <a:ea typeface="Somber"/>
                <a:cs typeface="Somber"/>
                <a:sym typeface="Somber"/>
              </a:rPr>
              <a:t>EQUATION FOR CNN</a:t>
            </a:r>
          </a:p>
        </p:txBody>
      </p:sp>
      <p:sp>
        <p:nvSpPr>
          <p:cNvPr id="9" name="TextBox 12">
            <a:extLst>
              <a:ext uri="{FF2B5EF4-FFF2-40B4-BE49-F238E27FC236}">
                <a16:creationId xmlns:a16="http://schemas.microsoft.com/office/drawing/2014/main" id="{F8965ADF-7765-D2FD-87F7-26211417D77B}"/>
              </a:ext>
            </a:extLst>
          </p:cNvPr>
          <p:cNvSpPr txBox="1"/>
          <p:nvPr/>
        </p:nvSpPr>
        <p:spPr>
          <a:xfrm>
            <a:off x="5867400" y="4601514"/>
            <a:ext cx="10914202" cy="2290948"/>
          </a:xfrm>
          <a:prstGeom prst="rect">
            <a:avLst/>
          </a:prstGeom>
        </p:spPr>
        <p:txBody>
          <a:bodyPr wrap="square" lIns="0" tIns="0" rIns="0" bIns="0" rtlCol="0" anchor="t">
            <a:spAutoFit/>
          </a:bodyPr>
          <a:lstStyle/>
          <a:p>
            <a:pPr algn="l">
              <a:lnSpc>
                <a:spcPts val="3521"/>
              </a:lnSpc>
            </a:pPr>
            <a:r>
              <a:rPr lang="en-US" sz="4800" dirty="0">
                <a:solidFill>
                  <a:srgbClr val="1D4232"/>
                </a:solidFill>
                <a:latin typeface="Canva Sans"/>
                <a:ea typeface="Canva Sans"/>
                <a:cs typeface="Canva Sans"/>
                <a:sym typeface="Canva Sans"/>
              </a:rPr>
              <a:t>Y(</a:t>
            </a:r>
            <a:r>
              <a:rPr lang="en-US" sz="4800" dirty="0" err="1">
                <a:solidFill>
                  <a:srgbClr val="1D4232"/>
                </a:solidFill>
                <a:latin typeface="Canva Sans"/>
                <a:ea typeface="Canva Sans"/>
                <a:cs typeface="Canva Sans"/>
                <a:sym typeface="Canva Sans"/>
              </a:rPr>
              <a:t>i</a:t>
            </a:r>
            <a:r>
              <a:rPr lang="en-US" sz="4800" dirty="0">
                <a:solidFill>
                  <a:srgbClr val="1D4232"/>
                </a:solidFill>
                <a:latin typeface="Canva Sans"/>
                <a:ea typeface="Canva Sans"/>
                <a:cs typeface="Canva Sans"/>
                <a:sym typeface="Canva Sans"/>
              </a:rPr>
              <a:t> , j) = W . X(</a:t>
            </a:r>
            <a:r>
              <a:rPr lang="en-US" sz="4800" dirty="0" err="1">
                <a:solidFill>
                  <a:srgbClr val="1D4232"/>
                </a:solidFill>
                <a:latin typeface="Canva Sans"/>
                <a:ea typeface="Canva Sans"/>
                <a:cs typeface="Canva Sans"/>
                <a:sym typeface="Canva Sans"/>
              </a:rPr>
              <a:t>i</a:t>
            </a:r>
            <a:r>
              <a:rPr lang="en-US" sz="4800" dirty="0">
                <a:solidFill>
                  <a:srgbClr val="1D4232"/>
                </a:solidFill>
                <a:latin typeface="Canva Sans"/>
                <a:ea typeface="Canva Sans"/>
                <a:cs typeface="Canva Sans"/>
                <a:sym typeface="Canva Sans"/>
              </a:rPr>
              <a:t> , j) + Bias</a:t>
            </a:r>
          </a:p>
          <a:p>
            <a:pPr algn="l">
              <a:lnSpc>
                <a:spcPts val="3521"/>
              </a:lnSpc>
            </a:pPr>
            <a:endParaRPr lang="en-US" sz="4800" dirty="0">
              <a:solidFill>
                <a:srgbClr val="1D4232"/>
              </a:solidFill>
              <a:latin typeface="Canva Sans"/>
              <a:ea typeface="Canva Sans"/>
              <a:cs typeface="Canva Sans"/>
              <a:sym typeface="Canva Sans"/>
            </a:endParaRPr>
          </a:p>
          <a:p>
            <a:pPr algn="l">
              <a:lnSpc>
                <a:spcPts val="3521"/>
              </a:lnSpc>
            </a:pPr>
            <a:r>
              <a:rPr lang="en-US" sz="3200" dirty="0">
                <a:solidFill>
                  <a:srgbClr val="1D4232"/>
                </a:solidFill>
                <a:latin typeface="Canva Sans"/>
                <a:ea typeface="Canva Sans"/>
                <a:cs typeface="Canva Sans"/>
                <a:sym typeface="Canva Sans"/>
              </a:rPr>
              <a:t>where Y = output</a:t>
            </a:r>
          </a:p>
          <a:p>
            <a:pPr algn="l">
              <a:lnSpc>
                <a:spcPts val="3521"/>
              </a:lnSpc>
            </a:pPr>
            <a:r>
              <a:rPr lang="en-US" sz="3200" dirty="0">
                <a:solidFill>
                  <a:srgbClr val="1D4232"/>
                </a:solidFill>
                <a:latin typeface="Canva Sans"/>
                <a:ea typeface="Canva Sans"/>
                <a:cs typeface="Canva Sans"/>
                <a:sym typeface="Canva Sans"/>
              </a:rPr>
              <a:t>	   W = weight</a:t>
            </a:r>
          </a:p>
          <a:p>
            <a:pPr algn="l">
              <a:lnSpc>
                <a:spcPts val="3521"/>
              </a:lnSpc>
            </a:pPr>
            <a:r>
              <a:rPr lang="en-US" sz="3200" dirty="0">
                <a:solidFill>
                  <a:srgbClr val="1D4232"/>
                </a:solidFill>
                <a:latin typeface="Canva Sans"/>
                <a:ea typeface="Canva Sans"/>
                <a:cs typeface="Canva Sans"/>
                <a:sym typeface="Canva Sans"/>
              </a:rPr>
              <a:t>             X = input</a:t>
            </a:r>
          </a:p>
        </p:txBody>
      </p:sp>
    </p:spTree>
    <p:extLst>
      <p:ext uri="{BB962C8B-B14F-4D97-AF65-F5344CB8AC3E}">
        <p14:creationId xmlns:p14="http://schemas.microsoft.com/office/powerpoint/2010/main" val="1093001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2311</Words>
  <Application>Microsoft Office PowerPoint</Application>
  <PresentationFormat>Custom</PresentationFormat>
  <Paragraphs>172</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Somber</vt:lpstr>
      <vt:lpstr>Canva Sans</vt:lpstr>
      <vt:lpstr>Arial</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And White Geometric Project Presentaion </dc:title>
  <cp:lastModifiedBy>Surabhi Saha</cp:lastModifiedBy>
  <cp:revision>5</cp:revision>
  <dcterms:created xsi:type="dcterms:W3CDTF">2006-08-16T00:00:00Z</dcterms:created>
  <dcterms:modified xsi:type="dcterms:W3CDTF">2025-02-07T08:47:17Z</dcterms:modified>
  <dc:identifier>DAGeTQ6McBM</dc:identifier>
</cp:coreProperties>
</file>