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57" r:id="rId4"/>
    <p:sldId id="259" r:id="rId5"/>
    <p:sldId id="293" r:id="rId6"/>
    <p:sldId id="294" r:id="rId7"/>
    <p:sldId id="295" r:id="rId8"/>
    <p:sldId id="286" r:id="rId9"/>
    <p:sldId id="287" r:id="rId10"/>
    <p:sldId id="289" r:id="rId11"/>
    <p:sldId id="312" r:id="rId12"/>
    <p:sldId id="263" r:id="rId13"/>
    <p:sldId id="265" r:id="rId14"/>
    <p:sldId id="266" r:id="rId15"/>
    <p:sldId id="267" r:id="rId16"/>
    <p:sldId id="291" r:id="rId17"/>
    <p:sldId id="292" r:id="rId18"/>
    <p:sldId id="269" r:id="rId19"/>
    <p:sldId id="304" r:id="rId20"/>
    <p:sldId id="307" r:id="rId21"/>
    <p:sldId id="306" r:id="rId22"/>
    <p:sldId id="310" r:id="rId23"/>
    <p:sldId id="308" r:id="rId24"/>
    <p:sldId id="311" r:id="rId25"/>
    <p:sldId id="309" r:id="rId26"/>
    <p:sldId id="268" r:id="rId27"/>
    <p:sldId id="301" r:id="rId28"/>
    <p:sldId id="305" r:id="rId29"/>
    <p:sldId id="262" r:id="rId30"/>
    <p:sldId id="283" r:id="rId31"/>
  </p:sldIdLst>
  <p:sldSz cx="18288000" cy="10287000"/>
  <p:notesSz cx="6858000" cy="9144000"/>
  <p:embeddedFontLst>
    <p:embeddedFont>
      <p:font typeface="Canva Sans" panose="020B0604020202020204" charset="0"/>
      <p:regular r:id="rId33"/>
    </p:embeddedFont>
    <p:embeddedFont>
      <p:font typeface="Canva Sans Bold" panose="020B0604020202020204" charset="0"/>
      <p:regular r:id="rId34"/>
    </p:embeddedFont>
    <p:embeddedFont>
      <p:font typeface="Somber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22" autoAdjust="0"/>
  </p:normalViewPr>
  <p:slideViewPr>
    <p:cSldViewPr>
      <p:cViewPr varScale="1">
        <p:scale>
          <a:sx n="51" d="100"/>
          <a:sy n="51" d="100"/>
        </p:scale>
        <p:origin x="96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C7C99-3C23-4047-8FB3-A154DAA1F757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19514-986D-4B66-A3FB-C55502A9A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7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30875" y="8594063"/>
            <a:ext cx="6390070" cy="2056441"/>
          </a:xfrm>
          <a:custGeom>
            <a:avLst/>
            <a:gdLst/>
            <a:ahLst/>
            <a:cxnLst/>
            <a:rect l="l" t="t" r="r" b="b"/>
            <a:pathLst>
              <a:path w="6390070" h="2056441">
                <a:moveTo>
                  <a:pt x="0" y="0"/>
                </a:moveTo>
                <a:lnTo>
                  <a:pt x="6390069" y="0"/>
                </a:lnTo>
                <a:lnTo>
                  <a:pt x="6390069" y="2056440"/>
                </a:lnTo>
                <a:lnTo>
                  <a:pt x="0" y="205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12368698" y="-112287"/>
            <a:ext cx="7090877" cy="2281973"/>
          </a:xfrm>
          <a:custGeom>
            <a:avLst/>
            <a:gdLst/>
            <a:ahLst/>
            <a:cxnLst/>
            <a:rect l="l" t="t" r="r" b="b"/>
            <a:pathLst>
              <a:path w="7090877" h="2281973">
                <a:moveTo>
                  <a:pt x="7090877" y="2281974"/>
                </a:moveTo>
                <a:lnTo>
                  <a:pt x="0" y="2281974"/>
                </a:lnTo>
                <a:lnTo>
                  <a:pt x="0" y="0"/>
                </a:lnTo>
                <a:lnTo>
                  <a:pt x="7090877" y="0"/>
                </a:lnTo>
                <a:lnTo>
                  <a:pt x="7090877" y="22819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23940" y="3412443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-3377040" y="-2446024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076151" y="3239639"/>
            <a:ext cx="12135699" cy="3807723"/>
            <a:chOff x="0" y="0"/>
            <a:chExt cx="3196233" cy="10028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96233" cy="1002857"/>
            </a:xfrm>
            <a:custGeom>
              <a:avLst/>
              <a:gdLst/>
              <a:ahLst/>
              <a:cxnLst/>
              <a:rect l="l" t="t" r="r" b="b"/>
              <a:pathLst>
                <a:path w="3196233" h="1002857">
                  <a:moveTo>
                    <a:pt x="3036213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842837"/>
                  </a:lnTo>
                  <a:lnTo>
                    <a:pt x="160020" y="1002857"/>
                  </a:lnTo>
                  <a:lnTo>
                    <a:pt x="3036213" y="1002857"/>
                  </a:lnTo>
                  <a:lnTo>
                    <a:pt x="3196233" y="842837"/>
                  </a:lnTo>
                  <a:lnTo>
                    <a:pt x="3196233" y="160020"/>
                  </a:lnTo>
                  <a:lnTo>
                    <a:pt x="3036213" y="0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63500" y="-98425"/>
              <a:ext cx="3069233" cy="10377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99"/>
                </a:lnSpc>
                <a:spcBef>
                  <a:spcPct val="0"/>
                </a:spcBef>
              </a:pPr>
              <a:r>
                <a:rPr lang="en-US" sz="7999" dirty="0">
                  <a:solidFill>
                    <a:srgbClr val="000000"/>
                  </a:solidFill>
                  <a:latin typeface="Somber"/>
                  <a:ea typeface="Somber"/>
                  <a:cs typeface="Somber"/>
                  <a:sym typeface="Somber"/>
                </a:rPr>
                <a:t>IMAGE ENCRYPTION AND DECRYPTION USING CNNs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459195" y="1075225"/>
            <a:ext cx="7611552" cy="1391064"/>
            <a:chOff x="0" y="0"/>
            <a:chExt cx="10219826" cy="18677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219826" cy="1867744"/>
            </a:xfrm>
            <a:custGeom>
              <a:avLst/>
              <a:gdLst/>
              <a:ahLst/>
              <a:cxnLst/>
              <a:rect l="l" t="t" r="r" b="b"/>
              <a:pathLst>
                <a:path w="10219826" h="1867744">
                  <a:moveTo>
                    <a:pt x="1005980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10059805" y="1867744"/>
                  </a:lnTo>
                  <a:lnTo>
                    <a:pt x="10219826" y="1707724"/>
                  </a:lnTo>
                  <a:lnTo>
                    <a:pt x="10219826" y="160020"/>
                  </a:lnTo>
                  <a:lnTo>
                    <a:pt x="1005980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63500" y="25400"/>
              <a:ext cx="10092826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667224" y="1289236"/>
            <a:ext cx="7195493" cy="1013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Mathematics for Computing - 22MAT122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Elements of Computing II - 22AIE113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0AD8C-1C2A-96F4-0818-343984B75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5" y="1628775"/>
            <a:ext cx="14535150" cy="702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1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6B022-07C3-36F2-89E1-0E0FE776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F16082C-B008-2121-5C8B-B43ED0F71D90}"/>
              </a:ext>
            </a:extLst>
          </p:cNvPr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408FB5C-D510-E566-65B6-168E87468E68}"/>
              </a:ext>
            </a:extLst>
          </p:cNvPr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B03DB8E-5C3F-01E7-EB4B-D363EFD3304A}"/>
              </a:ext>
            </a:extLst>
          </p:cNvPr>
          <p:cNvSpPr/>
          <p:nvPr/>
        </p:nvSpPr>
        <p:spPr>
          <a:xfrm>
            <a:off x="16609959" y="2716032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2FEDF37-EAD5-4F1E-036F-6E96A0A0A6D3}"/>
              </a:ext>
            </a:extLst>
          </p:cNvPr>
          <p:cNvSpPr/>
          <p:nvPr/>
        </p:nvSpPr>
        <p:spPr>
          <a:xfrm flipH="1" flipV="1">
            <a:off x="-3351037" y="-80010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67D72CF4-88DB-E38D-71CA-BCB4B6697387}"/>
              </a:ext>
            </a:extLst>
          </p:cNvPr>
          <p:cNvGrpSpPr/>
          <p:nvPr/>
        </p:nvGrpSpPr>
        <p:grpSpPr>
          <a:xfrm>
            <a:off x="3329768" y="2036618"/>
            <a:ext cx="12084636" cy="6212796"/>
            <a:chOff x="0" y="0"/>
            <a:chExt cx="4157965" cy="186774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DD6874C-11D8-1BD2-1ACA-95522CDD782A}"/>
                </a:ext>
              </a:extLst>
            </p:cNvPr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41A40B7-1250-5F92-2032-67728C925444}"/>
                </a:ext>
              </a:extLst>
            </p:cNvPr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F6865A0C-B1F8-C399-AA41-FC99B8299384}"/>
              </a:ext>
            </a:extLst>
          </p:cNvPr>
          <p:cNvSpPr/>
          <p:nvPr/>
        </p:nvSpPr>
        <p:spPr>
          <a:xfrm>
            <a:off x="-742651" y="8138013"/>
            <a:ext cx="6735303" cy="2167543"/>
          </a:xfrm>
          <a:custGeom>
            <a:avLst/>
            <a:gdLst/>
            <a:ahLst/>
            <a:cxnLst/>
            <a:rect l="l" t="t" r="r" b="b"/>
            <a:pathLst>
              <a:path w="6735303" h="2167543">
                <a:moveTo>
                  <a:pt x="0" y="0"/>
                </a:moveTo>
                <a:lnTo>
                  <a:pt x="6735302" y="0"/>
                </a:lnTo>
                <a:lnTo>
                  <a:pt x="6735302" y="2167543"/>
                </a:lnTo>
                <a:lnTo>
                  <a:pt x="0" y="2167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A06E081-B24A-B274-2F6A-02D15D3E01CE}"/>
              </a:ext>
            </a:extLst>
          </p:cNvPr>
          <p:cNvSpPr/>
          <p:nvPr/>
        </p:nvSpPr>
        <p:spPr>
          <a:xfrm flipH="1" flipV="1">
            <a:off x="12573000" y="-282804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4"/>
                </a:moveTo>
                <a:lnTo>
                  <a:pt x="0" y="2424024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C1FC0ED-4E72-19F6-010E-A058115FA976}"/>
              </a:ext>
            </a:extLst>
          </p:cNvPr>
          <p:cNvSpPr txBox="1"/>
          <p:nvPr/>
        </p:nvSpPr>
        <p:spPr>
          <a:xfrm>
            <a:off x="5562905" y="4371539"/>
            <a:ext cx="7618359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88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METHODOLOGY</a:t>
            </a: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EF6E281A-E52C-91F3-3D6A-39823DCC83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1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619455" y="8651033"/>
            <a:ext cx="10167028" cy="3271935"/>
          </a:xfrm>
          <a:custGeom>
            <a:avLst/>
            <a:gdLst/>
            <a:ahLst/>
            <a:cxnLst/>
            <a:rect l="l" t="t" r="r" b="b"/>
            <a:pathLst>
              <a:path w="10167028" h="3271935">
                <a:moveTo>
                  <a:pt x="0" y="0"/>
                </a:moveTo>
                <a:lnTo>
                  <a:pt x="10167029" y="0"/>
                </a:lnTo>
                <a:lnTo>
                  <a:pt x="10167029" y="3271934"/>
                </a:lnTo>
                <a:lnTo>
                  <a:pt x="0" y="3271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21574" y="4856271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-3807210" y="-2158794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04800" y="1530103"/>
            <a:ext cx="17249775" cy="6766636"/>
            <a:chOff x="0" y="0"/>
            <a:chExt cx="5358514" cy="20199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358514" cy="2019917"/>
            </a:xfrm>
            <a:custGeom>
              <a:avLst/>
              <a:gdLst/>
              <a:ahLst/>
              <a:cxnLst/>
              <a:rect l="l" t="t" r="r" b="b"/>
              <a:pathLst>
                <a:path w="5358514" h="2019917">
                  <a:moveTo>
                    <a:pt x="519849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859897"/>
                  </a:lnTo>
                  <a:lnTo>
                    <a:pt x="160020" y="2019917"/>
                  </a:lnTo>
                  <a:lnTo>
                    <a:pt x="5198494" y="2019917"/>
                  </a:lnTo>
                  <a:lnTo>
                    <a:pt x="5358514" y="1859897"/>
                  </a:lnTo>
                  <a:lnTo>
                    <a:pt x="5358514" y="160020"/>
                  </a:lnTo>
                  <a:lnTo>
                    <a:pt x="5198494" y="0"/>
                  </a:lnTo>
                  <a:close/>
                </a:path>
              </a:pathLst>
            </a:custGeom>
            <a:solidFill>
              <a:srgbClr val="FFFFFF"/>
            </a:solidFill>
            <a:ln w="857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63500" y="25400"/>
              <a:ext cx="5231514" cy="1931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738337" y="1487981"/>
            <a:ext cx="9179159" cy="155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74"/>
              </a:lnSpc>
            </a:pPr>
            <a:r>
              <a:rPr lang="en-US" sz="9052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KEY COMPONENETS   OF CNN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97607" y="2853325"/>
            <a:ext cx="15064160" cy="5154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56"/>
              </a:lnSpc>
            </a:pP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Convolutional Layers: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Extract features (edges, textures) by sliding a filter over the image.</a:t>
            </a:r>
          </a:p>
          <a:p>
            <a:pPr>
              <a:lnSpc>
                <a:spcPts val="4456"/>
              </a:lnSpc>
            </a:pP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Activation Function (</a:t>
            </a:r>
            <a:r>
              <a:rPr lang="en-US" sz="3182" b="1" dirty="0" err="1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ReLU</a:t>
            </a: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) 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Introduces non-linearity for complex pattern learning.</a:t>
            </a:r>
          </a:p>
          <a:p>
            <a:pPr>
              <a:lnSpc>
                <a:spcPts val="4456"/>
              </a:lnSpc>
            </a:pP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Pooling Layers (Max Pooling) 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Reduces feature map size, retaining essential information.</a:t>
            </a:r>
          </a:p>
          <a:p>
            <a:pPr>
              <a:lnSpc>
                <a:spcPts val="4456"/>
              </a:lnSpc>
            </a:pP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Fully Connected Layers: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Process extracted features for final decision-making.</a:t>
            </a:r>
          </a:p>
          <a:p>
            <a:pPr>
              <a:lnSpc>
                <a:spcPts val="4456"/>
              </a:lnSpc>
              <a:spcBef>
                <a:spcPct val="0"/>
              </a:spcBef>
            </a:pP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182" b="1" dirty="0" err="1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Softmax</a:t>
            </a:r>
            <a:r>
              <a:rPr lang="en-US" sz="3182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/Sigmoid Output Layer: </a:t>
            </a:r>
            <a:r>
              <a:rPr lang="en-US" sz="3182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Produces the probability distribution for classification.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10776643" y="-843800"/>
            <a:ext cx="10167028" cy="3271935"/>
          </a:xfrm>
          <a:custGeom>
            <a:avLst/>
            <a:gdLst/>
            <a:ahLst/>
            <a:cxnLst/>
            <a:rect l="l" t="t" r="r" b="b"/>
            <a:pathLst>
              <a:path w="10167028" h="3271935">
                <a:moveTo>
                  <a:pt x="10167028" y="3271934"/>
                </a:moveTo>
                <a:lnTo>
                  <a:pt x="0" y="3271934"/>
                </a:lnTo>
                <a:lnTo>
                  <a:pt x="0" y="0"/>
                </a:lnTo>
                <a:lnTo>
                  <a:pt x="10167028" y="0"/>
                </a:lnTo>
                <a:lnTo>
                  <a:pt x="10167028" y="327193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24887" y="3615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364628" y="-78300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171575" y="8263161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2429725" y="46062"/>
            <a:ext cx="6106790" cy="1965276"/>
          </a:xfrm>
          <a:custGeom>
            <a:avLst/>
            <a:gdLst/>
            <a:ahLst/>
            <a:cxnLst/>
            <a:rect l="l" t="t" r="r" b="b"/>
            <a:pathLst>
              <a:path w="6106790" h="1965276">
                <a:moveTo>
                  <a:pt x="6106790" y="1965276"/>
                </a:moveTo>
                <a:lnTo>
                  <a:pt x="0" y="1965276"/>
                </a:lnTo>
                <a:lnTo>
                  <a:pt x="0" y="0"/>
                </a:lnTo>
                <a:lnTo>
                  <a:pt x="6106790" y="0"/>
                </a:lnTo>
                <a:lnTo>
                  <a:pt x="6106790" y="19652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37583" y="1706837"/>
            <a:ext cx="16121717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HOW CNN CAN BE IMPLEMENTED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1519" y="3323004"/>
            <a:ext cx="14723369" cy="4940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4"/>
              </a:lnSpc>
            </a:pPr>
            <a:r>
              <a:rPr lang="en-US" sz="3244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Encryption:</a:t>
            </a:r>
            <a:r>
              <a:rPr lang="en-US" sz="3244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A CNN model learns to transform original images into encrypted versions by extracting features and mapping them to a secure format.</a:t>
            </a:r>
          </a:p>
          <a:p>
            <a:pPr algn="l">
              <a:lnSpc>
                <a:spcPts val="3244"/>
              </a:lnSpc>
            </a:pPr>
            <a:r>
              <a:rPr lang="en-US" sz="3244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Decryption:</a:t>
            </a:r>
            <a:r>
              <a:rPr lang="en-US" sz="3244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A second CNN model reverses the encryption, recovering the original image by minimizing the loss between the decrypted and original image.</a:t>
            </a:r>
          </a:p>
          <a:p>
            <a:pPr algn="l">
              <a:lnSpc>
                <a:spcPts val="3244"/>
              </a:lnSpc>
            </a:pPr>
            <a:r>
              <a:rPr lang="en-US" sz="3244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with AES:</a:t>
            </a:r>
            <a:r>
              <a:rPr lang="en-US" sz="3244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Unlike AES (which encrypts images block-wise), CNN encryption learns a direct transformation, preserving more image details.</a:t>
            </a:r>
          </a:p>
          <a:p>
            <a:pPr algn="l">
              <a:lnSpc>
                <a:spcPts val="3244"/>
              </a:lnSpc>
            </a:pPr>
            <a:r>
              <a:rPr lang="en-US" sz="3244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Training &amp; Evaluation:</a:t>
            </a:r>
            <a:r>
              <a:rPr lang="en-US" sz="3244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The dataset is used for training, and encryption quality is measured using PSNR and SSIM to compare CNN and AES performance.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24887" y="3615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364628" y="-78300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7862977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2173671" y="-63366"/>
            <a:ext cx="6786850" cy="2184132"/>
          </a:xfrm>
          <a:custGeom>
            <a:avLst/>
            <a:gdLst/>
            <a:ahLst/>
            <a:cxnLst/>
            <a:rect l="l" t="t" r="r" b="b"/>
            <a:pathLst>
              <a:path w="6786850" h="2184132">
                <a:moveTo>
                  <a:pt x="6786851" y="2184132"/>
                </a:moveTo>
                <a:lnTo>
                  <a:pt x="0" y="2184132"/>
                </a:lnTo>
                <a:lnTo>
                  <a:pt x="0" y="0"/>
                </a:lnTo>
                <a:lnTo>
                  <a:pt x="6786851" y="0"/>
                </a:lnTo>
                <a:lnTo>
                  <a:pt x="6786851" y="218413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958066" y="1706837"/>
            <a:ext cx="12980934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WHAT IS AES 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62840" y="3633467"/>
            <a:ext cx="14481097" cy="4404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3"/>
              </a:lnSpc>
            </a:pPr>
            <a:r>
              <a:rPr lang="en-US" sz="3523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AES is a symmetric encryption algorithm that encrypts data in fixed-size blocks (e.g., 128 bits) using a secret key.</a:t>
            </a:r>
          </a:p>
          <a:p>
            <a:pPr algn="l">
              <a:lnSpc>
                <a:spcPts val="3523"/>
              </a:lnSpc>
            </a:pPr>
            <a:endParaRPr lang="en-US" sz="3523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23"/>
              </a:lnSpc>
            </a:pPr>
            <a:r>
              <a:rPr lang="en-US" sz="3523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CBC mode enhances security by: </a:t>
            </a:r>
          </a:p>
          <a:p>
            <a:pPr marL="760774" lvl="1" indent="-380387" algn="l">
              <a:lnSpc>
                <a:spcPts val="3523"/>
              </a:lnSpc>
              <a:buFont typeface="Arial"/>
              <a:buChar char="•"/>
            </a:pPr>
            <a:r>
              <a:rPr lang="en-US" sz="3523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XORing each plaintext block with the previous ciphertext block before encryption.</a:t>
            </a:r>
          </a:p>
          <a:p>
            <a:pPr marL="760774" lvl="1" indent="-380387" algn="l">
              <a:lnSpc>
                <a:spcPts val="3523"/>
              </a:lnSpc>
              <a:buFont typeface="Arial"/>
              <a:buChar char="•"/>
            </a:pPr>
            <a:r>
              <a:rPr lang="en-US" sz="3523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Using an Initialization Vector (IV) for randomness in the first block.</a:t>
            </a:r>
          </a:p>
          <a:p>
            <a:pPr algn="l">
              <a:lnSpc>
                <a:spcPts val="3523"/>
              </a:lnSpc>
            </a:pPr>
            <a:r>
              <a:rPr lang="en-US" sz="3523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This ensures that identical plaintext blocks produce different ciphertexts.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13887" y="3183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364628" y="-949467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46071" y="1328626"/>
            <a:ext cx="17653007" cy="7929674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171575" y="8226566"/>
            <a:ext cx="6411905" cy="2063468"/>
          </a:xfrm>
          <a:custGeom>
            <a:avLst/>
            <a:gdLst/>
            <a:ahLst/>
            <a:cxnLst/>
            <a:rect l="l" t="t" r="r" b="b"/>
            <a:pathLst>
              <a:path w="6411905" h="2063468">
                <a:moveTo>
                  <a:pt x="0" y="0"/>
                </a:moveTo>
                <a:lnTo>
                  <a:pt x="6411905" y="0"/>
                </a:lnTo>
                <a:lnTo>
                  <a:pt x="6411905" y="2063468"/>
                </a:lnTo>
                <a:lnTo>
                  <a:pt x="0" y="20634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2518979" y="-88105"/>
            <a:ext cx="6940596" cy="2233610"/>
          </a:xfrm>
          <a:custGeom>
            <a:avLst/>
            <a:gdLst/>
            <a:ahLst/>
            <a:cxnLst/>
            <a:rect l="l" t="t" r="r" b="b"/>
            <a:pathLst>
              <a:path w="6940596" h="2233610">
                <a:moveTo>
                  <a:pt x="6940596" y="2233610"/>
                </a:moveTo>
                <a:lnTo>
                  <a:pt x="0" y="2233610"/>
                </a:lnTo>
                <a:lnTo>
                  <a:pt x="0" y="0"/>
                </a:lnTo>
                <a:lnTo>
                  <a:pt x="6940596" y="0"/>
                </a:lnTo>
                <a:lnTo>
                  <a:pt x="6940596" y="223361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36826" y="1698038"/>
            <a:ext cx="13271498" cy="956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39"/>
              </a:lnSpc>
            </a:pPr>
            <a:r>
              <a:rPr lang="en-US" sz="5528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IMPLEMENTATION OF AES FOR COMPARISON WITH CNN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87364" y="2902445"/>
            <a:ext cx="15571936" cy="539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849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Encryption Using AES-CBC: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Encrypt each block using AES with a secret key and IV.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Combine encrypted blocks to form the final encrypted image.</a:t>
            </a:r>
          </a:p>
          <a:p>
            <a:pPr algn="l">
              <a:lnSpc>
                <a:spcPts val="2849"/>
              </a:lnSpc>
            </a:pPr>
            <a:endParaRPr lang="en-US" sz="2849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49"/>
              </a:lnSpc>
            </a:pPr>
            <a:r>
              <a:rPr lang="en-US" sz="2849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Decryption Using AES-CBC: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Split the encrypted image into blocks.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Decrypt each block using AES key and IV.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Reassemble blocks to reconstruct the original image.</a:t>
            </a:r>
          </a:p>
          <a:p>
            <a:pPr algn="l">
              <a:lnSpc>
                <a:spcPts val="2849"/>
              </a:lnSpc>
            </a:pPr>
            <a:endParaRPr lang="en-US" sz="2849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49"/>
              </a:lnSpc>
            </a:pPr>
            <a:r>
              <a:rPr lang="en-US" sz="2849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with CNN-Based Encryption: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AES encrypts block-by-block, while CNN learns an end-to-end encryption process.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AES may cause data loss, while CNN preserves more image details.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Evaluation using PSNR and SSIM to compare image quality after decryption.</a:t>
            </a:r>
          </a:p>
          <a:p>
            <a:pPr marL="615160" lvl="1" indent="-307580" algn="l">
              <a:lnSpc>
                <a:spcPts val="2849"/>
              </a:lnSpc>
              <a:buFont typeface="Arial"/>
              <a:buChar char="•"/>
            </a:pPr>
            <a:r>
              <a:rPr lang="en-US" sz="2849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This comparison helps determine which method is more secure and retains better image quality.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9316C-A99E-36CB-DB7D-EE81AE438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1485900"/>
            <a:ext cx="144970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3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2C2183-2AF9-E79E-F04A-A427C1A00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09" y="3086100"/>
            <a:ext cx="15644981" cy="52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3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23940" y="46111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807210" y="-2197057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64059" y="1620565"/>
            <a:ext cx="15894636" cy="7660596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428236" y="9258300"/>
            <a:ext cx="6735303" cy="2167543"/>
          </a:xfrm>
          <a:custGeom>
            <a:avLst/>
            <a:gdLst/>
            <a:ahLst/>
            <a:cxnLst/>
            <a:rect l="l" t="t" r="r" b="b"/>
            <a:pathLst>
              <a:path w="6735303" h="2167543">
                <a:moveTo>
                  <a:pt x="0" y="0"/>
                </a:moveTo>
                <a:lnTo>
                  <a:pt x="6735302" y="0"/>
                </a:lnTo>
                <a:lnTo>
                  <a:pt x="6735302" y="2167543"/>
                </a:lnTo>
                <a:lnTo>
                  <a:pt x="0" y="2167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3057803" y="-1212012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4"/>
                </a:moveTo>
                <a:lnTo>
                  <a:pt x="0" y="2424024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288124" y="1509203"/>
            <a:ext cx="761671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DATASET DETAILS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F87FC-CF49-C337-BA03-8D6502BDF498}"/>
              </a:ext>
            </a:extLst>
          </p:cNvPr>
          <p:cNvSpPr txBox="1"/>
          <p:nvPr/>
        </p:nvSpPr>
        <p:spPr>
          <a:xfrm>
            <a:off x="1608622" y="2730671"/>
            <a:ext cx="15670116" cy="512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3200" b="1" dirty="0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DIV2K Dataset</a:t>
            </a:r>
          </a:p>
          <a:p>
            <a:pPr algn="l">
              <a:lnSpc>
                <a:spcPts val="2849"/>
              </a:lnSpc>
            </a:pPr>
            <a:endParaRPr lang="en-US" sz="2000" b="1" dirty="0">
              <a:solidFill>
                <a:srgbClr val="1D4232"/>
              </a:solidFill>
              <a:latin typeface="Canva Sans Bold"/>
              <a:ea typeface="Canva Sans"/>
              <a:cs typeface="Canva Sans"/>
              <a:sym typeface="Canva Sans Bold"/>
            </a:endParaRPr>
          </a:p>
          <a:p>
            <a:pPr algn="l">
              <a:lnSpc>
                <a:spcPts val="2849"/>
              </a:lnSpc>
            </a:pPr>
            <a:r>
              <a:rPr lang="en-US" sz="28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High-Resolution Dataset: DIV2K stands for </a:t>
            </a:r>
            <a:r>
              <a:rPr lang="en-US" sz="2800" dirty="0" err="1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DIVerse</a:t>
            </a:r>
            <a:r>
              <a:rPr lang="en-US" sz="28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2K resolution images, designed for super-resolution and image quality tasks.</a:t>
            </a:r>
          </a:p>
          <a:p>
            <a:pPr algn="l">
              <a:lnSpc>
                <a:spcPts val="2849"/>
              </a:lnSpc>
            </a:pPr>
            <a:endParaRPr lang="en-US" sz="2800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49"/>
              </a:lnSpc>
            </a:pPr>
            <a:r>
              <a:rPr lang="en-US" sz="28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Large and Diverse Collection: Contains 800 training, 100 validation, and 100 test images in high-quality PNG format (around 2K resolution).</a:t>
            </a:r>
          </a:p>
          <a:p>
            <a:pPr algn="l">
              <a:lnSpc>
                <a:spcPts val="2849"/>
              </a:lnSpc>
            </a:pPr>
            <a:endParaRPr lang="en-US" sz="2800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49"/>
              </a:lnSpc>
            </a:pPr>
            <a:r>
              <a:rPr lang="en-US" sz="28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Variety of Image Categories: Includes urban scenes, nature, people, vehicles, architecture, and indoor objects—covering real-world diversity.</a:t>
            </a:r>
          </a:p>
          <a:p>
            <a:pPr algn="l">
              <a:lnSpc>
                <a:spcPts val="2849"/>
              </a:lnSpc>
            </a:pPr>
            <a:endParaRPr lang="en-US" sz="2800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49"/>
              </a:lnSpc>
            </a:pPr>
            <a:r>
              <a:rPr lang="en-US" sz="28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Used in Our Project: Images resized to 256×256 and used for training CNN and testing AES encryption/decryption with quality metrics (MSE, PSNR, SSIM).</a:t>
            </a:r>
          </a:p>
          <a:p>
            <a:pPr algn="l">
              <a:lnSpc>
                <a:spcPts val="2849"/>
              </a:lnSpc>
            </a:pPr>
            <a:endParaRPr lang="en-US" sz="2800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FB985-7F7F-A7F4-FD9A-224D5183D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92D1DCC-3DA8-87B7-4789-4922EFE6BBA4}"/>
              </a:ext>
            </a:extLst>
          </p:cNvPr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05363B7-5BB3-5DFD-2B84-FB8F1582CDC5}"/>
              </a:ext>
            </a:extLst>
          </p:cNvPr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EDC62AE-47DD-D979-A868-A2E107FB8CAB}"/>
              </a:ext>
            </a:extLst>
          </p:cNvPr>
          <p:cNvSpPr/>
          <p:nvPr/>
        </p:nvSpPr>
        <p:spPr>
          <a:xfrm>
            <a:off x="16609959" y="2716032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483D166-B5C4-0282-FE34-724243CA71A5}"/>
              </a:ext>
            </a:extLst>
          </p:cNvPr>
          <p:cNvSpPr/>
          <p:nvPr/>
        </p:nvSpPr>
        <p:spPr>
          <a:xfrm flipH="1" flipV="1">
            <a:off x="-3351037" y="-80010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0F5810C-BD29-1CA4-EC80-7794A909ECF9}"/>
              </a:ext>
            </a:extLst>
          </p:cNvPr>
          <p:cNvGrpSpPr/>
          <p:nvPr/>
        </p:nvGrpSpPr>
        <p:grpSpPr>
          <a:xfrm>
            <a:off x="3329768" y="2036618"/>
            <a:ext cx="12084636" cy="6212796"/>
            <a:chOff x="0" y="0"/>
            <a:chExt cx="4157965" cy="186774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1EFD339-FFB7-22C6-8DA2-6537801B24FE}"/>
                </a:ext>
              </a:extLst>
            </p:cNvPr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7451E57-D9A4-3685-8652-1B10FDA44A20}"/>
                </a:ext>
              </a:extLst>
            </p:cNvPr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43D510CC-3011-C3E0-70E0-8D147FDE293A}"/>
              </a:ext>
            </a:extLst>
          </p:cNvPr>
          <p:cNvSpPr/>
          <p:nvPr/>
        </p:nvSpPr>
        <p:spPr>
          <a:xfrm>
            <a:off x="-742651" y="8138013"/>
            <a:ext cx="6735303" cy="2167543"/>
          </a:xfrm>
          <a:custGeom>
            <a:avLst/>
            <a:gdLst/>
            <a:ahLst/>
            <a:cxnLst/>
            <a:rect l="l" t="t" r="r" b="b"/>
            <a:pathLst>
              <a:path w="6735303" h="2167543">
                <a:moveTo>
                  <a:pt x="0" y="0"/>
                </a:moveTo>
                <a:lnTo>
                  <a:pt x="6735302" y="0"/>
                </a:lnTo>
                <a:lnTo>
                  <a:pt x="6735302" y="2167543"/>
                </a:lnTo>
                <a:lnTo>
                  <a:pt x="0" y="2167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E5E55F7-5722-B866-1A8F-31A960ED4D7E}"/>
              </a:ext>
            </a:extLst>
          </p:cNvPr>
          <p:cNvSpPr/>
          <p:nvPr/>
        </p:nvSpPr>
        <p:spPr>
          <a:xfrm flipH="1" flipV="1">
            <a:off x="12573000" y="-282804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4"/>
                </a:moveTo>
                <a:lnTo>
                  <a:pt x="0" y="2424024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6AC0B43-A98B-9F1B-7195-1959330DD07A}"/>
              </a:ext>
            </a:extLst>
          </p:cNvPr>
          <p:cNvSpPr txBox="1"/>
          <p:nvPr/>
        </p:nvSpPr>
        <p:spPr>
          <a:xfrm>
            <a:off x="5562905" y="4371539"/>
            <a:ext cx="7618359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88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RESULTS</a:t>
            </a:r>
          </a:p>
        </p:txBody>
      </p:sp>
      <p:sp>
        <p:nvSpPr>
          <p:cNvPr id="12" name="AutoShape 2">
            <a:extLst>
              <a:ext uri="{FF2B5EF4-FFF2-40B4-BE49-F238E27FC236}">
                <a16:creationId xmlns:a16="http://schemas.microsoft.com/office/drawing/2014/main" id="{16CF9D1C-6FDC-2DA4-554B-B6C54AE3E6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69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01360" y="3011762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427479" y="-525785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762001" y="2263891"/>
            <a:ext cx="12821149" cy="5759218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004137" y="8177262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1927300" y="-183312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4"/>
                </a:moveTo>
                <a:lnTo>
                  <a:pt x="0" y="2424024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762001" y="2423843"/>
            <a:ext cx="7993724" cy="85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6"/>
              </a:lnSpc>
              <a:spcBef>
                <a:spcPct val="0"/>
              </a:spcBef>
            </a:pPr>
            <a:r>
              <a:rPr lang="en-US" sz="49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DESCRIPTION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82736" y="2935562"/>
            <a:ext cx="11984696" cy="3446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38"/>
              </a:lnSpc>
            </a:pPr>
            <a:endParaRPr/>
          </a:p>
          <a:p>
            <a:pPr marL="854043" lvl="1" indent="-427021" algn="ctr">
              <a:lnSpc>
                <a:spcPts val="5538"/>
              </a:lnSpc>
              <a:buFont typeface="Arial"/>
              <a:buChar char="•"/>
            </a:pPr>
            <a:r>
              <a:rPr lang="en-US" sz="3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Anakha S- CB.SC.U4AIE24006</a:t>
            </a:r>
          </a:p>
          <a:p>
            <a:pPr marL="854043" lvl="1" indent="-427021" algn="ctr">
              <a:lnSpc>
                <a:spcPts val="5538"/>
              </a:lnSpc>
              <a:buFont typeface="Arial"/>
              <a:buChar char="•"/>
            </a:pPr>
            <a:r>
              <a:rPr lang="en-US" sz="3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Chaithanya G Nambiar-CB.SC.U4AIE24013</a:t>
            </a:r>
          </a:p>
          <a:p>
            <a:pPr marL="854043" lvl="1" indent="-427021" algn="ctr">
              <a:lnSpc>
                <a:spcPts val="5538"/>
              </a:lnSpc>
              <a:buFont typeface="Arial"/>
              <a:buChar char="•"/>
            </a:pPr>
            <a:r>
              <a:rPr lang="en-US" sz="3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Surabhi Saha-CB.SC.U4AIE24057</a:t>
            </a:r>
          </a:p>
          <a:p>
            <a:pPr marL="854043" lvl="1" indent="-427021" algn="ctr">
              <a:lnSpc>
                <a:spcPts val="5538"/>
              </a:lnSpc>
              <a:spcBef>
                <a:spcPct val="0"/>
              </a:spcBef>
              <a:buFont typeface="Arial"/>
              <a:buChar char="•"/>
            </a:pPr>
            <a:r>
              <a:rPr lang="en-US" sz="39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Sriram S - CB.SC.U4AIE24066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F52BA-38BD-3030-6233-C95E1EB8D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CD093-3FFF-4CDC-FA81-4960B704E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7"/>
          <a:stretch/>
        </p:blipFill>
        <p:spPr>
          <a:xfrm>
            <a:off x="2113491" y="800100"/>
            <a:ext cx="14061017" cy="693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497C9-54C0-1747-B60A-8BD412948AD9}"/>
              </a:ext>
            </a:extLst>
          </p:cNvPr>
          <p:cNvSpPr txBox="1"/>
          <p:nvPr/>
        </p:nvSpPr>
        <p:spPr>
          <a:xfrm>
            <a:off x="7696200" y="8648700"/>
            <a:ext cx="3328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AES encryption</a:t>
            </a:r>
          </a:p>
        </p:txBody>
      </p:sp>
    </p:spTree>
    <p:extLst>
      <p:ext uri="{BB962C8B-B14F-4D97-AF65-F5344CB8AC3E}">
        <p14:creationId xmlns:p14="http://schemas.microsoft.com/office/powerpoint/2010/main" val="2639068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6960-9EAA-7E60-9059-8CD91E31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DB60AD-1037-F7AF-BD13-2D40E3763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621268"/>
            <a:ext cx="11344275" cy="8020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83102-C346-B372-4BC7-AB50AD0C2986}"/>
              </a:ext>
            </a:extLst>
          </p:cNvPr>
          <p:cNvSpPr txBox="1"/>
          <p:nvPr/>
        </p:nvSpPr>
        <p:spPr>
          <a:xfrm>
            <a:off x="7924800" y="901940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AES decryption</a:t>
            </a:r>
          </a:p>
        </p:txBody>
      </p:sp>
    </p:spTree>
    <p:extLst>
      <p:ext uri="{BB962C8B-B14F-4D97-AF65-F5344CB8AC3E}">
        <p14:creationId xmlns:p14="http://schemas.microsoft.com/office/powerpoint/2010/main" val="326247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5F106-50B5-AD17-9C8E-DE6D4EDE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81415-4D6A-515C-25D5-2168CA16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9" r="17974"/>
          <a:stretch/>
        </p:blipFill>
        <p:spPr>
          <a:xfrm>
            <a:off x="2781300" y="800100"/>
            <a:ext cx="12725400" cy="680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779386-70C9-1B59-AD85-85E1BBFEFBAA}"/>
              </a:ext>
            </a:extLst>
          </p:cNvPr>
          <p:cNvSpPr txBox="1"/>
          <p:nvPr/>
        </p:nvSpPr>
        <p:spPr>
          <a:xfrm>
            <a:off x="7567991" y="8420100"/>
            <a:ext cx="3152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CNN Encryption</a:t>
            </a:r>
          </a:p>
        </p:txBody>
      </p:sp>
    </p:spTree>
    <p:extLst>
      <p:ext uri="{BB962C8B-B14F-4D97-AF65-F5344CB8AC3E}">
        <p14:creationId xmlns:p14="http://schemas.microsoft.com/office/powerpoint/2010/main" val="82153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10769-D031-EC18-914E-E918A2EE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EA0552-89F8-2EBF-E7CB-88882E94B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876300"/>
            <a:ext cx="12192000" cy="689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1F64AA-EABC-BBCD-4187-4A73331F3D23}"/>
              </a:ext>
            </a:extLst>
          </p:cNvPr>
          <p:cNvSpPr txBox="1"/>
          <p:nvPr/>
        </p:nvSpPr>
        <p:spPr>
          <a:xfrm>
            <a:off x="7545549" y="8787721"/>
            <a:ext cx="319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CNN Decryption</a:t>
            </a:r>
          </a:p>
        </p:txBody>
      </p:sp>
    </p:spTree>
    <p:extLst>
      <p:ext uri="{BB962C8B-B14F-4D97-AF65-F5344CB8AC3E}">
        <p14:creationId xmlns:p14="http://schemas.microsoft.com/office/powerpoint/2010/main" val="367626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4182B-19E6-BE80-BD85-C734FC52B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00E48-4A73-7E85-6021-6F8115B0E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1016852"/>
            <a:ext cx="12506325" cy="82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348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5AD1E-0446-3113-9ACE-CB7101D2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DDF638-A0BD-3579-86B1-83D9CBF48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r="14479"/>
          <a:stretch/>
        </p:blipFill>
        <p:spPr>
          <a:xfrm>
            <a:off x="1485900" y="1257300"/>
            <a:ext cx="153162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5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037636" y="434001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807210" y="-1616295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658459" y="8689296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2923784" y="-812436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07066" y="1706837"/>
            <a:ext cx="761671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APPLICATIONS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07678" y="3335651"/>
            <a:ext cx="14403206" cy="4799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3"/>
              </a:lnSpc>
            </a:pPr>
            <a:r>
              <a:rPr lang="en-US" sz="3443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Communication:</a:t>
            </a:r>
            <a:r>
              <a:rPr lang="en-US" sz="344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Secure transmission of encrypted images over the internet (e.g., emails, messaging platforms).</a:t>
            </a:r>
          </a:p>
          <a:p>
            <a:pPr algn="l">
              <a:lnSpc>
                <a:spcPts val="3443"/>
              </a:lnSpc>
            </a:pPr>
            <a:endParaRPr lang="en-US" sz="3443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43"/>
              </a:lnSpc>
            </a:pPr>
            <a:r>
              <a:rPr lang="en-US" sz="3443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Medical Imaging:</a:t>
            </a:r>
            <a:r>
              <a:rPr lang="en-US" sz="344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Encrypting sensitive patient data (such as medical scans) to prevent unauthorized access.</a:t>
            </a:r>
          </a:p>
          <a:p>
            <a:pPr algn="l">
              <a:lnSpc>
                <a:spcPts val="3443"/>
              </a:lnSpc>
            </a:pPr>
            <a:endParaRPr lang="en-US" sz="3443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43"/>
              </a:lnSpc>
            </a:pPr>
            <a:r>
              <a:rPr lang="en-US" sz="3443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E-Commerce:</a:t>
            </a:r>
            <a:r>
              <a:rPr lang="en-US" sz="344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Protecting product images in online catalogs, ensuring that they are encrypted during transmission.</a:t>
            </a:r>
          </a:p>
          <a:p>
            <a:pPr algn="l">
              <a:lnSpc>
                <a:spcPts val="3443"/>
              </a:lnSpc>
            </a:pPr>
            <a:endParaRPr lang="en-US" sz="3443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43"/>
              </a:lnSpc>
            </a:pPr>
            <a:r>
              <a:rPr lang="en-US" sz="3443" b="1">
                <a:solidFill>
                  <a:srgbClr val="1D42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Cloud Storage:</a:t>
            </a:r>
            <a:r>
              <a:rPr lang="en-US" sz="3443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Securing images stored in cloud services to prevent data breaches or theft.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75B38-5D19-C3E9-ADEC-AD060AACF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E9D4A09-DD5C-0EE8-674D-E65499F6F8F3}"/>
              </a:ext>
            </a:extLst>
          </p:cNvPr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80401EB-5D9D-6FD5-5054-91C666735CE5}"/>
              </a:ext>
            </a:extLst>
          </p:cNvPr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2C1B2F7-2BC9-ECC0-0567-87AE996F05B6}"/>
              </a:ext>
            </a:extLst>
          </p:cNvPr>
          <p:cNvSpPr/>
          <p:nvPr/>
        </p:nvSpPr>
        <p:spPr>
          <a:xfrm>
            <a:off x="16823940" y="46111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A41AA5B-CD40-D9FF-E065-BEF2142B85CD}"/>
              </a:ext>
            </a:extLst>
          </p:cNvPr>
          <p:cNvSpPr/>
          <p:nvPr/>
        </p:nvSpPr>
        <p:spPr>
          <a:xfrm flipH="1" flipV="1">
            <a:off x="-3807210" y="-2197057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C6C53FB-A014-57B6-E79E-45D22925F9B2}"/>
              </a:ext>
            </a:extLst>
          </p:cNvPr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A20B82B-2951-82C3-B023-694D4033BF76}"/>
                </a:ext>
              </a:extLst>
            </p:cNvPr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2FEBCCB-7787-518D-B999-C53B62C1C312}"/>
                </a:ext>
              </a:extLst>
            </p:cNvPr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976D93A-40BC-5359-B9A1-5C92DF9950FE}"/>
              </a:ext>
            </a:extLst>
          </p:cNvPr>
          <p:cNvSpPr/>
          <p:nvPr/>
        </p:nvSpPr>
        <p:spPr>
          <a:xfrm>
            <a:off x="-1428236" y="9258300"/>
            <a:ext cx="6735303" cy="2167543"/>
          </a:xfrm>
          <a:custGeom>
            <a:avLst/>
            <a:gdLst/>
            <a:ahLst/>
            <a:cxnLst/>
            <a:rect l="l" t="t" r="r" b="b"/>
            <a:pathLst>
              <a:path w="6735303" h="2167543">
                <a:moveTo>
                  <a:pt x="0" y="0"/>
                </a:moveTo>
                <a:lnTo>
                  <a:pt x="6735302" y="0"/>
                </a:lnTo>
                <a:lnTo>
                  <a:pt x="6735302" y="2167543"/>
                </a:lnTo>
                <a:lnTo>
                  <a:pt x="0" y="2167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321CA44-25B3-9FFB-5DF3-629F2FC827F1}"/>
              </a:ext>
            </a:extLst>
          </p:cNvPr>
          <p:cNvSpPr/>
          <p:nvPr/>
        </p:nvSpPr>
        <p:spPr>
          <a:xfrm flipH="1" flipV="1">
            <a:off x="13057803" y="-1212012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4"/>
                </a:moveTo>
                <a:lnTo>
                  <a:pt x="0" y="2424024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0A4B791-0D1F-8DF8-B9A2-389F42F05FF4}"/>
              </a:ext>
            </a:extLst>
          </p:cNvPr>
          <p:cNvSpPr txBox="1"/>
          <p:nvPr/>
        </p:nvSpPr>
        <p:spPr>
          <a:xfrm>
            <a:off x="5307066" y="1706837"/>
            <a:ext cx="7616718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CONCLUSION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B23AA5-E99A-71E4-BF22-DA5B7FBE2789}"/>
              </a:ext>
            </a:extLst>
          </p:cNvPr>
          <p:cNvSpPr txBox="1"/>
          <p:nvPr/>
        </p:nvSpPr>
        <p:spPr>
          <a:xfrm>
            <a:off x="2096404" y="2935512"/>
            <a:ext cx="145202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Both AES CBC and CNN methods successfully decrypted images with zero error (MSE = 0), showing perfect reconstruction in this setup.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PSNR and SSIM values are identical for both methods, indicating that image quality after decryption is visually and structurally the same as the original.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AES CBC encryption works at the byte level, providing strong cryptographic security while still achieving lossless decryption 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CNN model acts as a perfect autoencoder, learning to reconstruct the image without introducing any distortion.</a:t>
            </a:r>
          </a:p>
          <a:p>
            <a:r>
              <a:rPr lang="en-US" sz="3200" dirty="0"/>
              <a:t>Overall, both methods perform equally well in terms of image quality, but AES offers real encryption, while the CNN model would need further enhancements to be cryptographically secure.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79865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6B85-B1FD-2995-B061-C2043519C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1C585FD-2B16-82CD-DF9D-6BA606E3CADE}"/>
              </a:ext>
            </a:extLst>
          </p:cNvPr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6C0A146-9B6F-16AC-EB96-B314959F4C25}"/>
              </a:ext>
            </a:extLst>
          </p:cNvPr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8076717-3B00-0D68-F4EA-D3E7AAEF38C6}"/>
              </a:ext>
            </a:extLst>
          </p:cNvPr>
          <p:cNvSpPr/>
          <p:nvPr/>
        </p:nvSpPr>
        <p:spPr>
          <a:xfrm>
            <a:off x="16823940" y="46111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D1E4F8E-F543-6D80-398C-82E0DF7DB816}"/>
              </a:ext>
            </a:extLst>
          </p:cNvPr>
          <p:cNvSpPr/>
          <p:nvPr/>
        </p:nvSpPr>
        <p:spPr>
          <a:xfrm flipH="1" flipV="1">
            <a:off x="-3807210" y="-2197057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10264910-E323-6D12-7744-39EF8B8C5DD4}"/>
              </a:ext>
            </a:extLst>
          </p:cNvPr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09B4F91-6800-7114-C973-83D3A7357254}"/>
                </a:ext>
              </a:extLst>
            </p:cNvPr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9EB121A-ED60-FAA6-B652-EA1C605C320A}"/>
                </a:ext>
              </a:extLst>
            </p:cNvPr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F2627C43-F8C7-D9AA-BAB1-BFE67DB2705B}"/>
              </a:ext>
            </a:extLst>
          </p:cNvPr>
          <p:cNvSpPr/>
          <p:nvPr/>
        </p:nvSpPr>
        <p:spPr>
          <a:xfrm>
            <a:off x="-1428236" y="9258300"/>
            <a:ext cx="6735303" cy="2167543"/>
          </a:xfrm>
          <a:custGeom>
            <a:avLst/>
            <a:gdLst/>
            <a:ahLst/>
            <a:cxnLst/>
            <a:rect l="l" t="t" r="r" b="b"/>
            <a:pathLst>
              <a:path w="6735303" h="2167543">
                <a:moveTo>
                  <a:pt x="0" y="0"/>
                </a:moveTo>
                <a:lnTo>
                  <a:pt x="6735302" y="0"/>
                </a:lnTo>
                <a:lnTo>
                  <a:pt x="6735302" y="2167543"/>
                </a:lnTo>
                <a:lnTo>
                  <a:pt x="0" y="2167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E69EEDB-EA34-A4A1-D541-2422A88ECFE7}"/>
              </a:ext>
            </a:extLst>
          </p:cNvPr>
          <p:cNvSpPr/>
          <p:nvPr/>
        </p:nvSpPr>
        <p:spPr>
          <a:xfrm flipH="1" flipV="1">
            <a:off x="13057803" y="-1212012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4"/>
                </a:moveTo>
                <a:lnTo>
                  <a:pt x="0" y="2424024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4A5ABA8-207A-8E39-E10F-2C0FA3C3BC79}"/>
              </a:ext>
            </a:extLst>
          </p:cNvPr>
          <p:cNvSpPr txBox="1"/>
          <p:nvPr/>
        </p:nvSpPr>
        <p:spPr>
          <a:xfrm>
            <a:off x="5307066" y="1872591"/>
            <a:ext cx="7616718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FUTURE WORK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46B9C-AC84-D1E3-29BD-5E3D08CB95DD}"/>
              </a:ext>
            </a:extLst>
          </p:cNvPr>
          <p:cNvSpPr txBox="1"/>
          <p:nvPr/>
        </p:nvSpPr>
        <p:spPr>
          <a:xfrm>
            <a:off x="1424573" y="3386599"/>
            <a:ext cx="1546860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387" lvl="1" algn="l">
              <a:lnSpc>
                <a:spcPts val="3523"/>
              </a:lnSpc>
            </a:pPr>
            <a:endParaRPr lang="en-US" sz="3200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60774" lvl="1" indent="-380387" algn="l">
              <a:lnSpc>
                <a:spcPts val="3523"/>
              </a:lnSpc>
              <a:buFont typeface="Arial"/>
              <a:buChar char="•"/>
            </a:pP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Train the CNN model on larger and more diverse datasets to improve its generalization and potentially add real encryption behavior beyond reconstruction.</a:t>
            </a:r>
          </a:p>
          <a:p>
            <a:pPr marL="760774" lvl="1" indent="-380387" algn="l">
              <a:lnSpc>
                <a:spcPts val="3523"/>
              </a:lnSpc>
              <a:buFont typeface="Arial"/>
              <a:buChar char="•"/>
            </a:pPr>
            <a:endParaRPr lang="en-US" sz="3200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60774" lvl="1" indent="-380387" algn="l">
              <a:lnSpc>
                <a:spcPts val="3523"/>
              </a:lnSpc>
              <a:buFont typeface="Arial"/>
              <a:buChar char="•"/>
            </a:pP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Implement adversarial testing and attack simulations to evaluate the resistance of both AES and CNN methods against image-based security threats.</a:t>
            </a:r>
          </a:p>
        </p:txBody>
      </p:sp>
    </p:spTree>
    <p:extLst>
      <p:ext uri="{BB962C8B-B14F-4D97-AF65-F5344CB8AC3E}">
        <p14:creationId xmlns:p14="http://schemas.microsoft.com/office/powerpoint/2010/main" val="3089492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08887" y="2697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007110" y="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7862977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0755725" y="0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07066" y="1838806"/>
            <a:ext cx="7616718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PROPOSED TIMELINE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69778" y="3416239"/>
            <a:ext cx="14541822" cy="315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1-2: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Literature review and dataset selection (CIFAR-10).</a:t>
            </a:r>
          </a:p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3-4: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Implementation of AES encryption and decryption in Python.</a:t>
            </a:r>
          </a:p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5-6: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Implementation of CNN-based cryptography using TensorFlow.</a:t>
            </a:r>
          </a:p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7: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Testing and evaluation of both models.</a:t>
            </a:r>
          </a:p>
          <a:p>
            <a:pPr>
              <a:lnSpc>
                <a:spcPts val="5025"/>
              </a:lnSpc>
            </a:pPr>
            <a:r>
              <a:rPr lang="en-US" sz="3200" b="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Week 8: </a:t>
            </a:r>
            <a:r>
              <a:rPr lang="en-US" sz="3200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Comparison, accuracy assessment, and final report preparation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28527" y="1679672"/>
            <a:ext cx="16721273" cy="6740428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1171575" y="8689296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1582400" y="-92814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008488" y="1973278"/>
            <a:ext cx="7616718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2869" y="3584337"/>
            <a:ext cx="14719021" cy="3576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3574" lvl="1" indent="-361787" algn="ctr">
              <a:lnSpc>
                <a:spcPts val="4692"/>
              </a:lnSpc>
              <a:buFont typeface="Arial"/>
              <a:buChar char="•"/>
            </a:pPr>
            <a:r>
              <a:rPr lang="en-US" sz="335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In today’s digital world, secure image transmission is crucial for protecting visual data from unauthorized access.</a:t>
            </a:r>
          </a:p>
          <a:p>
            <a:pPr marL="723574" lvl="1" indent="-361787" algn="ctr">
              <a:lnSpc>
                <a:spcPts val="4692"/>
              </a:lnSpc>
              <a:buFont typeface="Arial"/>
              <a:buChar char="•"/>
            </a:pPr>
            <a:r>
              <a:rPr lang="en-US" sz="335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 Traditional encryption methods like AES are widely used but may not preserve image quality when visual integrity is important.</a:t>
            </a:r>
          </a:p>
          <a:p>
            <a:pPr marL="723574" lvl="1" indent="-361787" algn="ctr">
              <a:lnSpc>
                <a:spcPts val="4692"/>
              </a:lnSpc>
              <a:buFont typeface="Arial"/>
              <a:buChar char="•"/>
            </a:pPr>
            <a:r>
              <a:rPr lang="en-US" sz="3351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Deep learning approaches like CNNs offer an alternative by learning to encode and decode image data with minimal quality loss.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-3352800" y="-68412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6479040" y="343485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70" y="0"/>
                </a:lnTo>
                <a:lnTo>
                  <a:pt x="5271270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01360" y="3011762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3"/>
                </a:lnTo>
                <a:lnTo>
                  <a:pt x="0" y="7589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427479" y="-525785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69" y="7589523"/>
                </a:moveTo>
                <a:lnTo>
                  <a:pt x="0" y="7589523"/>
                </a:lnTo>
                <a:lnTo>
                  <a:pt x="0" y="0"/>
                </a:lnTo>
                <a:lnTo>
                  <a:pt x="5271269" y="0"/>
                </a:lnTo>
                <a:lnTo>
                  <a:pt x="5271269" y="75895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762001" y="2263891"/>
            <a:ext cx="12821149" cy="5759218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0" y="7862977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0" y="0"/>
                </a:moveTo>
                <a:lnTo>
                  <a:pt x="7532275" y="0"/>
                </a:lnTo>
                <a:lnTo>
                  <a:pt x="7532275" y="2424023"/>
                </a:lnTo>
                <a:lnTo>
                  <a:pt x="0" y="2424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0755725" y="0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73637" y="4217843"/>
            <a:ext cx="9797876" cy="1660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06"/>
              </a:lnSpc>
            </a:pPr>
            <a:r>
              <a:rPr lang="en-US" sz="9647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THANK YOU!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71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72575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108887" y="2697476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0" y="0"/>
                </a:moveTo>
                <a:lnTo>
                  <a:pt x="5271269" y="0"/>
                </a:lnTo>
                <a:lnTo>
                  <a:pt x="5271269" y="7589524"/>
                </a:lnTo>
                <a:lnTo>
                  <a:pt x="0" y="758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3007110" y="0"/>
            <a:ext cx="5271269" cy="7589524"/>
          </a:xfrm>
          <a:custGeom>
            <a:avLst/>
            <a:gdLst/>
            <a:ahLst/>
            <a:cxnLst/>
            <a:rect l="l" t="t" r="r" b="b"/>
            <a:pathLst>
              <a:path w="5271269" h="7589524">
                <a:moveTo>
                  <a:pt x="5271270" y="7589524"/>
                </a:moveTo>
                <a:lnTo>
                  <a:pt x="0" y="7589524"/>
                </a:lnTo>
                <a:lnTo>
                  <a:pt x="0" y="0"/>
                </a:lnTo>
                <a:lnTo>
                  <a:pt x="5271270" y="0"/>
                </a:lnTo>
                <a:lnTo>
                  <a:pt x="5271270" y="758952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50364" y="1597704"/>
            <a:ext cx="15787272" cy="7091591"/>
            <a:chOff x="0" y="0"/>
            <a:chExt cx="4157965" cy="186774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7965" cy="1867744"/>
            </a:xfrm>
            <a:custGeom>
              <a:avLst/>
              <a:gdLst/>
              <a:ahLst/>
              <a:cxnLst/>
              <a:rect l="l" t="t" r="r" b="b"/>
              <a:pathLst>
                <a:path w="4157965" h="1867744">
                  <a:moveTo>
                    <a:pt x="3997945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707724"/>
                  </a:lnTo>
                  <a:lnTo>
                    <a:pt x="160020" y="1867744"/>
                  </a:lnTo>
                  <a:lnTo>
                    <a:pt x="3997945" y="1867744"/>
                  </a:lnTo>
                  <a:lnTo>
                    <a:pt x="4157965" y="1707724"/>
                  </a:lnTo>
                  <a:lnTo>
                    <a:pt x="4157965" y="160020"/>
                  </a:lnTo>
                  <a:lnTo>
                    <a:pt x="3997945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1D4232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030965" cy="17788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-371475" y="8165252"/>
            <a:ext cx="6792954" cy="2186096"/>
          </a:xfrm>
          <a:custGeom>
            <a:avLst/>
            <a:gdLst/>
            <a:ahLst/>
            <a:cxnLst/>
            <a:rect l="l" t="t" r="r" b="b"/>
            <a:pathLst>
              <a:path w="6792954" h="2186096">
                <a:moveTo>
                  <a:pt x="0" y="0"/>
                </a:moveTo>
                <a:lnTo>
                  <a:pt x="6792954" y="0"/>
                </a:lnTo>
                <a:lnTo>
                  <a:pt x="6792954" y="2186096"/>
                </a:lnTo>
                <a:lnTo>
                  <a:pt x="0" y="21860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10755725" y="0"/>
            <a:ext cx="7532275" cy="2424023"/>
          </a:xfrm>
          <a:custGeom>
            <a:avLst/>
            <a:gdLst/>
            <a:ahLst/>
            <a:cxnLst/>
            <a:rect l="l" t="t" r="r" b="b"/>
            <a:pathLst>
              <a:path w="7532275" h="2424023">
                <a:moveTo>
                  <a:pt x="7532275" y="2424023"/>
                </a:moveTo>
                <a:lnTo>
                  <a:pt x="0" y="2424023"/>
                </a:lnTo>
                <a:lnTo>
                  <a:pt x="0" y="0"/>
                </a:lnTo>
                <a:lnTo>
                  <a:pt x="7532275" y="0"/>
                </a:lnTo>
                <a:lnTo>
                  <a:pt x="7532275" y="242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307066" y="1983753"/>
            <a:ext cx="7616718" cy="1239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1D4232"/>
                </a:solidFill>
                <a:latin typeface="Somber"/>
                <a:ea typeface="Somber"/>
                <a:cs typeface="Somber"/>
                <a:sym typeface="Somber"/>
              </a:rPr>
              <a:t>OBJECTIVES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70806" y="3639413"/>
            <a:ext cx="12689238" cy="328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198"/>
              </a:lnSpc>
              <a:buFont typeface="Arial" panose="020B0604020202020204" pitchFamily="34" charset="0"/>
              <a:buChar char="•"/>
            </a:pPr>
            <a:r>
              <a:rPr lang="en-US" sz="3198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To compare the performance of traditional AES CBC encryption with a CNN-based method for image cryptography. </a:t>
            </a:r>
          </a:p>
          <a:p>
            <a:pPr marL="457200" indent="-457200" algn="l">
              <a:lnSpc>
                <a:spcPts val="3198"/>
              </a:lnSpc>
              <a:buFont typeface="Arial" panose="020B0604020202020204" pitchFamily="34" charset="0"/>
              <a:buChar char="•"/>
            </a:pPr>
            <a:endParaRPr lang="en-US" sz="3198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57200" indent="-457200" algn="l">
              <a:lnSpc>
                <a:spcPts val="3198"/>
              </a:lnSpc>
              <a:buFont typeface="Arial" panose="020B0604020202020204" pitchFamily="34" charset="0"/>
              <a:buChar char="•"/>
            </a:pPr>
            <a:r>
              <a:rPr lang="en-US" sz="3198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To evaluate and analyze both techniques using metrics such as MSE, PSNR, and SSIM. </a:t>
            </a:r>
          </a:p>
          <a:p>
            <a:pPr marL="457200" indent="-457200" algn="l">
              <a:lnSpc>
                <a:spcPts val="3198"/>
              </a:lnSpc>
              <a:buFont typeface="Arial" panose="020B0604020202020204" pitchFamily="34" charset="0"/>
              <a:buChar char="•"/>
            </a:pPr>
            <a:endParaRPr lang="en-US" sz="3198" dirty="0">
              <a:solidFill>
                <a:srgbClr val="1D423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57200" indent="-457200" algn="l">
              <a:lnSpc>
                <a:spcPts val="3198"/>
              </a:lnSpc>
              <a:buFont typeface="Arial" panose="020B0604020202020204" pitchFamily="34" charset="0"/>
              <a:buChar char="•"/>
            </a:pPr>
            <a:r>
              <a:rPr lang="en-US" sz="3198" dirty="0">
                <a:solidFill>
                  <a:srgbClr val="1D4232"/>
                </a:solidFill>
                <a:latin typeface="Canva Sans"/>
                <a:ea typeface="Canva Sans"/>
                <a:cs typeface="Canva Sans"/>
                <a:sym typeface="Canva Sans"/>
              </a:rPr>
              <a:t>To build a user-friendly application that visualizes encryption, decryption, and performance metrics for each method.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68CD1-6D12-5AAE-289D-980C1F47B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62100"/>
            <a:ext cx="12192000" cy="829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C58F4A-67F8-8174-9997-D402573A33CD}"/>
              </a:ext>
            </a:extLst>
          </p:cNvPr>
          <p:cNvSpPr txBox="1"/>
          <p:nvPr/>
        </p:nvSpPr>
        <p:spPr>
          <a:xfrm>
            <a:off x="7124700" y="190500"/>
            <a:ext cx="40386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500" dirty="0">
                <a:latin typeface="Somber" panose="020B0604020202020204" charset="0"/>
              </a:rPr>
              <a:t>METRICS USED</a:t>
            </a:r>
          </a:p>
        </p:txBody>
      </p:sp>
    </p:spTree>
    <p:extLst>
      <p:ext uri="{BB962C8B-B14F-4D97-AF65-F5344CB8AC3E}">
        <p14:creationId xmlns:p14="http://schemas.microsoft.com/office/powerpoint/2010/main" val="364933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0D4C8-0809-1C12-B060-1050EE386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62100"/>
            <a:ext cx="121920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3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680A2-8D11-8360-89AE-649C6FB83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33487"/>
            <a:ext cx="12192000" cy="78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00FAFC-B492-66A3-2578-CEDD23710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800" y="1319212"/>
            <a:ext cx="11506048" cy="7848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B6F56D-2161-B624-9AB8-61AF4FD9CD76}"/>
              </a:ext>
            </a:extLst>
          </p:cNvPr>
          <p:cNvSpPr txBox="1"/>
          <p:nvPr/>
        </p:nvSpPr>
        <p:spPr>
          <a:xfrm>
            <a:off x="3467098" y="9182100"/>
            <a:ext cx="1135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nva Sans" panose="020B0604020202020204" charset="0"/>
              </a:rPr>
              <a:t>Purpose:  </a:t>
            </a:r>
            <a:r>
              <a:rPr lang="en-IN" sz="2400" dirty="0">
                <a:latin typeface="Canva Sans" panose="020B0604020202020204" charset="0"/>
              </a:rPr>
              <a:t>Convolution helps extract specific features (edges, textures, shapes) from the input. Different filters learn to detect different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C3168-A4C4-A3FB-3674-4CBBA4D9A921}"/>
              </a:ext>
            </a:extLst>
          </p:cNvPr>
          <p:cNvSpPr txBox="1"/>
          <p:nvPr/>
        </p:nvSpPr>
        <p:spPr>
          <a:xfrm>
            <a:off x="7358894" y="89445"/>
            <a:ext cx="357020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500" dirty="0">
                <a:latin typeface="Somber" panose="020B0604020202020204" charset="0"/>
              </a:rPr>
              <a:t>CNN METHOD</a:t>
            </a:r>
          </a:p>
        </p:txBody>
      </p:sp>
    </p:spTree>
    <p:extLst>
      <p:ext uri="{BB962C8B-B14F-4D97-AF65-F5344CB8AC3E}">
        <p14:creationId xmlns:p14="http://schemas.microsoft.com/office/powerpoint/2010/main" val="22210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7351F-F1B1-0411-26F2-D9F906AAA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647825"/>
            <a:ext cx="14573250" cy="699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1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978</Words>
  <Application>Microsoft Office PowerPoint</Application>
  <PresentationFormat>Custom</PresentationFormat>
  <Paragraphs>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Canva Sans Bold</vt:lpstr>
      <vt:lpstr>Arial</vt:lpstr>
      <vt:lpstr>Canva Sans</vt:lpstr>
      <vt:lpstr>Somber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Geometric Project Presentaion</dc:title>
  <dc:creator>ASUS</dc:creator>
  <cp:lastModifiedBy>Surabhi Saha</cp:lastModifiedBy>
  <cp:revision>16</cp:revision>
  <dcterms:created xsi:type="dcterms:W3CDTF">2006-08-16T00:00:00Z</dcterms:created>
  <dcterms:modified xsi:type="dcterms:W3CDTF">2025-04-23T13:16:42Z</dcterms:modified>
  <dc:identifier>DAGeTQ6McBM</dc:identifier>
</cp:coreProperties>
</file>