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  <p:embeddedFontLst>
    <p:embeddedFont>
      <p:font typeface="Unbounded"/>
      <p:regular r:id="rId14"/>
    </p:embeddedFont>
    <p:embeddedFont>
      <p:font typeface="Unbounded"/>
      <p:regular r:id="rId15"/>
    </p:embeddedFont>
    <p:embeddedFont>
      <p:font typeface="Cabin"/>
      <p:regular r:id="rId16"/>
    </p:embeddedFont>
    <p:embeddedFont>
      <p:font typeface="Cabin"/>
      <p:regular r:id="rId17"/>
    </p:embeddedFont>
    <p:embeddedFont>
      <p:font typeface="Cabin"/>
      <p:regular r:id="rId18"/>
    </p:embeddedFont>
    <p:embeddedFont>
      <p:font typeface="Cabin"/>
      <p:regular r:id="rId1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2" Type="http://schemas.openxmlformats.org/officeDocument/2006/relationships/image" Target="../media/image-1002-2.png"/><Relationship Id="rId4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2" Type="http://schemas.openxmlformats.org/officeDocument/2006/relationships/image" Target="../media/image-1003-2.png"/><Relationship Id="rId4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2" Type="http://schemas.openxmlformats.org/officeDocument/2006/relationships/image" Target="../media/image-1004-2.png"/><Relationship Id="rId4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2" Type="http://schemas.openxmlformats.org/officeDocument/2006/relationships/image" Target="../media/image-1005-2.png"/><Relationship Id="rId4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2" Type="http://schemas.openxmlformats.org/officeDocument/2006/relationships/image" Target="../media/image-1006-2.png"/><Relationship Id="rId4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2" Type="http://schemas.openxmlformats.org/officeDocument/2006/relationships/image" Target="../media/image-1007-2.png"/><Relationship Id="rId4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2" Type="http://schemas.openxmlformats.org/officeDocument/2006/relationships/image" Target="../media/image-1008-2.png"/><Relationship Id="rId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12836"/>
          </a:solidFill>
          <a:ln/>
        </p:spPr>
      </p:sp>
      <p:pic>
        <p:nvPicPr>
          <p:cNvPr id="4" name="Image 1" descr="preencoded.png">
            <a:hlinkClick r:id="rId3" tooltip=""/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903452"/>
            <a:ext cx="7468553" cy="29146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7650"/>
              </a:lnSpc>
              <a:buNone/>
            </a:pPr>
            <a:r>
              <a:rPr lang="en-US" sz="61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AI-Powered Fake Review Detection</a:t>
            </a:r>
            <a:endParaRPr lang="en-US" sz="6100" dirty="0"/>
          </a:p>
        </p:txBody>
      </p:sp>
      <p:sp>
        <p:nvSpPr>
          <p:cNvPr id="4" name="Text 1"/>
          <p:cNvSpPr/>
          <p:nvPr/>
        </p:nvSpPr>
        <p:spPr>
          <a:xfrm>
            <a:off x="837724" y="5177076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This project focuses on developing a web-based application that leverages AI and machine learning techniques to automatically detect and filter fake reviews, improving trust in online platforms.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83034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The Problem: Fake Reviews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286654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5" name="Text 2"/>
          <p:cNvSpPr/>
          <p:nvPr/>
        </p:nvSpPr>
        <p:spPr>
          <a:xfrm>
            <a:off x="1027390" y="2966799"/>
            <a:ext cx="159187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615559" y="2866549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Impact on Consumers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615559" y="3714036"/>
            <a:ext cx="283678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Fake reviews mislead consumers, leading to poor purchasing decisions and a negative online shopping experience.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4691658" y="2866549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9" name="Text 6"/>
          <p:cNvSpPr/>
          <p:nvPr/>
        </p:nvSpPr>
        <p:spPr>
          <a:xfrm>
            <a:off x="4827508" y="2966799"/>
            <a:ext cx="266700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69493" y="2866549"/>
            <a:ext cx="2836783" cy="70389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Impact on Businesses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469493" y="3714036"/>
            <a:ext cx="2836783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Fake reviews harm legitimate businesses by unfairly affecting their reputation and customer perception.</a:t>
            </a:r>
            <a:endParaRPr lang="en-US" sz="1850" dirty="0"/>
          </a:p>
        </p:txBody>
      </p:sp>
      <p:sp>
        <p:nvSpPr>
          <p:cNvPr id="12" name="Shape 9"/>
          <p:cNvSpPr/>
          <p:nvPr/>
        </p:nvSpPr>
        <p:spPr>
          <a:xfrm>
            <a:off x="837724" y="6137672"/>
            <a:ext cx="538520" cy="538520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3" name="Text 10"/>
          <p:cNvSpPr/>
          <p:nvPr/>
        </p:nvSpPr>
        <p:spPr>
          <a:xfrm>
            <a:off x="971074" y="6237923"/>
            <a:ext cx="271701" cy="337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615559" y="6137672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Impact on Trust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615559" y="6633210"/>
            <a:ext cx="6690717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presence of fake reviews erodes trust in online platforms, making it difficult for users to discern genuine feedback.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104692" y="629603"/>
            <a:ext cx="7907417" cy="10389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4050"/>
              </a:lnSpc>
              <a:buNone/>
            </a:pPr>
            <a:r>
              <a:rPr lang="en-US" sz="325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Methodology: Building a Robust AI Model</a:t>
            </a:r>
            <a:endParaRPr lang="en-US" sz="3250" dirty="0"/>
          </a:p>
        </p:txBody>
      </p:sp>
      <p:sp>
        <p:nvSpPr>
          <p:cNvPr id="4" name="Shape 1"/>
          <p:cNvSpPr/>
          <p:nvPr/>
        </p:nvSpPr>
        <p:spPr>
          <a:xfrm>
            <a:off x="6358176" y="1933456"/>
            <a:ext cx="22860" cy="5666542"/>
          </a:xfrm>
          <a:prstGeom prst="roundRect">
            <a:avLst>
              <a:gd name="adj" fmla="val 115922"/>
            </a:avLst>
          </a:prstGeom>
          <a:solidFill>
            <a:srgbClr val="49606E"/>
          </a:solidFill>
          <a:ln/>
        </p:spPr>
      </p:sp>
      <p:sp>
        <p:nvSpPr>
          <p:cNvPr id="5" name="Shape 2"/>
          <p:cNvSpPr/>
          <p:nvPr/>
        </p:nvSpPr>
        <p:spPr>
          <a:xfrm>
            <a:off x="6545461" y="2319457"/>
            <a:ext cx="618292" cy="22860"/>
          </a:xfrm>
          <a:prstGeom prst="roundRect">
            <a:avLst>
              <a:gd name="adj" fmla="val 115922"/>
            </a:avLst>
          </a:prstGeom>
          <a:solidFill>
            <a:srgbClr val="49606E"/>
          </a:solidFill>
          <a:ln/>
        </p:spPr>
      </p:sp>
      <p:sp>
        <p:nvSpPr>
          <p:cNvPr id="6" name="Shape 3"/>
          <p:cNvSpPr/>
          <p:nvPr/>
        </p:nvSpPr>
        <p:spPr>
          <a:xfrm>
            <a:off x="6170890" y="2132171"/>
            <a:ext cx="397431" cy="397431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7" name="Text 4"/>
          <p:cNvSpPr/>
          <p:nvPr/>
        </p:nvSpPr>
        <p:spPr>
          <a:xfrm>
            <a:off x="6310789" y="2206109"/>
            <a:ext cx="117515" cy="249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1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7341156" y="2110026"/>
            <a:ext cx="2078355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Collection</a:t>
            </a:r>
            <a:endParaRPr lang="en-US" sz="1600" dirty="0"/>
          </a:p>
        </p:txBody>
      </p:sp>
      <p:sp>
        <p:nvSpPr>
          <p:cNvPr id="9" name="Text 6"/>
          <p:cNvSpPr/>
          <p:nvPr/>
        </p:nvSpPr>
        <p:spPr>
          <a:xfrm>
            <a:off x="7341156" y="2475786"/>
            <a:ext cx="6670953" cy="565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 gather publicly available datasets of genuine and fake reviews, meticulously curated to ensure data quality and representativeness.</a:t>
            </a:r>
            <a:endParaRPr lang="en-US" sz="1350" dirty="0"/>
          </a:p>
        </p:txBody>
      </p:sp>
      <p:sp>
        <p:nvSpPr>
          <p:cNvPr id="10" name="Shape 7"/>
          <p:cNvSpPr/>
          <p:nvPr/>
        </p:nvSpPr>
        <p:spPr>
          <a:xfrm>
            <a:off x="6545461" y="3780234"/>
            <a:ext cx="618292" cy="22860"/>
          </a:xfrm>
          <a:prstGeom prst="roundRect">
            <a:avLst>
              <a:gd name="adj" fmla="val 115922"/>
            </a:avLst>
          </a:prstGeom>
          <a:solidFill>
            <a:srgbClr val="49606E"/>
          </a:solidFill>
          <a:ln/>
        </p:spPr>
      </p:sp>
      <p:sp>
        <p:nvSpPr>
          <p:cNvPr id="11" name="Shape 8"/>
          <p:cNvSpPr/>
          <p:nvPr/>
        </p:nvSpPr>
        <p:spPr>
          <a:xfrm>
            <a:off x="6170890" y="3592949"/>
            <a:ext cx="397431" cy="397431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2" name="Text 9"/>
          <p:cNvSpPr/>
          <p:nvPr/>
        </p:nvSpPr>
        <p:spPr>
          <a:xfrm>
            <a:off x="6271141" y="3666887"/>
            <a:ext cx="196810" cy="249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2</a:t>
            </a:r>
            <a:endParaRPr lang="en-US" sz="1950" dirty="0"/>
          </a:p>
        </p:txBody>
      </p:sp>
      <p:sp>
        <p:nvSpPr>
          <p:cNvPr id="13" name="Text 10"/>
          <p:cNvSpPr/>
          <p:nvPr/>
        </p:nvSpPr>
        <p:spPr>
          <a:xfrm>
            <a:off x="7341156" y="3570803"/>
            <a:ext cx="2469356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 Preprocessing</a:t>
            </a:r>
            <a:endParaRPr lang="en-US" sz="1600" dirty="0"/>
          </a:p>
        </p:txBody>
      </p:sp>
      <p:sp>
        <p:nvSpPr>
          <p:cNvPr id="14" name="Text 11"/>
          <p:cNvSpPr/>
          <p:nvPr/>
        </p:nvSpPr>
        <p:spPr>
          <a:xfrm>
            <a:off x="7341156" y="3936563"/>
            <a:ext cx="6670953" cy="565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 clean and prepare the data for analysis, using techniques like tokenization, lowercasing, stopword removal, and stemming/lemmatization.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6545461" y="5241012"/>
            <a:ext cx="618292" cy="22860"/>
          </a:xfrm>
          <a:prstGeom prst="roundRect">
            <a:avLst>
              <a:gd name="adj" fmla="val 115922"/>
            </a:avLst>
          </a:prstGeom>
          <a:solidFill>
            <a:srgbClr val="49606E"/>
          </a:solidFill>
          <a:ln/>
        </p:spPr>
      </p:sp>
      <p:sp>
        <p:nvSpPr>
          <p:cNvPr id="16" name="Shape 13"/>
          <p:cNvSpPr/>
          <p:nvPr/>
        </p:nvSpPr>
        <p:spPr>
          <a:xfrm>
            <a:off x="6170890" y="5053727"/>
            <a:ext cx="397431" cy="397431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17" name="Text 14"/>
          <p:cNvSpPr/>
          <p:nvPr/>
        </p:nvSpPr>
        <p:spPr>
          <a:xfrm>
            <a:off x="6269355" y="5127665"/>
            <a:ext cx="200501" cy="249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3</a:t>
            </a:r>
            <a:endParaRPr lang="en-US" sz="1950" dirty="0"/>
          </a:p>
        </p:txBody>
      </p:sp>
      <p:sp>
        <p:nvSpPr>
          <p:cNvPr id="18" name="Text 15"/>
          <p:cNvSpPr/>
          <p:nvPr/>
        </p:nvSpPr>
        <p:spPr>
          <a:xfrm>
            <a:off x="7341156" y="5031581"/>
            <a:ext cx="2338268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Feature Extraction</a:t>
            </a:r>
            <a:endParaRPr lang="en-US" sz="1600" dirty="0"/>
          </a:p>
        </p:txBody>
      </p:sp>
      <p:sp>
        <p:nvSpPr>
          <p:cNvPr id="19" name="Text 16"/>
          <p:cNvSpPr/>
          <p:nvPr/>
        </p:nvSpPr>
        <p:spPr>
          <a:xfrm>
            <a:off x="7341156" y="5397341"/>
            <a:ext cx="6670953" cy="565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 extract meaningful features from the data, utilizing TF-IDF to weigh important words, sentiment analysis to capture review tone, and n-grams to identify common phrases.</a:t>
            </a:r>
            <a:endParaRPr lang="en-US" sz="1350" dirty="0"/>
          </a:p>
        </p:txBody>
      </p:sp>
      <p:sp>
        <p:nvSpPr>
          <p:cNvPr id="20" name="Shape 17"/>
          <p:cNvSpPr/>
          <p:nvPr/>
        </p:nvSpPr>
        <p:spPr>
          <a:xfrm>
            <a:off x="6545461" y="6701790"/>
            <a:ext cx="618292" cy="22860"/>
          </a:xfrm>
          <a:prstGeom prst="roundRect">
            <a:avLst>
              <a:gd name="adj" fmla="val 115922"/>
            </a:avLst>
          </a:prstGeom>
          <a:solidFill>
            <a:srgbClr val="49606E"/>
          </a:solidFill>
          <a:ln/>
        </p:spPr>
      </p:sp>
      <p:sp>
        <p:nvSpPr>
          <p:cNvPr id="21" name="Shape 18"/>
          <p:cNvSpPr/>
          <p:nvPr/>
        </p:nvSpPr>
        <p:spPr>
          <a:xfrm>
            <a:off x="6170890" y="6514505"/>
            <a:ext cx="397431" cy="397431"/>
          </a:xfrm>
          <a:prstGeom prst="roundRect">
            <a:avLst>
              <a:gd name="adj" fmla="val 6668"/>
            </a:avLst>
          </a:prstGeom>
          <a:solidFill>
            <a:srgbClr val="304755"/>
          </a:solidFill>
          <a:ln/>
        </p:spPr>
      </p:sp>
      <p:sp>
        <p:nvSpPr>
          <p:cNvPr id="22" name="Text 19"/>
          <p:cNvSpPr/>
          <p:nvPr/>
        </p:nvSpPr>
        <p:spPr>
          <a:xfrm>
            <a:off x="6269474" y="6588443"/>
            <a:ext cx="200263" cy="24943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950"/>
              </a:lnSpc>
              <a:buNone/>
            </a:pPr>
            <a:r>
              <a:rPr lang="en-US" sz="195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4</a:t>
            </a:r>
            <a:endParaRPr lang="en-US" sz="1950" dirty="0"/>
          </a:p>
        </p:txBody>
      </p:sp>
      <p:sp>
        <p:nvSpPr>
          <p:cNvPr id="23" name="Text 20"/>
          <p:cNvSpPr/>
          <p:nvPr/>
        </p:nvSpPr>
        <p:spPr>
          <a:xfrm>
            <a:off x="7341156" y="6492359"/>
            <a:ext cx="3234333" cy="25979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000"/>
              </a:lnSpc>
              <a:buNone/>
            </a:pPr>
            <a:r>
              <a:rPr lang="en-US" sz="16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Model Selection &amp; Training</a:t>
            </a:r>
            <a:endParaRPr lang="en-US" sz="1600" dirty="0"/>
          </a:p>
        </p:txBody>
      </p:sp>
      <p:sp>
        <p:nvSpPr>
          <p:cNvPr id="24" name="Text 21"/>
          <p:cNvSpPr/>
          <p:nvPr/>
        </p:nvSpPr>
        <p:spPr>
          <a:xfrm>
            <a:off x="7341156" y="6858119"/>
            <a:ext cx="6670953" cy="56530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00"/>
              </a:lnSpc>
              <a:buNone/>
            </a:pPr>
            <a:r>
              <a:rPr lang="en-US" sz="13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 choose and train multiple machine learning models, including Naive Bayes, SVM, and Random Forest, to optimize the detection accuracy.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750695"/>
            <a:ext cx="12954952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System Architecture: Bringing It All Together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37570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Backend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348282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 leverage Node.js and Express for backend development, providing a robust foundation for server-side logic and data management.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5357813" y="37570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AI Integration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57813" y="4348282"/>
            <a:ext cx="3928586" cy="19151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Python Flask is employed to seamlessly integrate our trained machine learning models, allowing for real-time review analysis and prediction.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9877901" y="37570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Database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7901" y="4348282"/>
            <a:ext cx="3928586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MongoDB is used as the database to efficiently store and manage vast quantities of review data, ensuring scalability and accessibility.</a:t>
            </a:r>
            <a:endParaRPr lang="en-US" sz="18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1143595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Evaluation and Results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6324124" y="2910602"/>
            <a:ext cx="7468553" cy="2757011"/>
          </a:xfrm>
          <a:prstGeom prst="roundRect">
            <a:avLst>
              <a:gd name="adj" fmla="val 130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331744" y="2918222"/>
            <a:ext cx="7453312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71059" y="3069431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Accuracy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10301526" y="3069431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~87.27%</a:t>
            </a:r>
            <a:endParaRPr lang="en-US" sz="1850" dirty="0"/>
          </a:p>
        </p:txBody>
      </p:sp>
      <p:sp>
        <p:nvSpPr>
          <p:cNvPr id="8" name="Shape 5"/>
          <p:cNvSpPr/>
          <p:nvPr/>
        </p:nvSpPr>
        <p:spPr>
          <a:xfrm>
            <a:off x="6331744" y="3603665"/>
            <a:ext cx="7453312" cy="6854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6571059" y="3754874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Precision</a:t>
            </a:r>
            <a:endParaRPr lang="en-US" sz="1850" dirty="0"/>
          </a:p>
        </p:txBody>
      </p:sp>
      <p:sp>
        <p:nvSpPr>
          <p:cNvPr id="10" name="Text 7"/>
          <p:cNvSpPr/>
          <p:nvPr/>
        </p:nvSpPr>
        <p:spPr>
          <a:xfrm>
            <a:off x="10301526" y="3754874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~87%</a:t>
            </a:r>
            <a:endParaRPr lang="en-US" sz="1850" dirty="0"/>
          </a:p>
        </p:txBody>
      </p:sp>
      <p:sp>
        <p:nvSpPr>
          <p:cNvPr id="11" name="Shape 8"/>
          <p:cNvSpPr/>
          <p:nvPr/>
        </p:nvSpPr>
        <p:spPr>
          <a:xfrm>
            <a:off x="6331744" y="4289108"/>
            <a:ext cx="7453312" cy="68544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6571059" y="4440317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Recall</a:t>
            </a:r>
            <a:endParaRPr lang="en-US" sz="1850" dirty="0"/>
          </a:p>
        </p:txBody>
      </p:sp>
      <p:sp>
        <p:nvSpPr>
          <p:cNvPr id="13" name="Text 10"/>
          <p:cNvSpPr/>
          <p:nvPr/>
        </p:nvSpPr>
        <p:spPr>
          <a:xfrm>
            <a:off x="10301526" y="4440317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~87%</a:t>
            </a:r>
            <a:endParaRPr lang="en-US" sz="1850" dirty="0"/>
          </a:p>
        </p:txBody>
      </p:sp>
      <p:sp>
        <p:nvSpPr>
          <p:cNvPr id="14" name="Shape 11"/>
          <p:cNvSpPr/>
          <p:nvPr/>
        </p:nvSpPr>
        <p:spPr>
          <a:xfrm>
            <a:off x="6331744" y="4974550"/>
            <a:ext cx="7453312" cy="68544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571059" y="5125760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F1-Score</a:t>
            </a:r>
            <a:endParaRPr lang="en-US" sz="1850" dirty="0"/>
          </a:p>
        </p:txBody>
      </p:sp>
      <p:sp>
        <p:nvSpPr>
          <p:cNvPr id="16" name="Text 13"/>
          <p:cNvSpPr/>
          <p:nvPr/>
        </p:nvSpPr>
        <p:spPr>
          <a:xfrm>
            <a:off x="10301526" y="5125760"/>
            <a:ext cx="324421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~87%</a:t>
            </a:r>
            <a:endParaRPr lang="en-US" sz="1850" dirty="0"/>
          </a:p>
        </p:txBody>
      </p:sp>
      <p:sp>
        <p:nvSpPr>
          <p:cNvPr id="17" name="Text 14"/>
          <p:cNvSpPr/>
          <p:nvPr/>
        </p:nvSpPr>
        <p:spPr>
          <a:xfrm>
            <a:off x="6324124" y="5936813"/>
            <a:ext cx="746855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model demonstrates high performance in identifying fake reviews, achieving accuracy, precision, recall, and F1-score consistently exceeding 87%.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521625"/>
            <a:ext cx="1221736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Hardware &amp; Software Requirements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584615"/>
            <a:ext cx="6357818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4" name="Text 2"/>
          <p:cNvSpPr/>
          <p:nvPr/>
        </p:nvSpPr>
        <p:spPr>
          <a:xfrm>
            <a:off x="1077039" y="38239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Hardware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77039" y="4319468"/>
            <a:ext cx="58791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 recommend a minimum Intel i5 processor, 8GB RAM, and a 500GB HDD or 256GB SSD for optimal performance.</a:t>
            </a:r>
            <a:endParaRPr lang="en-US" sz="1850" dirty="0"/>
          </a:p>
        </p:txBody>
      </p:sp>
      <p:sp>
        <p:nvSpPr>
          <p:cNvPr id="6" name="Shape 4"/>
          <p:cNvSpPr/>
          <p:nvPr/>
        </p:nvSpPr>
        <p:spPr>
          <a:xfrm>
            <a:off x="7434858" y="3584615"/>
            <a:ext cx="6357818" cy="2123242"/>
          </a:xfrm>
          <a:prstGeom prst="roundRect">
            <a:avLst>
              <a:gd name="adj" fmla="val 1691"/>
            </a:avLst>
          </a:prstGeom>
          <a:solidFill>
            <a:srgbClr val="304755"/>
          </a:solidFill>
          <a:ln/>
        </p:spPr>
      </p:sp>
      <p:sp>
        <p:nvSpPr>
          <p:cNvPr id="7" name="Text 5"/>
          <p:cNvSpPr/>
          <p:nvPr/>
        </p:nvSpPr>
        <p:spPr>
          <a:xfrm>
            <a:off x="7674173" y="3823930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Software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74173" y="4319468"/>
            <a:ext cx="5879187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The project utilizes Python 3.x for machine learning, along with libraries like Scikit-learn, NLTK, Pandas, and Matplotlib for data processing and visualization.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916543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FFFFF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Impact and Next Steps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24" y="2683550"/>
            <a:ext cx="1196816" cy="2506266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93513" y="292286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Impact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393513" y="3418403"/>
            <a:ext cx="5912763" cy="15320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Our AI tool has the potential to significantly improve the reliability of online reviews, benefiting both consumers and businesses by filtering out fake reviews and promoting transparency.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5189815"/>
            <a:ext cx="1196816" cy="2123242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93513" y="542913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CAD6DE"/>
                </a:solidFill>
                <a:latin typeface="Unbounded" pitchFamily="34" charset="0"/>
                <a:ea typeface="Unbounded" pitchFamily="34" charset="-122"/>
                <a:cs typeface="Unbounded" pitchFamily="34" charset="-120"/>
              </a:rPr>
              <a:t>Next Steps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393513" y="5924669"/>
            <a:ext cx="5912763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CAD6DE"/>
                </a:solidFill>
                <a:latin typeface="Cabin" pitchFamily="34" charset="0"/>
                <a:ea typeface="Cabin" pitchFamily="34" charset="-122"/>
                <a:cs typeface="Cabin" pitchFamily="34" charset="-120"/>
              </a:rPr>
              <a:t>We plan to further enhance the model's accuracy by continuously collecting more data, refining our training algorithms, and exploring advanced NLP techniques.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2024-11-14T18:18:39Z</dcterms:created>
  <dcterms:modified xsi:type="dcterms:W3CDTF">2024-11-14T18:18:39Z</dcterms:modified>
</cp:coreProperties>
</file>