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9"/>
  </p:notesMasterIdLst>
  <p:handoutMasterIdLst>
    <p:handoutMasterId r:id="rId10"/>
  </p:handoutMasterIdLst>
  <p:sldIdLst>
    <p:sldId id="351" r:id="rId5"/>
    <p:sldId id="350" r:id="rId6"/>
    <p:sldId id="352" r:id="rId7"/>
    <p:sldId id="35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3082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9/24/2023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484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105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67054" y="758752"/>
            <a:ext cx="5491571" cy="287144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67055" y="4549553"/>
            <a:ext cx="5491570" cy="1606189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141475"/>
            <a:ext cx="10163506" cy="134845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64023" y="2185427"/>
            <a:ext cx="4827178" cy="58466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6362700" y="2185427"/>
            <a:ext cx="4764829" cy="58466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F140D-2B48-4E31-9E97-08B68ABBAC1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60DA6-6E6F-47BF-9680-1B030F525D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0FEE6CB-7A68-C30C-38DD-5D9B336CEAD4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September 3, 20XX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119553"/>
            <a:ext cx="10259471" cy="1370373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52500" y="2143615"/>
            <a:ext cx="3036477" cy="5786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569372" y="2143615"/>
            <a:ext cx="3036477" cy="5786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187017" y="2143615"/>
            <a:ext cx="3036477" cy="5786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A139CE-3E4D-4224-B157-2D29EC10FE4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9B87D-E8CF-49AE-9326-2FEED2392F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1E69DAA-34F6-FC8E-3187-DACC516CCFB9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September 3, 20XX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160385"/>
            <a:ext cx="10274324" cy="132954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52500" y="2303930"/>
            <a:ext cx="4838700" cy="315915"/>
          </a:xfrm>
        </p:spPr>
        <p:txBody>
          <a:bodyPr anchor="ctr" anchorCtr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2500" y="2656903"/>
            <a:ext cx="4838700" cy="7053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3655" y="3488872"/>
            <a:ext cx="4838700" cy="315915"/>
          </a:xfrm>
        </p:spPr>
        <p:txBody>
          <a:bodyPr anchor="ctr" anchorCtr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3655" y="3841846"/>
            <a:ext cx="4838700" cy="77007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2500" y="4664927"/>
            <a:ext cx="4838700" cy="315915"/>
          </a:xfrm>
        </p:spPr>
        <p:txBody>
          <a:bodyPr anchor="ctr" anchorCtr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52500" y="5017901"/>
            <a:ext cx="4838700" cy="90834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99647" y="2303930"/>
            <a:ext cx="4838700" cy="315915"/>
          </a:xfrm>
        </p:spPr>
        <p:txBody>
          <a:bodyPr anchor="ctr" anchorCtr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99647" y="2656903"/>
            <a:ext cx="4838700" cy="7053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99647" y="3488872"/>
            <a:ext cx="4838700" cy="315915"/>
          </a:xfrm>
        </p:spPr>
        <p:txBody>
          <a:bodyPr anchor="ctr" anchorCtr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99647" y="3841846"/>
            <a:ext cx="4838700" cy="90834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6E9EA-D950-424A-BC92-F6794D6E5D67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F2453-9E16-47FE-A8ED-4661246DE59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51AB775-D834-FE78-61E7-1D421831F0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September 3, 20XX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6100" y="398440"/>
            <a:ext cx="4903377" cy="238608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96100" y="3591098"/>
            <a:ext cx="4903377" cy="150697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</p:spPr>
        <p:txBody>
          <a:bodyPr tIns="36576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96100" y="5155853"/>
            <a:ext cx="4914900" cy="806659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142455"/>
            <a:ext cx="7532276" cy="134747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2500" y="2046306"/>
            <a:ext cx="2133600" cy="537098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500" y="2639004"/>
            <a:ext cx="2133600" cy="78999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63042" y="2046306"/>
            <a:ext cx="2128157" cy="537098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63042" y="2639004"/>
            <a:ext cx="2128157" cy="78999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2500" y="4359309"/>
            <a:ext cx="2133600" cy="492558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2500" y="4925112"/>
            <a:ext cx="2133600" cy="78999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63042" y="4359309"/>
            <a:ext cx="2128157" cy="492558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63042" y="4925112"/>
            <a:ext cx="2128157" cy="78999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67054" y="4359309"/>
            <a:ext cx="2129245" cy="492558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67054" y="4925112"/>
            <a:ext cx="2129245" cy="78999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851A3FD-B717-4588-9809-4FFAC5FF47A1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10C66-2FF2-41F8-98FA-BE4983369645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42F3846-3FA1-A704-DD1C-4F4EDD8FE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September 3, 20XX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2713"/>
            <a:ext cx="4572001" cy="22860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2499" y="2810201"/>
            <a:ext cx="4572001" cy="256032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4536E-AD08-4371-85E9-A816C30B6A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285929-1018-4370-A170-074C414B228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10A569B5-C0E0-B13D-812D-D5FA97791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September 3, 20XX</a:t>
            </a:r>
            <a:endParaRPr lang="en-US" dirty="0">
              <a:latin typeface="+mn-lt"/>
            </a:endParaRP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0"/>
            <a:ext cx="6096000" cy="6880543"/>
          </a:xfrm>
        </p:spPr>
        <p:txBody>
          <a:bodyPr tIns="18288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29D7C82-45D3-B736-77A1-FE479F1AD08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8" cy="6858000"/>
          </a:xfrm>
          <a:custGeom>
            <a:avLst/>
            <a:gdLst>
              <a:gd name="connsiteX0" fmla="*/ 7154721 w 12191998"/>
              <a:gd name="connsiteY0" fmla="*/ 3951843 h 6858000"/>
              <a:gd name="connsiteX1" fmla="*/ 7154721 w 12191998"/>
              <a:gd name="connsiteY1" fmla="*/ 4052427 h 6858000"/>
              <a:gd name="connsiteX2" fmla="*/ 9288321 w 12191998"/>
              <a:gd name="connsiteY2" fmla="*/ 4052427 h 6858000"/>
              <a:gd name="connsiteX3" fmla="*/ 9288321 w 12191998"/>
              <a:gd name="connsiteY3" fmla="*/ 3951843 h 6858000"/>
              <a:gd name="connsiteX4" fmla="*/ 0 w 12191998"/>
              <a:gd name="connsiteY4" fmla="*/ 0 h 6858000"/>
              <a:gd name="connsiteX5" fmla="*/ 12191998 w 12191998"/>
              <a:gd name="connsiteY5" fmla="*/ 0 h 6858000"/>
              <a:gd name="connsiteX6" fmla="*/ 12191998 w 12191998"/>
              <a:gd name="connsiteY6" fmla="*/ 6858000 h 6858000"/>
              <a:gd name="connsiteX7" fmla="*/ 0 w 12191998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6858000">
                <a:moveTo>
                  <a:pt x="7154721" y="3951843"/>
                </a:moveTo>
                <a:lnTo>
                  <a:pt x="7154721" y="4052427"/>
                </a:lnTo>
                <a:lnTo>
                  <a:pt x="9288321" y="4052427"/>
                </a:lnTo>
                <a:lnTo>
                  <a:pt x="9288321" y="3951843"/>
                </a:lnTo>
                <a:close/>
                <a:moveTo>
                  <a:pt x="0" y="0"/>
                </a:moveTo>
                <a:lnTo>
                  <a:pt x="12191998" y="0"/>
                </a:lnTo>
                <a:lnTo>
                  <a:pt x="1219199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</p:spPr>
        <p:txBody>
          <a:bodyPr wrap="square" tIns="27432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3943" y="2092817"/>
            <a:ext cx="4941477" cy="1563483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1ED476-3924-7E52-1A9D-0E0424695B24}"/>
              </a:ext>
            </a:extLst>
          </p:cNvPr>
          <p:cNvSpPr/>
          <p:nvPr userDrawn="1"/>
        </p:nvSpPr>
        <p:spPr>
          <a:xfrm>
            <a:off x="7154721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201169"/>
            <a:ext cx="10352810" cy="1288758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2CC63-C628-4456-9B92-DA4E670BAC0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78EA5-216B-41F7-80D1-9ED07FFDB66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F404C10-744B-3A30-6A97-DEF88914A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September 3, 20XX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210313"/>
            <a:ext cx="10287000" cy="1279614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952500" y="2209800"/>
            <a:ext cx="10287000" cy="25931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table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F7A1E-B7E2-4E9C-A66C-BCE08900C5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42D896-6ACC-40D7-8D8B-F9AF3E7DE1A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7A8E389-98BB-3534-2651-FEF1E37EBC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September 3, 20XX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00165"/>
          </a:xfrm>
          <a:prstGeom prst="rect">
            <a:avLst/>
          </a:prstGeom>
          <a:noFill/>
        </p:spPr>
        <p:txBody>
          <a:bodyPr wrap="square" tIns="457200" bIns="0" rtlCol="0" anchor="b" anchorCtr="0">
            <a:no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2" y="151023"/>
            <a:ext cx="10275477" cy="1338903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2500" y="4823250"/>
            <a:ext cx="2133600" cy="456961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52500" y="5339379"/>
            <a:ext cx="2133600" cy="76558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63042" y="4823250"/>
            <a:ext cx="2128157" cy="456961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63042" y="5339379"/>
            <a:ext cx="2128157" cy="76558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67054" y="4823250"/>
            <a:ext cx="2129245" cy="456961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67054" y="5339379"/>
            <a:ext cx="2129245" cy="76558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10254" y="4823250"/>
            <a:ext cx="2129245" cy="456961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10254" y="5339379"/>
            <a:ext cx="2129245" cy="76558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A1C65-B00C-4CA4-83B6-3DFA3DF9629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0184F-2619-4333-B49F-C7ACE8B2C3A6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BEE3F78-D640-47E6-F461-2CF028EAD0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September 3, 20XX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205247"/>
            <a:ext cx="10169152" cy="128467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6955" y="2340167"/>
            <a:ext cx="2133600" cy="546841"/>
          </a:xfrm>
          <a:ln>
            <a:noFill/>
          </a:ln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96955" y="2934856"/>
            <a:ext cx="2133600" cy="646184"/>
          </a:xfrm>
          <a:ln>
            <a:noFill/>
          </a:ln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97799" y="4473389"/>
            <a:ext cx="2133600" cy="546841"/>
          </a:xfrm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97799" y="5060433"/>
            <a:ext cx="2133600" cy="646184"/>
          </a:xfrm>
          <a:ln>
            <a:noFill/>
          </a:ln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38143" y="2340167"/>
            <a:ext cx="2133600" cy="546841"/>
          </a:xfrm>
          <a:ln>
            <a:noFill/>
          </a:ln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438143" y="2934856"/>
            <a:ext cx="2133600" cy="646184"/>
          </a:xfrm>
          <a:ln>
            <a:noFill/>
          </a:ln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01711" y="4473389"/>
            <a:ext cx="2133600" cy="546841"/>
          </a:xfrm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01711" y="5060433"/>
            <a:ext cx="2133600" cy="646184"/>
          </a:xfrm>
          <a:ln>
            <a:noFill/>
          </a:ln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3856F-38E9-4BBF-93D8-0F8AC2E0E6C7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6DFD4-BF8C-4939-874D-85B7DF956768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3C5F14A-2BEC-E1E4-FD6D-B181CD598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September 3, 20XX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September 3, 20XX</a:t>
            </a:r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99520" y="830423"/>
            <a:ext cx="7492480" cy="746449"/>
          </a:xfrm>
        </p:spPr>
        <p:txBody>
          <a:bodyPr/>
          <a:lstStyle/>
          <a:p>
            <a:r>
              <a:rPr lang="en-IN" sz="3600" dirty="0"/>
              <a:t>Basic Details of the Team and Problem Statement.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98A5C0-DD0B-F183-2D40-6A8D83F67F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99520" y="1474236"/>
            <a:ext cx="7492480" cy="5383763"/>
          </a:xfrm>
        </p:spPr>
        <p:txBody>
          <a:bodyPr>
            <a:normAutofit/>
          </a:bodyPr>
          <a:lstStyle/>
          <a:p>
            <a:r>
              <a:rPr lang="en-US" sz="2400" dirty="0"/>
              <a:t>Ministry/Organization Name/Student Innovation:</a:t>
            </a:r>
          </a:p>
          <a:p>
            <a:r>
              <a:rPr lang="en-IN" sz="2400" b="0" i="0" dirty="0">
                <a:solidFill>
                  <a:srgbClr val="212529"/>
                </a:solidFill>
                <a:effectLst/>
                <a:latin typeface="montserratregular"/>
              </a:rPr>
              <a:t>AICTE, MIC-Student Innovation</a:t>
            </a:r>
            <a:endParaRPr lang="en-US" sz="2400" dirty="0"/>
          </a:p>
          <a:p>
            <a:r>
              <a:rPr lang="en-IN" sz="2400" dirty="0"/>
              <a:t>PS Code:</a:t>
            </a:r>
            <a:r>
              <a:rPr lang="en-IN" sz="2400" b="0" i="0" dirty="0">
                <a:solidFill>
                  <a:srgbClr val="212529"/>
                </a:solidFill>
                <a:effectLst/>
                <a:latin typeface="montserratregular"/>
              </a:rPr>
              <a:t>SIH1494</a:t>
            </a:r>
            <a:endParaRPr lang="en-US" sz="2400" dirty="0"/>
          </a:p>
          <a:p>
            <a:r>
              <a:rPr lang="en-IN" sz="2400" dirty="0"/>
              <a:t>Problem Statement Title:</a:t>
            </a:r>
            <a:r>
              <a:rPr lang="en-IN" sz="2400" dirty="0">
                <a:latin typeface="montserratregular"/>
              </a:rPr>
              <a:t> </a:t>
            </a:r>
            <a:r>
              <a:rPr lang="en-IN" sz="2400" b="0" i="0" u="none" strike="noStrike" dirty="0">
                <a:solidFill>
                  <a:schemeClr val="bg1"/>
                </a:solidFill>
                <a:effectLst/>
                <a:latin typeface="montserratregular"/>
              </a:rPr>
              <a:t>Student Innovation</a:t>
            </a:r>
            <a:endParaRPr lang="en-IN" sz="2400" dirty="0">
              <a:solidFill>
                <a:schemeClr val="bg1"/>
              </a:solidFill>
            </a:endParaRPr>
          </a:p>
          <a:p>
            <a:r>
              <a:rPr lang="en-IN" sz="2400" dirty="0"/>
              <a:t>Team Name: </a:t>
            </a:r>
            <a:r>
              <a:rPr lang="en-IN" sz="2400" dirty="0">
                <a:solidFill>
                  <a:schemeClr val="bg1"/>
                </a:solidFill>
              </a:rPr>
              <a:t>BROGRAMMERS</a:t>
            </a:r>
          </a:p>
          <a:p>
            <a:r>
              <a:rPr lang="en-IN" sz="2400" dirty="0"/>
              <a:t>Team Leader Name: </a:t>
            </a:r>
            <a:r>
              <a:rPr lang="en-IN" sz="2400" dirty="0">
                <a:solidFill>
                  <a:schemeClr val="bg1"/>
                </a:solidFill>
              </a:rPr>
              <a:t>Anak</a:t>
            </a:r>
          </a:p>
          <a:p>
            <a:endParaRPr lang="en-IN" sz="2400" dirty="0"/>
          </a:p>
          <a:p>
            <a:r>
              <a:rPr lang="en-IN" sz="2400" dirty="0"/>
              <a:t>Institute Code (AISHE): </a:t>
            </a:r>
            <a:r>
              <a:rPr lang="en-IN" sz="2400" dirty="0">
                <a:solidFill>
                  <a:schemeClr val="bg1"/>
                </a:solidFill>
              </a:rPr>
              <a:t>U0809</a:t>
            </a:r>
          </a:p>
          <a:p>
            <a:r>
              <a:rPr lang="en-IN" sz="2400" dirty="0"/>
              <a:t>Institute Name: </a:t>
            </a:r>
            <a:r>
              <a:rPr lang="en-IN" sz="2400" dirty="0">
                <a:solidFill>
                  <a:schemeClr val="bg1"/>
                </a:solidFill>
              </a:rPr>
              <a:t>Bennett University</a:t>
            </a:r>
          </a:p>
          <a:p>
            <a:r>
              <a:rPr lang="en-IN" sz="2400" dirty="0"/>
              <a:t>Theme Name: </a:t>
            </a:r>
            <a:r>
              <a:rPr lang="en-IN" sz="2400" b="1" i="1" dirty="0">
                <a:solidFill>
                  <a:schemeClr val="bg1"/>
                </a:solidFill>
              </a:rPr>
              <a:t>BE</a:t>
            </a:r>
            <a:r>
              <a:rPr lang="en-IN" sz="2400" b="1" dirty="0">
                <a:solidFill>
                  <a:schemeClr val="bg1"/>
                </a:solidFill>
              </a:rPr>
              <a:t>NNE</a:t>
            </a:r>
            <a:r>
              <a:rPr lang="en-IN" sz="2400" b="1" i="1" dirty="0">
                <a:solidFill>
                  <a:schemeClr val="bg1"/>
                </a:solidFill>
              </a:rPr>
              <a:t>FIT </a:t>
            </a:r>
            <a:r>
              <a:rPr lang="en-IN" sz="2400" dirty="0">
                <a:solidFill>
                  <a:schemeClr val="bg1"/>
                </a:solidFill>
              </a:rPr>
              <a:t>(FIT AND HEALTHY INDIA)</a:t>
            </a:r>
            <a:br>
              <a:rPr lang="en-IN" sz="2400" b="1" i="1" dirty="0">
                <a:solidFill>
                  <a:schemeClr val="bg1"/>
                </a:solidFill>
              </a:rPr>
            </a:br>
            <a:r>
              <a:rPr lang="en-IN" sz="2400" b="1" i="1" dirty="0"/>
              <a:t> </a:t>
            </a:r>
            <a:endParaRPr lang="en-US" sz="2400" dirty="0"/>
          </a:p>
          <a:p>
            <a:endParaRPr lang="en-IN" sz="2400" dirty="0"/>
          </a:p>
        </p:txBody>
      </p:sp>
      <p:pic>
        <p:nvPicPr>
          <p:cNvPr id="4" name="Picture 3" descr="A green and grey light bulb with numbers and words&#10;&#10;Description automatically generated">
            <a:extLst>
              <a:ext uri="{FF2B5EF4-FFF2-40B4-BE49-F238E27FC236}">
                <a16:creationId xmlns:a16="http://schemas.microsoft.com/office/drawing/2014/main" id="{6DCA1728-1C7E-048F-65BB-E5ECF527D6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62" y="0"/>
            <a:ext cx="3583535" cy="186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098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0076" y="242594"/>
            <a:ext cx="5750765" cy="895741"/>
          </a:xfrm>
        </p:spPr>
        <p:txBody>
          <a:bodyPr/>
          <a:lstStyle/>
          <a:p>
            <a:br>
              <a:rPr lang="en-US" sz="4000" b="0" dirty="0"/>
            </a:br>
            <a:r>
              <a:rPr lang="en-US" sz="4000" b="0" dirty="0"/>
              <a:t>Idea/Approach Details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98A5C0-DD0B-F183-2D40-6A8D83F67F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9960" y="1427584"/>
            <a:ext cx="5750765" cy="5458408"/>
          </a:xfrm>
        </p:spPr>
        <p:txBody>
          <a:bodyPr>
            <a:normAutofit/>
          </a:bodyPr>
          <a:lstStyle/>
          <a:p>
            <a:r>
              <a:rPr lang="en-US" sz="2400" dirty="0"/>
              <a:t> </a:t>
            </a:r>
            <a:r>
              <a:rPr lang="en-US" sz="2000" b="1" dirty="0"/>
              <a:t>IDEA / SOLUTIONS:</a:t>
            </a:r>
          </a:p>
          <a:p>
            <a:r>
              <a:rPr lang="en-US" sz="2000" b="0" i="0" dirty="0">
                <a:solidFill>
                  <a:srgbClr val="434756"/>
                </a:solidFill>
                <a:effectLst/>
                <a:latin typeface="Manrope"/>
              </a:rPr>
              <a:t>The purpose of a </a:t>
            </a:r>
            <a:r>
              <a:rPr lang="en-US" sz="2800" b="1" i="1" u="sng" dirty="0">
                <a:solidFill>
                  <a:schemeClr val="accent3">
                    <a:lumMod val="75000"/>
                  </a:schemeClr>
                </a:solidFill>
                <a:latin typeface="Manrope"/>
              </a:rPr>
              <a:t>BE</a:t>
            </a:r>
            <a:r>
              <a:rPr lang="en-US" sz="2800" b="1" u="sng" dirty="0">
                <a:solidFill>
                  <a:schemeClr val="accent3">
                    <a:lumMod val="75000"/>
                  </a:schemeClr>
                </a:solidFill>
                <a:latin typeface="Manrope"/>
              </a:rPr>
              <a:t>NNE</a:t>
            </a:r>
            <a:r>
              <a:rPr lang="en-US" sz="2800" b="1" i="1" u="sng" dirty="0">
                <a:solidFill>
                  <a:schemeClr val="accent3">
                    <a:lumMod val="75000"/>
                  </a:schemeClr>
                </a:solidFill>
                <a:latin typeface="Manrope"/>
              </a:rPr>
              <a:t>FIT</a:t>
            </a:r>
            <a:r>
              <a:rPr lang="en-US" sz="2800" b="0" i="0" dirty="0">
                <a:solidFill>
                  <a:schemeClr val="accent3">
                    <a:lumMod val="75000"/>
                  </a:schemeClr>
                </a:solidFill>
                <a:effectLst/>
                <a:latin typeface="Manrope"/>
              </a:rPr>
              <a:t> </a:t>
            </a:r>
            <a:r>
              <a:rPr lang="en-US" sz="2000" b="0" i="0" dirty="0">
                <a:solidFill>
                  <a:srgbClr val="434756"/>
                </a:solidFill>
                <a:effectLst/>
                <a:latin typeface="Manrope"/>
              </a:rPr>
              <a:t>is </a:t>
            </a:r>
            <a:r>
              <a:rPr lang="en-US" sz="2000" b="1" i="0" dirty="0">
                <a:solidFill>
                  <a:srgbClr val="434756"/>
                </a:solidFill>
                <a:effectLst/>
                <a:latin typeface="Manrope"/>
              </a:rPr>
              <a:t>to provide the user with instructions and examples of one or more types of exercise, physical activity, nutritional programs, or some other fitness topic</a:t>
            </a:r>
            <a:r>
              <a:rPr lang="en-US" sz="2000" b="0" i="0" dirty="0">
                <a:solidFill>
                  <a:srgbClr val="434756"/>
                </a:solidFill>
                <a:effectLst/>
                <a:latin typeface="Manrope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Accessible for underweight and overweight people because of BMI usage , it provides proper set of instructions to be followed.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Mental health is taken care of under the guidance of yoga instructors with proper asanas.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u="sng" dirty="0">
                <a:solidFill>
                  <a:schemeClr val="bg1"/>
                </a:solidFill>
              </a:rPr>
              <a:t>One to one mentorship</a:t>
            </a:r>
            <a:r>
              <a:rPr lang="en-US" sz="1800" dirty="0">
                <a:solidFill>
                  <a:schemeClr val="bg1"/>
                </a:solidFill>
              </a:rPr>
              <a:t>: One can access the services of fitness trainers for personal training.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 descr="A diagram of a person&#10;&#10;Description automatically generated">
            <a:extLst>
              <a:ext uri="{FF2B5EF4-FFF2-40B4-BE49-F238E27FC236}">
                <a16:creationId xmlns:a16="http://schemas.microsoft.com/office/drawing/2014/main" id="{8DEA0442-021A-9FD2-74A5-7295C313D2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6" t="14587" r="4023" b="16484"/>
          <a:stretch/>
        </p:blipFill>
        <p:spPr>
          <a:xfrm>
            <a:off x="5868955" y="-348965"/>
            <a:ext cx="6251510" cy="37415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213D325-6FBB-215D-38B9-2CC43D8745A3}"/>
              </a:ext>
            </a:extLst>
          </p:cNvPr>
          <p:cNvSpPr txBox="1"/>
          <p:nvPr/>
        </p:nvSpPr>
        <p:spPr>
          <a:xfrm>
            <a:off x="8070977" y="4422710"/>
            <a:ext cx="3626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        TECHNOLOGY STACK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Python: BMI Index</a:t>
            </a:r>
          </a:p>
          <a:p>
            <a:r>
              <a:rPr lang="en-US" dirty="0">
                <a:solidFill>
                  <a:schemeClr val="bg1"/>
                </a:solidFill>
              </a:rPr>
              <a:t>HTML: Web Page</a:t>
            </a:r>
          </a:p>
          <a:p>
            <a:r>
              <a:rPr lang="en-US" dirty="0">
                <a:solidFill>
                  <a:schemeClr val="bg1"/>
                </a:solidFill>
              </a:rPr>
              <a:t>CSS: Animation and Styling</a:t>
            </a:r>
          </a:p>
          <a:p>
            <a:r>
              <a:rPr lang="en-US" dirty="0">
                <a:solidFill>
                  <a:schemeClr val="bg1"/>
                </a:solidFill>
              </a:rPr>
              <a:t>JAVA SCRIPT: Dialogue Box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541251-8BF6-685C-012B-5062E8BC762A}"/>
              </a:ext>
            </a:extLst>
          </p:cNvPr>
          <p:cNvSpPr/>
          <p:nvPr/>
        </p:nvSpPr>
        <p:spPr>
          <a:xfrm>
            <a:off x="7949682" y="4422710"/>
            <a:ext cx="3545632" cy="19407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22BBD0-1082-03DB-8707-A84490EB1D78}"/>
              </a:ext>
            </a:extLst>
          </p:cNvPr>
          <p:cNvSpPr txBox="1"/>
          <p:nvPr/>
        </p:nvSpPr>
        <p:spPr>
          <a:xfrm>
            <a:off x="4716624" y="4976708"/>
            <a:ext cx="30884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PRODUCT STATUS :</a:t>
            </a:r>
          </a:p>
          <a:p>
            <a:r>
              <a:rPr lang="en-US" dirty="0">
                <a:solidFill>
                  <a:schemeClr val="bg1"/>
                </a:solidFill>
              </a:rPr>
              <a:t>60% of the website is made. Backend is not present in the website. The website is under further tests.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99493A-5B7F-6FF8-AE2A-44BC838D707B}"/>
              </a:ext>
            </a:extLst>
          </p:cNvPr>
          <p:cNvSpPr/>
          <p:nvPr/>
        </p:nvSpPr>
        <p:spPr>
          <a:xfrm>
            <a:off x="4655976" y="4976708"/>
            <a:ext cx="3163077" cy="14773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E2F2389-72C0-CC01-8F86-C96EA419CD0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>
              <a:latin typeface="+mn-lt"/>
            </a:endParaRP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DC76A640-9FA0-DD4D-75F5-36AF37B6B4C5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 flipV="1">
            <a:off x="-4314825" y="6579871"/>
            <a:ext cx="433290" cy="45719"/>
          </a:xfrm>
        </p:spPr>
        <p:txBody>
          <a:bodyPr/>
          <a:lstStyle/>
          <a:p>
            <a:endParaRPr lang="en-US" sz="1800" b="0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CAC47D47-3510-D0BE-2E1F-FCDAE86046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340" y="6579871"/>
            <a:ext cx="1313180" cy="247651"/>
          </a:xfrm>
        </p:spPr>
        <p:txBody>
          <a:bodyPr/>
          <a:lstStyle/>
          <a:p>
            <a:r>
              <a:rPr lang="en-US" dirty="0">
                <a:latin typeface="+mn-lt"/>
              </a:rPr>
              <a:t>23-0902023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E35620-745F-F7E1-91E6-8620C1E265B8}"/>
              </a:ext>
            </a:extLst>
          </p:cNvPr>
          <p:cNvSpPr txBox="1"/>
          <p:nvPr/>
        </p:nvSpPr>
        <p:spPr>
          <a:xfrm>
            <a:off x="1270519" y="1972652"/>
            <a:ext cx="2657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  USE CASES:</a:t>
            </a:r>
            <a:endParaRPr lang="en-IN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06D7CA-7C7D-4EEB-5518-B0586D5136C0}"/>
              </a:ext>
            </a:extLst>
          </p:cNvPr>
          <p:cNvSpPr txBox="1"/>
          <p:nvPr/>
        </p:nvSpPr>
        <p:spPr>
          <a:xfrm>
            <a:off x="6211082" y="2526649"/>
            <a:ext cx="572277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u="sng" dirty="0">
                <a:solidFill>
                  <a:schemeClr val="bg1"/>
                </a:solidFill>
              </a:rPr>
              <a:t>Disease Test: </a:t>
            </a:r>
            <a:r>
              <a:rPr lang="en-US" sz="2000" dirty="0">
                <a:solidFill>
                  <a:schemeClr val="bg1"/>
                </a:solidFill>
              </a:rPr>
              <a:t> With the portal of checking one’s diabetes symptoms and BMI.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u="sng" dirty="0">
                <a:solidFill>
                  <a:schemeClr val="bg1"/>
                </a:solidFill>
              </a:rPr>
              <a:t>BE</a:t>
            </a:r>
            <a:r>
              <a:rPr lang="en-US" sz="2000" i="1" u="sng" dirty="0">
                <a:solidFill>
                  <a:schemeClr val="bg1"/>
                </a:solidFill>
              </a:rPr>
              <a:t>NNE</a:t>
            </a:r>
            <a:r>
              <a:rPr lang="en-US" sz="2000" u="sng" dirty="0">
                <a:solidFill>
                  <a:schemeClr val="bg1"/>
                </a:solidFill>
              </a:rPr>
              <a:t>FIT fitness band</a:t>
            </a:r>
            <a:r>
              <a:rPr lang="en-US" sz="2000" dirty="0">
                <a:solidFill>
                  <a:schemeClr val="bg1"/>
                </a:solidFill>
              </a:rPr>
              <a:t>:  This fitness band will record your health index including heartrate, SO2 INDEX and physical fitness improvement.</a:t>
            </a:r>
            <a:endParaRPr lang="en-US" sz="2000" u="sng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u="sng" dirty="0">
                <a:solidFill>
                  <a:schemeClr val="bg1"/>
                </a:solidFill>
              </a:rPr>
              <a:t>Cross Device Support</a:t>
            </a:r>
            <a:r>
              <a:rPr lang="en-US" sz="2000" dirty="0">
                <a:solidFill>
                  <a:schemeClr val="bg1"/>
                </a:solidFill>
              </a:rPr>
              <a:t>: Works perfectly even for feature phones , iOS as well as Android.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u="sng" dirty="0">
                <a:solidFill>
                  <a:schemeClr val="bg1"/>
                </a:solidFill>
              </a:rPr>
              <a:t>Doctor’s guidance</a:t>
            </a:r>
            <a:r>
              <a:rPr lang="en-US" sz="2000" dirty="0">
                <a:solidFill>
                  <a:schemeClr val="bg1"/>
                </a:solidFill>
              </a:rPr>
              <a:t>: The website provides the service to access physiotherapist’s diagnosis and other doctors as well.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05B626-B1B5-5530-136B-37A3438D0046}"/>
              </a:ext>
            </a:extLst>
          </p:cNvPr>
          <p:cNvSpPr txBox="1"/>
          <p:nvPr/>
        </p:nvSpPr>
        <p:spPr>
          <a:xfrm>
            <a:off x="7548464" y="1972652"/>
            <a:ext cx="2472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SHOWSTOPPER:</a:t>
            </a:r>
            <a:endParaRPr lang="en-IN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2CD9AE-69A2-4974-F9A2-AB3ABBA478A0}"/>
              </a:ext>
            </a:extLst>
          </p:cNvPr>
          <p:cNvSpPr txBox="1"/>
          <p:nvPr/>
        </p:nvSpPr>
        <p:spPr>
          <a:xfrm>
            <a:off x="485192" y="541176"/>
            <a:ext cx="78843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Idea/Approach Details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15100F-C565-5203-2193-90031E198963}"/>
              </a:ext>
            </a:extLst>
          </p:cNvPr>
          <p:cNvSpPr/>
          <p:nvPr/>
        </p:nvSpPr>
        <p:spPr>
          <a:xfrm>
            <a:off x="6279502" y="2514399"/>
            <a:ext cx="5654352" cy="32052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2DAF7C-75F2-F074-B440-B667FCF30163}"/>
              </a:ext>
            </a:extLst>
          </p:cNvPr>
          <p:cNvSpPr/>
          <p:nvPr/>
        </p:nvSpPr>
        <p:spPr>
          <a:xfrm>
            <a:off x="7464490" y="2052735"/>
            <a:ext cx="2360645" cy="28924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7EAC9C-21DF-2BA9-CF33-8D8A9E559920}"/>
              </a:ext>
            </a:extLst>
          </p:cNvPr>
          <p:cNvSpPr txBox="1"/>
          <p:nvPr/>
        </p:nvSpPr>
        <p:spPr>
          <a:xfrm>
            <a:off x="6279502" y="5973747"/>
            <a:ext cx="555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REVENUE: </a:t>
            </a:r>
            <a:r>
              <a:rPr lang="en-US" dirty="0">
                <a:solidFill>
                  <a:schemeClr val="bg1"/>
                </a:solidFill>
              </a:rPr>
              <a:t>Premium accounts, Purchase of equipment. 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396393-2C6B-2B7E-670F-7972EF2FBC34}"/>
              </a:ext>
            </a:extLst>
          </p:cNvPr>
          <p:cNvSpPr/>
          <p:nvPr/>
        </p:nvSpPr>
        <p:spPr>
          <a:xfrm>
            <a:off x="6211082" y="5892079"/>
            <a:ext cx="5722772" cy="451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5B0380-4642-5C0E-BF50-C6426CDCD346}"/>
              </a:ext>
            </a:extLst>
          </p:cNvPr>
          <p:cNvSpPr/>
          <p:nvPr/>
        </p:nvSpPr>
        <p:spPr>
          <a:xfrm>
            <a:off x="1156997" y="2052735"/>
            <a:ext cx="2397966" cy="2892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AD6EF6-85E2-7117-1467-45544C5E2E6C}"/>
              </a:ext>
            </a:extLst>
          </p:cNvPr>
          <p:cNvSpPr txBox="1"/>
          <p:nvPr/>
        </p:nvSpPr>
        <p:spPr>
          <a:xfrm>
            <a:off x="279918" y="2514400"/>
            <a:ext cx="57010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u="sng" dirty="0">
                <a:solidFill>
                  <a:schemeClr val="bg1"/>
                </a:solidFill>
              </a:rPr>
              <a:t>Easily accessible</a:t>
            </a:r>
            <a:r>
              <a:rPr lang="en-US" dirty="0">
                <a:solidFill>
                  <a:schemeClr val="bg1"/>
                </a:solidFill>
              </a:rPr>
              <a:t>: The software is user friendly with basic language used.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u="sng" dirty="0">
                <a:solidFill>
                  <a:schemeClr val="bg1"/>
                </a:solidFill>
              </a:rPr>
              <a:t>Boon for Senior Citizens</a:t>
            </a:r>
            <a:r>
              <a:rPr lang="en-US" dirty="0">
                <a:solidFill>
                  <a:schemeClr val="bg1"/>
                </a:solidFill>
              </a:rPr>
              <a:t>: It monitors the health of elders and provide appropriate exercise routine for them.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u="sng" dirty="0">
                <a:solidFill>
                  <a:schemeClr val="bg1"/>
                </a:solidFill>
              </a:rPr>
              <a:t>Moderate Bandwidth required</a:t>
            </a:r>
            <a:r>
              <a:rPr lang="en-US" dirty="0">
                <a:solidFill>
                  <a:schemeClr val="bg1"/>
                </a:solidFill>
              </a:rPr>
              <a:t>: The website can be accessible in low to moderate network areas and can function properly.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u="sng" dirty="0">
                <a:solidFill>
                  <a:schemeClr val="bg1"/>
                </a:solidFill>
              </a:rPr>
              <a:t>Good quality products</a:t>
            </a:r>
            <a:r>
              <a:rPr lang="en-US" dirty="0">
                <a:solidFill>
                  <a:schemeClr val="bg1"/>
                </a:solidFill>
              </a:rPr>
              <a:t>: The proteins and equipment sold are of premium quality and trusted by users.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7F1C41-96EA-AB43-36FA-E282CA09FB4C}"/>
              </a:ext>
            </a:extLst>
          </p:cNvPr>
          <p:cNvSpPr/>
          <p:nvPr/>
        </p:nvSpPr>
        <p:spPr>
          <a:xfrm>
            <a:off x="279918" y="2526649"/>
            <a:ext cx="5598368" cy="31930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C19798-FAA0-8E96-6076-39B7F3ACCFF2}"/>
              </a:ext>
            </a:extLst>
          </p:cNvPr>
          <p:cNvSpPr txBox="1"/>
          <p:nvPr/>
        </p:nvSpPr>
        <p:spPr>
          <a:xfrm>
            <a:off x="279918" y="5973747"/>
            <a:ext cx="559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Channels: Web browsers of all kind.</a:t>
            </a:r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030824-714D-8FA2-9752-77F4B6C5FD68}"/>
              </a:ext>
            </a:extLst>
          </p:cNvPr>
          <p:cNvSpPr/>
          <p:nvPr/>
        </p:nvSpPr>
        <p:spPr>
          <a:xfrm>
            <a:off x="279918" y="5892079"/>
            <a:ext cx="5632581" cy="451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292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E2F2389-72C0-CC01-8F86-C96EA419CD0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>
              <a:latin typeface="+mn-lt"/>
            </a:endParaRP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DC76A640-9FA0-DD4D-75F5-36AF37B6B4C5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CAC47D47-3510-D0BE-2E1F-FCDAE860464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September 3, 20XX</a:t>
            </a:r>
            <a:endParaRPr lang="en-US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74C10A-4092-9C85-7721-DC814C77DD94}"/>
              </a:ext>
            </a:extLst>
          </p:cNvPr>
          <p:cNvSpPr txBox="1"/>
          <p:nvPr/>
        </p:nvSpPr>
        <p:spPr>
          <a:xfrm>
            <a:off x="382555" y="531845"/>
            <a:ext cx="6186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solidFill>
                  <a:schemeClr val="bg1"/>
                </a:solidFill>
              </a:rPr>
              <a:t>Team Members Details</a:t>
            </a:r>
            <a:endParaRPr lang="en-IN" sz="3600" b="1" i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9B4D8D-C1D3-1203-31D2-A90FA608FAFF}"/>
              </a:ext>
            </a:extLst>
          </p:cNvPr>
          <p:cNvSpPr txBox="1"/>
          <p:nvPr/>
        </p:nvSpPr>
        <p:spPr>
          <a:xfrm>
            <a:off x="828869" y="2046324"/>
            <a:ext cx="10534261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Team leader name: Anak Vyas</a:t>
            </a:r>
          </a:p>
          <a:p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Branch: BTECH                                                        Stream: CSE                                           Year: I</a:t>
            </a:r>
          </a:p>
          <a:p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Team Member 1 Name: Yash Joshi</a:t>
            </a:r>
          </a:p>
          <a:p>
            <a:r>
              <a:rPr lang="en-I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Branch: BTECH                                                        Stream: CSE                                           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Year: I</a:t>
            </a:r>
          </a:p>
          <a:p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Team Member 2 Name</a:t>
            </a:r>
            <a:r>
              <a:rPr lang="en-IN" sz="1400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Ayush Aryan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Branch: BTECH                                                        Stream: CSE                                           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Year: I</a:t>
            </a:r>
          </a:p>
          <a:p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Team Member 3 Name</a:t>
            </a:r>
            <a:r>
              <a:rPr lang="en-IN" sz="1400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Pranjal Srivastava</a:t>
            </a:r>
          </a:p>
          <a:p>
            <a:r>
              <a:rPr lang="en-I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Branch: BTECH                                                        Stream: CSE                                           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</a:t>
            </a:r>
          </a:p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Team Member 4 Name</a:t>
            </a:r>
            <a:r>
              <a:rPr lang="en-IN" sz="1400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Pal Pandya</a:t>
            </a:r>
          </a:p>
          <a:p>
            <a:r>
              <a:rPr lang="en-I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Branch: BTECH                                                        Stream: CSE                                           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</a:t>
            </a:r>
          </a:p>
          <a:p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Team Member 5 Name: Khushi Saroha</a:t>
            </a:r>
          </a:p>
          <a:p>
            <a:r>
              <a:rPr lang="en-I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Branch: BTECH                                                        Stream: CSE                                           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</a:t>
            </a:r>
            <a:endParaRPr lang="en-IN" sz="1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IN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39591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annual presentation_Win32_EF_V7" id="{21D76CCA-3643-4633-95C9-29486A1DA50B}" vid="{3EDD3486-FF44-4579-8B83-091A40DEEF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81AF751-E016-414F-92E5-F2DC739E07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B334C4-64A2-4673-803C-35178659DD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593354B-8927-46EE-B294-4D51952A09C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580</TotalTime>
  <Words>486</Words>
  <Application>Microsoft Office PowerPoint</Application>
  <PresentationFormat>Widescreen</PresentationFormat>
  <Paragraphs>64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Franklin Gothic Book</vt:lpstr>
      <vt:lpstr>Franklin Gothic Demi</vt:lpstr>
      <vt:lpstr>Manrope</vt:lpstr>
      <vt:lpstr>montserratregular</vt:lpstr>
      <vt:lpstr>Wingdings</vt:lpstr>
      <vt:lpstr>Custom</vt:lpstr>
      <vt:lpstr>Basic Details of the Team and Problem Statement. </vt:lpstr>
      <vt:lpstr> Idea/Approach Details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Statement. </dc:title>
  <dc:creator>khushisaroha.04@gmail.com</dc:creator>
  <cp:lastModifiedBy>Khushi Saroha</cp:lastModifiedBy>
  <cp:revision>5</cp:revision>
  <dcterms:created xsi:type="dcterms:W3CDTF">2023-09-22T13:30:25Z</dcterms:created>
  <dcterms:modified xsi:type="dcterms:W3CDTF">2023-09-24T11:09:11Z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