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1" r:id="rId5"/>
    <p:sldId id="350" r:id="rId6"/>
    <p:sldId id="352" r:id="rId7"/>
    <p:sldId id="35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520" y="830423"/>
            <a:ext cx="7492480" cy="746449"/>
          </a:xfrm>
        </p:spPr>
        <p:txBody>
          <a:bodyPr/>
          <a:lstStyle/>
          <a:p>
            <a:r>
              <a:rPr lang="en-IN" sz="3600" dirty="0"/>
              <a:t>Basic Details of the Team and Problem Statement.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A5C0-DD0B-F183-2D40-6A8D83F67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9520" y="1474236"/>
            <a:ext cx="7492480" cy="5383763"/>
          </a:xfrm>
        </p:spPr>
        <p:txBody>
          <a:bodyPr>
            <a:normAutofit/>
          </a:bodyPr>
          <a:lstStyle/>
          <a:p>
            <a:r>
              <a:rPr lang="en-US" sz="2400" dirty="0"/>
              <a:t>Ministry/Organization Name/Student Innovation:</a:t>
            </a:r>
          </a:p>
          <a:p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AICTE, MIC-Student Innovation</a:t>
            </a:r>
            <a:endParaRPr lang="en-US" sz="2400" dirty="0"/>
          </a:p>
          <a:p>
            <a:r>
              <a:rPr lang="en-IN" sz="2400" dirty="0"/>
              <a:t>PS Code: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SIH1494</a:t>
            </a:r>
            <a:endParaRPr lang="en-US" sz="2400" dirty="0"/>
          </a:p>
          <a:p>
            <a:r>
              <a:rPr lang="en-IN" sz="2400" dirty="0"/>
              <a:t>Problem Statement Title:</a:t>
            </a:r>
            <a:r>
              <a:rPr lang="en-IN" sz="2400" dirty="0">
                <a:latin typeface="montserratregular"/>
              </a:rPr>
              <a:t> </a:t>
            </a:r>
            <a:r>
              <a:rPr lang="en-IN" sz="2400" b="0" i="0" u="none" strike="noStrike" dirty="0">
                <a:solidFill>
                  <a:schemeClr val="bg1"/>
                </a:solidFill>
                <a:effectLst/>
                <a:latin typeface="montserratregular"/>
              </a:rPr>
              <a:t>Student Innovation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/>
              <a:t>Team Name:</a:t>
            </a:r>
          </a:p>
          <a:p>
            <a:r>
              <a:rPr lang="en-IN" sz="2400" dirty="0"/>
              <a:t>Team Leader Name: </a:t>
            </a:r>
            <a:r>
              <a:rPr lang="en-IN" sz="2400" dirty="0">
                <a:solidFill>
                  <a:schemeClr val="bg1"/>
                </a:solidFill>
              </a:rPr>
              <a:t>Anak</a:t>
            </a:r>
          </a:p>
          <a:p>
            <a:endParaRPr lang="en-IN" sz="2400" dirty="0"/>
          </a:p>
          <a:p>
            <a:r>
              <a:rPr lang="en-IN" sz="2400" dirty="0"/>
              <a:t>Institute Code (AISHE):</a:t>
            </a:r>
          </a:p>
          <a:p>
            <a:r>
              <a:rPr lang="en-IN" sz="2400" dirty="0"/>
              <a:t>Institute Name: </a:t>
            </a:r>
            <a:r>
              <a:rPr lang="en-IN" sz="2400" dirty="0">
                <a:solidFill>
                  <a:schemeClr val="bg1"/>
                </a:solidFill>
              </a:rPr>
              <a:t>Bennett University</a:t>
            </a:r>
          </a:p>
          <a:p>
            <a:r>
              <a:rPr lang="en-IN" sz="2400" dirty="0"/>
              <a:t>Theme Name: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 descr="A green and grey light bulb with numbers and words&#10;&#10;Description automatically generated">
            <a:extLst>
              <a:ext uri="{FF2B5EF4-FFF2-40B4-BE49-F238E27FC236}">
                <a16:creationId xmlns:a16="http://schemas.microsoft.com/office/drawing/2014/main" id="{6DCA1728-1C7E-048F-65BB-E5ECF527D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2" y="0"/>
            <a:ext cx="3583535" cy="18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6" y="242594"/>
            <a:ext cx="5750765" cy="895741"/>
          </a:xfrm>
        </p:spPr>
        <p:txBody>
          <a:bodyPr/>
          <a:lstStyle/>
          <a:p>
            <a:br>
              <a:rPr lang="en-US" sz="4000" b="0" dirty="0"/>
            </a:br>
            <a:r>
              <a:rPr lang="en-US" sz="4000" b="0" dirty="0"/>
              <a:t>Idea/Approach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A5C0-DD0B-F183-2D40-6A8D83F67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60" y="1427584"/>
            <a:ext cx="5750765" cy="5458408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000" b="1" dirty="0"/>
              <a:t>IDEA / SOLUTIONS:</a:t>
            </a:r>
          </a:p>
          <a:p>
            <a:r>
              <a:rPr lang="en-US" sz="2000" b="0" i="0" dirty="0">
                <a:solidFill>
                  <a:srgbClr val="434756"/>
                </a:solidFill>
                <a:effectLst/>
                <a:latin typeface="Manrope"/>
              </a:rPr>
              <a:t>The purpose of a fitness app is </a:t>
            </a:r>
            <a:r>
              <a:rPr lang="en-US" sz="2000" b="1" i="0" dirty="0">
                <a:solidFill>
                  <a:srgbClr val="434756"/>
                </a:solidFill>
                <a:effectLst/>
                <a:latin typeface="Manrope"/>
              </a:rPr>
              <a:t>to provide the user with instructions and examples of one or more types of exercise, physical activity, nutritional programs, or some other fitness topic</a:t>
            </a:r>
            <a:r>
              <a:rPr lang="en-US" sz="2000" b="0" i="0" dirty="0">
                <a:solidFill>
                  <a:srgbClr val="434756"/>
                </a:solidFill>
                <a:effectLst/>
                <a:latin typeface="Manrope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Accessible for underweight and overweight people because of BMI usage , it provides proper set of instructions to be followed.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Mental health is taken care of under the guidance of yoga instructors with proper asanas.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chemeClr val="bg1"/>
                </a:solidFill>
              </a:rPr>
              <a:t>One to one mentorship</a:t>
            </a:r>
            <a:r>
              <a:rPr lang="en-US" sz="1800" dirty="0">
                <a:solidFill>
                  <a:schemeClr val="bg1"/>
                </a:solidFill>
              </a:rPr>
              <a:t>: One can access the services of fitness trainers for personal training.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diagram of a person&#10;&#10;Description automatically generated">
            <a:extLst>
              <a:ext uri="{FF2B5EF4-FFF2-40B4-BE49-F238E27FC236}">
                <a16:creationId xmlns:a16="http://schemas.microsoft.com/office/drawing/2014/main" id="{8DEA0442-021A-9FD2-74A5-7295C313D2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14587" r="4023" b="16484"/>
          <a:stretch/>
        </p:blipFill>
        <p:spPr>
          <a:xfrm>
            <a:off x="5868955" y="-74645"/>
            <a:ext cx="6251510" cy="3741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13D325-6FBB-215D-38B9-2CC43D8745A3}"/>
              </a:ext>
            </a:extLst>
          </p:cNvPr>
          <p:cNvSpPr txBox="1"/>
          <p:nvPr/>
        </p:nvSpPr>
        <p:spPr>
          <a:xfrm>
            <a:off x="8070977" y="4422710"/>
            <a:ext cx="3626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TECHNOLOGY STACK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Python: BMI Index</a:t>
            </a:r>
          </a:p>
          <a:p>
            <a:r>
              <a:rPr lang="en-US" dirty="0">
                <a:solidFill>
                  <a:schemeClr val="bg1"/>
                </a:solidFill>
              </a:rPr>
              <a:t>HTML: Web Page</a:t>
            </a:r>
          </a:p>
          <a:p>
            <a:r>
              <a:rPr lang="en-US" dirty="0">
                <a:solidFill>
                  <a:schemeClr val="bg1"/>
                </a:solidFill>
              </a:rPr>
              <a:t>CSS: Animation and Styling</a:t>
            </a:r>
          </a:p>
          <a:p>
            <a:r>
              <a:rPr lang="en-US" dirty="0">
                <a:solidFill>
                  <a:schemeClr val="bg1"/>
                </a:solidFill>
              </a:rPr>
              <a:t>JAVA SCRIPT: Dialogue Box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541251-8BF6-685C-012B-5062E8BC762A}"/>
              </a:ext>
            </a:extLst>
          </p:cNvPr>
          <p:cNvSpPr/>
          <p:nvPr/>
        </p:nvSpPr>
        <p:spPr>
          <a:xfrm>
            <a:off x="7949682" y="4422710"/>
            <a:ext cx="3545632" cy="19407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2BBD0-1082-03DB-8707-A84490EB1D78}"/>
              </a:ext>
            </a:extLst>
          </p:cNvPr>
          <p:cNvSpPr txBox="1"/>
          <p:nvPr/>
        </p:nvSpPr>
        <p:spPr>
          <a:xfrm>
            <a:off x="4716624" y="4976708"/>
            <a:ext cx="308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 STATUS 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50% product built completed and further build is on progress. Testing and validation process are next to be undergone.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9493A-5B7F-6FF8-AE2A-44BC838D707B}"/>
              </a:ext>
            </a:extLst>
          </p:cNvPr>
          <p:cNvSpPr/>
          <p:nvPr/>
        </p:nvSpPr>
        <p:spPr>
          <a:xfrm>
            <a:off x="4655976" y="4926563"/>
            <a:ext cx="3163077" cy="18044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2F2389-72C0-CC01-8F86-C96EA419CD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C76A640-9FA0-DD4D-75F5-36AF37B6B4C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flipV="1">
            <a:off x="-4314825" y="6579871"/>
            <a:ext cx="433290" cy="45719"/>
          </a:xfrm>
        </p:spPr>
        <p:txBody>
          <a:bodyPr/>
          <a:lstStyle/>
          <a:p>
            <a:endParaRPr lang="en-US" sz="1800" b="0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AC47D47-3510-D0BE-2E1F-FCDAE8604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340" y="6579871"/>
            <a:ext cx="1313180" cy="247651"/>
          </a:xfrm>
        </p:spPr>
        <p:txBody>
          <a:bodyPr/>
          <a:lstStyle/>
          <a:p>
            <a:r>
              <a:rPr lang="en-US" dirty="0">
                <a:latin typeface="+mn-lt"/>
              </a:rPr>
              <a:t>23-0902023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35620-745F-F7E1-91E6-8620C1E265B8}"/>
              </a:ext>
            </a:extLst>
          </p:cNvPr>
          <p:cNvSpPr txBox="1"/>
          <p:nvPr/>
        </p:nvSpPr>
        <p:spPr>
          <a:xfrm>
            <a:off x="1270519" y="1972652"/>
            <a:ext cx="265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  USE CASES:</a:t>
            </a:r>
            <a:endParaRPr lang="en-I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6D7CA-7C7D-4EEB-5518-B0586D5136C0}"/>
              </a:ext>
            </a:extLst>
          </p:cNvPr>
          <p:cNvSpPr txBox="1"/>
          <p:nvPr/>
        </p:nvSpPr>
        <p:spPr>
          <a:xfrm>
            <a:off x="6211082" y="2526649"/>
            <a:ext cx="572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Massive target audience</a:t>
            </a:r>
            <a:r>
              <a:rPr lang="en-US" sz="2000" dirty="0">
                <a:solidFill>
                  <a:schemeClr val="bg1"/>
                </a:solidFill>
              </a:rPr>
              <a:t>: The website includes diets and exercises to people of all age, gender, and pregnant women.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Calculation of BMI</a:t>
            </a:r>
            <a:r>
              <a:rPr lang="en-US" sz="2000" dirty="0">
                <a:solidFill>
                  <a:schemeClr val="bg1"/>
                </a:solidFill>
              </a:rPr>
              <a:t>: With the help of BMI one can find the correct diet plan and workout routine,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Cross Device Support</a:t>
            </a:r>
            <a:r>
              <a:rPr lang="en-US" sz="2000" dirty="0">
                <a:solidFill>
                  <a:schemeClr val="bg1"/>
                </a:solidFill>
              </a:rPr>
              <a:t>: Works perfectly even for feature phones , iOS as well as Android.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bg1"/>
                </a:solidFill>
              </a:rPr>
              <a:t>Doctor’s guidance</a:t>
            </a:r>
            <a:r>
              <a:rPr lang="en-US" sz="2000" dirty="0">
                <a:solidFill>
                  <a:schemeClr val="bg1"/>
                </a:solidFill>
              </a:rPr>
              <a:t>: The website provides the service to access physiotherapist’s diagnosis and other doctors as well.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5B626-B1B5-5530-136B-37A3438D0046}"/>
              </a:ext>
            </a:extLst>
          </p:cNvPr>
          <p:cNvSpPr txBox="1"/>
          <p:nvPr/>
        </p:nvSpPr>
        <p:spPr>
          <a:xfrm>
            <a:off x="7548464" y="1972652"/>
            <a:ext cx="247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SHOWSTOPPER: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CD9AE-69A2-4974-F9A2-AB3ABBA478A0}"/>
              </a:ext>
            </a:extLst>
          </p:cNvPr>
          <p:cNvSpPr txBox="1"/>
          <p:nvPr/>
        </p:nvSpPr>
        <p:spPr>
          <a:xfrm>
            <a:off x="485192" y="541176"/>
            <a:ext cx="788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Idea/Approach Details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5100F-C565-5203-2193-90031E198963}"/>
              </a:ext>
            </a:extLst>
          </p:cNvPr>
          <p:cNvSpPr/>
          <p:nvPr/>
        </p:nvSpPr>
        <p:spPr>
          <a:xfrm>
            <a:off x="6279502" y="2514399"/>
            <a:ext cx="5654352" cy="32052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DAF7C-75F2-F074-B440-B667FCF30163}"/>
              </a:ext>
            </a:extLst>
          </p:cNvPr>
          <p:cNvSpPr/>
          <p:nvPr/>
        </p:nvSpPr>
        <p:spPr>
          <a:xfrm>
            <a:off x="7464490" y="2052735"/>
            <a:ext cx="2360645" cy="2892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EAC9C-21DF-2BA9-CF33-8D8A9E559920}"/>
              </a:ext>
            </a:extLst>
          </p:cNvPr>
          <p:cNvSpPr txBox="1"/>
          <p:nvPr/>
        </p:nvSpPr>
        <p:spPr>
          <a:xfrm>
            <a:off x="6279502" y="5973747"/>
            <a:ext cx="5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REVENUE: </a:t>
            </a:r>
            <a:r>
              <a:rPr lang="en-US" dirty="0">
                <a:solidFill>
                  <a:schemeClr val="bg1"/>
                </a:solidFill>
              </a:rPr>
              <a:t>Premium accounts, Purchase of equipment. 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6393-2C6B-2B7E-670F-7972EF2FBC34}"/>
              </a:ext>
            </a:extLst>
          </p:cNvPr>
          <p:cNvSpPr/>
          <p:nvPr/>
        </p:nvSpPr>
        <p:spPr>
          <a:xfrm>
            <a:off x="6211082" y="5892079"/>
            <a:ext cx="5722772" cy="45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B0380-4642-5C0E-BF50-C6426CDCD346}"/>
              </a:ext>
            </a:extLst>
          </p:cNvPr>
          <p:cNvSpPr/>
          <p:nvPr/>
        </p:nvSpPr>
        <p:spPr>
          <a:xfrm>
            <a:off x="1156997" y="2052735"/>
            <a:ext cx="2397966" cy="289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D6EF6-85E2-7117-1467-45544C5E2E6C}"/>
              </a:ext>
            </a:extLst>
          </p:cNvPr>
          <p:cNvSpPr txBox="1"/>
          <p:nvPr/>
        </p:nvSpPr>
        <p:spPr>
          <a:xfrm>
            <a:off x="279918" y="2514400"/>
            <a:ext cx="5701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Easily accessible</a:t>
            </a:r>
            <a:r>
              <a:rPr lang="en-US" dirty="0">
                <a:solidFill>
                  <a:schemeClr val="bg1"/>
                </a:solidFill>
              </a:rPr>
              <a:t>: The software is user friendly with basic language used.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Boon for Senior Citizens</a:t>
            </a:r>
            <a:r>
              <a:rPr lang="en-US" dirty="0">
                <a:solidFill>
                  <a:schemeClr val="bg1"/>
                </a:solidFill>
              </a:rPr>
              <a:t>: It monitors the health of elders and provide appropriate exercise routine for them.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Moderate Bandwidth required</a:t>
            </a:r>
            <a:r>
              <a:rPr lang="en-US" dirty="0">
                <a:solidFill>
                  <a:schemeClr val="bg1"/>
                </a:solidFill>
              </a:rPr>
              <a:t>: The website can be accessible in low to moderate network areas and can function properly.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bg1"/>
                </a:solidFill>
              </a:rPr>
              <a:t>Good quality products</a:t>
            </a:r>
            <a:r>
              <a:rPr lang="en-US" dirty="0">
                <a:solidFill>
                  <a:schemeClr val="bg1"/>
                </a:solidFill>
              </a:rPr>
              <a:t>: The proteins and equipment sold are of premium quality and trusted by users.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F1C41-96EA-AB43-36FA-E282CA09FB4C}"/>
              </a:ext>
            </a:extLst>
          </p:cNvPr>
          <p:cNvSpPr/>
          <p:nvPr/>
        </p:nvSpPr>
        <p:spPr>
          <a:xfrm>
            <a:off x="279918" y="2526649"/>
            <a:ext cx="5598368" cy="3193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19798-FAA0-8E96-6076-39B7F3ACCFF2}"/>
              </a:ext>
            </a:extLst>
          </p:cNvPr>
          <p:cNvSpPr txBox="1"/>
          <p:nvPr/>
        </p:nvSpPr>
        <p:spPr>
          <a:xfrm>
            <a:off x="279918" y="5973747"/>
            <a:ext cx="5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Channels: Web browsers of all kind.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030824-714D-8FA2-9752-77F4B6C5FD68}"/>
              </a:ext>
            </a:extLst>
          </p:cNvPr>
          <p:cNvSpPr/>
          <p:nvPr/>
        </p:nvSpPr>
        <p:spPr>
          <a:xfrm>
            <a:off x="279918" y="5892079"/>
            <a:ext cx="5632581" cy="45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2F2389-72C0-CC01-8F86-C96EA419CD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C76A640-9FA0-DD4D-75F5-36AF37B6B4C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AC47D47-3510-D0BE-2E1F-FCDAE86046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4C10A-4092-9C85-7721-DC814C77DD94}"/>
              </a:ext>
            </a:extLst>
          </p:cNvPr>
          <p:cNvSpPr txBox="1"/>
          <p:nvPr/>
        </p:nvSpPr>
        <p:spPr>
          <a:xfrm>
            <a:off x="382555" y="531845"/>
            <a:ext cx="618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Team Members Details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B4D8D-C1D3-1203-31D2-A90FA608FAFF}"/>
              </a:ext>
            </a:extLst>
          </p:cNvPr>
          <p:cNvSpPr txBox="1"/>
          <p:nvPr/>
        </p:nvSpPr>
        <p:spPr>
          <a:xfrm>
            <a:off x="828869" y="2046324"/>
            <a:ext cx="1053426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 leader name: Anak</a:t>
            </a: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Year: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1 Name: Yash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2 Name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Ayush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3 Name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Pranjal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4 Name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Pal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Team Member 5 Name: Khushi</a:t>
            </a:r>
          </a:p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Branch: BTECH                                                        Stream: CSE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  <a:endParaRPr lang="en-IN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95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410</TotalTime>
  <Words>476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Manrope</vt:lpstr>
      <vt:lpstr>montserratregular</vt:lpstr>
      <vt:lpstr>Wingdings</vt:lpstr>
      <vt:lpstr>Custom</vt:lpstr>
      <vt:lpstr>Basic Details of the Team and Problem Statement. </vt:lpstr>
      <vt:lpstr> Idea/Approach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Statement. </dc:title>
  <dc:creator>khushisaroha.04@gmail.com</dc:creator>
  <cp:lastModifiedBy>Khushi Saroha</cp:lastModifiedBy>
  <cp:revision>3</cp:revision>
  <dcterms:created xsi:type="dcterms:W3CDTF">2023-09-22T13:30:25Z</dcterms:created>
  <dcterms:modified xsi:type="dcterms:W3CDTF">2023-09-22T21:27:23Z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