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63" r:id="rId4"/>
    <p:sldId id="275" r:id="rId5"/>
    <p:sldId id="262" r:id="rId6"/>
    <p:sldId id="273" r:id="rId7"/>
    <p:sldId id="274" r:id="rId8"/>
    <p:sldId id="264" r:id="rId9"/>
    <p:sldId id="261" r:id="rId10"/>
    <p:sldId id="260" r:id="rId11"/>
    <p:sldId id="265" r:id="rId12"/>
    <p:sldId id="266" r:id="rId13"/>
    <p:sldId id="268" r:id="rId14"/>
    <p:sldId id="269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esh Prabhu, Ashwin" initials="VPA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Venkatesh Prabhu, Ashwin" initials="VPA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Venkatesh Prabhu, Ashwin" initials="VPA [3]" lastIdx="1" clrIdx="2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5204"/>
  </p:normalViewPr>
  <p:slideViewPr>
    <p:cSldViewPr snapToGrid="0">
      <p:cViewPr>
        <p:scale>
          <a:sx n="100" d="100"/>
          <a:sy n="100" d="100"/>
        </p:scale>
        <p:origin x="49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04T22:42:49.351" idx="1">
    <p:pos x="6520" y="1648"/>
    <p:text>Updated the task 1 as per our discussion after the presentation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5-04T22:43:35.006" idx="1">
    <p:pos x="6288" y="1608"/>
    <p:text>Updated the task 1 as per our discussion after the presentation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AF183-3FE1-E741-9319-F6CD5D568355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6D66D-9E88-4D4E-B547-5861FF6AE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lab procedures</a:t>
            </a:r>
            <a:r>
              <a:rPr lang="en-US" baseline="0" dirty="0" smtClean="0"/>
              <a:t> = 120; </a:t>
            </a:r>
            <a:r>
              <a:rPr lang="en-US" baseline="0" dirty="0" err="1" smtClean="0"/>
              <a:t>Caucassian</a:t>
            </a:r>
            <a:r>
              <a:rPr lang="en-US" baseline="0" dirty="0" smtClean="0"/>
              <a:t> male, 40-50,time in hospital is 2, diagnosed with infectious and parasitic diseases, not readmitted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lab procedures</a:t>
            </a:r>
            <a:r>
              <a:rPr lang="en-US" baseline="0" dirty="0" smtClean="0"/>
              <a:t> = 114; </a:t>
            </a:r>
            <a:r>
              <a:rPr lang="en-US" baseline="0" dirty="0" err="1" smtClean="0"/>
              <a:t>Caucassian</a:t>
            </a:r>
            <a:r>
              <a:rPr lang="en-US" baseline="0" dirty="0" smtClean="0"/>
              <a:t> male, 60-70,time in hospital is 14, diagnosed with diseases in respiratory system, not readmitted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lab procedures</a:t>
            </a:r>
            <a:r>
              <a:rPr lang="en-US" baseline="0" dirty="0" smtClean="0"/>
              <a:t> = 113; </a:t>
            </a:r>
            <a:r>
              <a:rPr lang="en-US" baseline="0" dirty="0" err="1" smtClean="0"/>
              <a:t>Caucassian</a:t>
            </a:r>
            <a:r>
              <a:rPr lang="en-US" baseline="0" dirty="0" smtClean="0"/>
              <a:t> male, 20-30,time in hospital is 7, diagnosed with diseases in respiratory system and blood forming diseases, not readmitted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Nothing odd in </a:t>
            </a:r>
            <a:r>
              <a:rPr lang="en-US" baseline="0" dirty="0" err="1" smtClean="0"/>
              <a:t>num_medications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6D66D-9E88-4D4E-B547-5861FF6AE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r>
              <a:rPr lang="en-US" baseline="0" dirty="0" smtClean="0"/>
              <a:t> of the features were retained!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6D66D-9E88-4D4E-B547-5861FF6AE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0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6D66D-9E88-4D4E-B547-5861FF6AE6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6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63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2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5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8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61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1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9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5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9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3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9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9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D6C283-C8B0-4143-85E1-541C44C0B42A}" type="datetimeFigureOut">
              <a:rPr lang="en-IN" smtClean="0"/>
              <a:t>04/05/17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732E-A2C8-4B26-9D38-64D31FE36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12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863600"/>
            <a:ext cx="9500345" cy="1906105"/>
          </a:xfrm>
        </p:spPr>
        <p:txBody>
          <a:bodyPr/>
          <a:lstStyle/>
          <a:p>
            <a:r>
              <a:rPr lang="en-US" sz="4000" dirty="0" smtClean="0"/>
              <a:t>Analysis of Hospital Readmission data: Conclusion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9171" y="4030870"/>
            <a:ext cx="8825658" cy="2166730"/>
          </a:xfrm>
        </p:spPr>
        <p:txBody>
          <a:bodyPr/>
          <a:lstStyle/>
          <a:p>
            <a:r>
              <a:rPr lang="en-US" b="1" i="1" u="sng" dirty="0" smtClean="0"/>
              <a:t>Group 5</a:t>
            </a:r>
          </a:p>
          <a:p>
            <a:r>
              <a:rPr lang="en-US" dirty="0" err="1" smtClean="0"/>
              <a:t>Abhinay</a:t>
            </a:r>
            <a:r>
              <a:rPr lang="en-US" dirty="0" smtClean="0"/>
              <a:t> </a:t>
            </a:r>
            <a:r>
              <a:rPr lang="en-US" dirty="0" err="1"/>
              <a:t>Sarvayyagari</a:t>
            </a:r>
            <a:endParaRPr lang="en-US" dirty="0"/>
          </a:p>
          <a:p>
            <a:r>
              <a:rPr lang="en-US" dirty="0"/>
              <a:t>Ashwin </a:t>
            </a:r>
            <a:r>
              <a:rPr lang="en-US" dirty="0" err="1"/>
              <a:t>Venkatesh</a:t>
            </a:r>
            <a:r>
              <a:rPr lang="en-US" dirty="0"/>
              <a:t> </a:t>
            </a:r>
            <a:r>
              <a:rPr lang="en-US" dirty="0" err="1"/>
              <a:t>Prabhu</a:t>
            </a:r>
            <a:endParaRPr lang="en-US" dirty="0"/>
          </a:p>
          <a:p>
            <a:r>
              <a:rPr lang="en-US" dirty="0" err="1"/>
              <a:t>Febin</a:t>
            </a:r>
            <a:r>
              <a:rPr lang="en-US" dirty="0"/>
              <a:t> Zachariah</a:t>
            </a:r>
          </a:p>
          <a:p>
            <a:r>
              <a:rPr lang="en-US" dirty="0"/>
              <a:t>Rujuta Mahindrakar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0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1" y="482600"/>
            <a:ext cx="9969500" cy="1370648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3600" dirty="0" smtClean="0"/>
              <a:t>Task 1: Predicting the time spent in hospital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853248"/>
            <a:ext cx="9097353" cy="4395151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Time_in_hospital</a:t>
            </a:r>
            <a:r>
              <a:rPr lang="en-US" sz="2400" dirty="0" smtClean="0"/>
              <a:t>  is a continuous variable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Diagnosis_2 and Diagnosis_3 </a:t>
            </a:r>
            <a:r>
              <a:rPr lang="en-US" sz="2400" dirty="0" smtClean="0"/>
              <a:t>are </a:t>
            </a:r>
            <a:r>
              <a:rPr lang="en-US" sz="2400" dirty="0" smtClean="0"/>
              <a:t>not </a:t>
            </a:r>
            <a:r>
              <a:rPr lang="en-US" sz="2400" dirty="0" smtClean="0"/>
              <a:t>considered for this task. (We assume that diagnosis_1 is done when the patient first visits the hospital, and at this point of time, diagnosis_2 and diagnosis_3 are not done. So we exclude them from this analysis)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Four models were </a:t>
            </a:r>
            <a:r>
              <a:rPr lang="en-US" sz="2400" dirty="0" smtClean="0"/>
              <a:t>created: Stepwise linear regression, Artificial Neural Network, Decision Tree, Random Forest </a:t>
            </a:r>
            <a:r>
              <a:rPr lang="en-US" sz="2400" dirty="0" err="1" smtClean="0"/>
              <a:t>Regressor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Root </a:t>
            </a:r>
            <a:r>
              <a:rPr lang="en-US" sz="2400" dirty="0"/>
              <a:t>Mean Square Error (RMSE) and Root Mean Square logarithmic Error (RMSLE) were the evaluation </a:t>
            </a:r>
            <a:r>
              <a:rPr lang="en-US" sz="2400" dirty="0" smtClean="0"/>
              <a:t>metrics</a:t>
            </a:r>
            <a:br>
              <a:rPr lang="en-US" sz="2400" dirty="0" smtClean="0"/>
            </a:b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smtClean="0"/>
              <a:t>Stepwise </a:t>
            </a:r>
            <a:r>
              <a:rPr lang="en-US" sz="2400" dirty="0" smtClean="0"/>
              <a:t>Linear Regression performed the best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47" y="3464342"/>
            <a:ext cx="4381500" cy="100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1047" y="3781326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RMSLE     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24842"/>
              </p:ext>
            </p:extLst>
          </p:nvPr>
        </p:nvGraphicFramePr>
        <p:xfrm>
          <a:off x="1408113" y="2255838"/>
          <a:ext cx="942498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693"/>
                <a:gridCol w="1066994"/>
                <a:gridCol w="1308100"/>
                <a:gridCol w="3251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Running Time Rating</a:t>
                      </a:r>
                      <a:r>
                        <a:rPr lang="en-US" baseline="0" dirty="0" smtClean="0"/>
                        <a:t> (1-Fastest, 4-Slowest)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Step-Wise 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Artificial 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8100" y="4889500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Neural Networks typically require more data points to train well</a:t>
            </a:r>
            <a:r>
              <a:rPr lang="is-I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8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pPr algn="ctr"/>
            <a:r>
              <a:rPr lang="en-US" sz="4000" dirty="0" smtClean="0"/>
              <a:t>     Task </a:t>
            </a:r>
            <a:r>
              <a:rPr lang="en-US" sz="4000" dirty="0"/>
              <a:t>2: Predicting future diagnoses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2" y="1473200"/>
            <a:ext cx="8946541" cy="4914899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Two sub problems: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1. Predicting diag_2, given diag_1 and the other attributes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2. Predicting diag_3, given diag_1, diag_2 and the other attributes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This is a multi-label classification problem!</a:t>
            </a:r>
          </a:p>
        </p:txBody>
      </p:sp>
    </p:spTree>
    <p:extLst>
      <p:ext uri="{BB962C8B-B14F-4D97-AF65-F5344CB8AC3E}">
        <p14:creationId xmlns:p14="http://schemas.microsoft.com/office/powerpoint/2010/main" val="1848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1" y="249518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44600"/>
            <a:ext cx="9347200" cy="53721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SVM, GBM, Random Forest and Artificial Neural Network were performed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SVM classified all labels into only the major classes: level 3 (Metabolic diseases) and level 8 (Metabolic diseases)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Random Forest was most efficient in classifying, still preferred the major classes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Gradient boosting gave roughly equal amounts to all classes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Neural Network’s performance was in between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16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853248"/>
            <a:ext cx="9982200" cy="45221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</a:t>
            </a:r>
            <a:endParaRPr lang="en-US" sz="28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20679"/>
              </p:ext>
            </p:extLst>
          </p:nvPr>
        </p:nvGraphicFramePr>
        <p:xfrm>
          <a:off x="1645022" y="1468966"/>
          <a:ext cx="86995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1803400"/>
                <a:gridCol w="1828800"/>
                <a:gridCol w="27305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Diag_2</a:t>
                      </a:r>
                      <a:r>
                        <a:rPr lang="en-US" baseline="0" dirty="0" smtClean="0"/>
                        <a:t> (Accuracy)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Diag_3</a:t>
                      </a:r>
                      <a:r>
                        <a:rPr lang="en-US" baseline="0" dirty="0" smtClean="0"/>
                        <a:t> (Accuracy)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Running Time Rating</a:t>
                      </a:r>
                      <a:r>
                        <a:rPr lang="en-US" baseline="0" dirty="0" smtClean="0"/>
                        <a:t> (1-Fastest, 4-Slowest)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Gradient Boosted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r>
                        <a:rPr lang="en-US" baseline="0" dirty="0" smtClean="0"/>
                        <a:t> Classifier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40.68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38.15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Artificial 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28700" y="4787440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Random Forest was selected due to good accuracy and because it predicted all the classes, and wasn’t biased towards the major labels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1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473200"/>
            <a:ext cx="8946541" cy="4991099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Accuracy for task 2 is not that great. We had to try out different classifiers in an attempt to improve the accuracy</a:t>
            </a:r>
          </a:p>
          <a:p>
            <a:endParaRPr lang="en-US" sz="2400" dirty="0" smtClean="0"/>
          </a:p>
          <a:p>
            <a:r>
              <a:rPr lang="en-US" sz="2400" dirty="0" smtClean="0"/>
              <a:t>Interpreting clustering plots</a:t>
            </a:r>
          </a:p>
          <a:p>
            <a:endParaRPr lang="en-US" sz="2400" dirty="0" smtClean="0"/>
          </a:p>
          <a:p>
            <a:r>
              <a:rPr lang="en-US" sz="2400" dirty="0" smtClean="0"/>
              <a:t>Majority classes were being over represented in predictions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37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311" y="2573618"/>
            <a:ext cx="9404723" cy="4093882"/>
          </a:xfrm>
        </p:spPr>
        <p:txBody>
          <a:bodyPr/>
          <a:lstStyle/>
          <a:p>
            <a:r>
              <a:rPr lang="en-US" sz="6600" smtClean="0"/>
              <a:t>Questions?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5777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2012"/>
          </a:xfrm>
        </p:spPr>
        <p:txBody>
          <a:bodyPr/>
          <a:lstStyle/>
          <a:p>
            <a:pPr algn="ctr"/>
            <a:r>
              <a:rPr lang="en-US" dirty="0" smtClean="0"/>
              <a:t>Quick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4730"/>
            <a:ext cx="9361488" cy="4843669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Main </a:t>
            </a:r>
            <a:r>
              <a:rPr lang="en-US" sz="2400" dirty="0"/>
              <a:t>task : To predict </a:t>
            </a:r>
            <a:r>
              <a:rPr lang="en-US" sz="2400" dirty="0" smtClean="0"/>
              <a:t>if the patient will be readmitted or not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Additional Task 1 : predicting the </a:t>
            </a:r>
            <a:r>
              <a:rPr lang="en-US" sz="2400" dirty="0" smtClean="0"/>
              <a:t>number of days spent in hospital by the </a:t>
            </a:r>
            <a:r>
              <a:rPr lang="en-US" sz="2400" dirty="0" smtClean="0"/>
              <a:t>patient based on the data available at day 0 (first day of admission at the hospital)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/>
              <a:t>Additional </a:t>
            </a:r>
            <a:r>
              <a:rPr lang="en-US" sz="2400" dirty="0"/>
              <a:t>task 2 : predicting </a:t>
            </a:r>
            <a:r>
              <a:rPr lang="en-US" sz="2400" dirty="0" smtClean="0"/>
              <a:t>diagnoses </a:t>
            </a:r>
            <a:r>
              <a:rPr lang="en-US" sz="2400" dirty="0"/>
              <a:t>2 and 3 using </a:t>
            </a:r>
            <a:r>
              <a:rPr lang="en-US" sz="2400" dirty="0" smtClean="0"/>
              <a:t>the earlier diagnosis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Data cleaning and imputation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8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2982"/>
          </a:xfrm>
        </p:spPr>
        <p:txBody>
          <a:bodyPr/>
          <a:lstStyle/>
          <a:p>
            <a:pPr algn="ctr"/>
            <a:r>
              <a:rPr lang="is-I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/>
              <a:t>Correlation analysis and Principal Component </a:t>
            </a:r>
            <a:r>
              <a:rPr lang="en-US" sz="2400" dirty="0" smtClean="0"/>
              <a:t>Analysis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Using correlation analysis, we recognized the variables which hold the highest significance for readmission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Regression Analysis – Created few models for the main task and predicted the </a:t>
            </a:r>
            <a:r>
              <a:rPr lang="en-US" sz="2400" dirty="0" smtClean="0"/>
              <a:t>accuracy (~55%)</a:t>
            </a:r>
          </a:p>
        </p:txBody>
      </p:sp>
    </p:spTree>
    <p:extLst>
      <p:ext uri="{BB962C8B-B14F-4D97-AF65-F5344CB8AC3E}">
        <p14:creationId xmlns:p14="http://schemas.microsoft.com/office/powerpoint/2010/main" val="4442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8718"/>
            <a:ext cx="9404723" cy="728382"/>
          </a:xfrm>
        </p:spPr>
        <p:txBody>
          <a:bodyPr/>
          <a:lstStyle/>
          <a:p>
            <a:pPr algn="ctr"/>
            <a:r>
              <a:rPr lang="en-US" dirty="0" smtClean="0"/>
              <a:t>Cluster Visualization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212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clusters on features: diag_1, diag_2, diag_3, </a:t>
            </a:r>
            <a:r>
              <a:rPr lang="en-US" dirty="0" err="1" smtClean="0"/>
              <a:t>time_in_hospital</a:t>
            </a:r>
            <a:r>
              <a:rPr lang="en-US" dirty="0" smtClean="0"/>
              <a:t>, </a:t>
            </a:r>
            <a:r>
              <a:rPr lang="en-US" dirty="0" err="1" smtClean="0"/>
              <a:t>num_diagnoses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1054100"/>
            <a:ext cx="9334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pPr algn="ctr"/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244600"/>
            <a:ext cx="5068887" cy="500379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244600"/>
            <a:ext cx="106299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2982"/>
          </a:xfrm>
        </p:spPr>
        <p:txBody>
          <a:bodyPr/>
          <a:lstStyle/>
          <a:p>
            <a:pPr algn="ctr"/>
            <a:r>
              <a:rPr lang="en-US" dirty="0" smtClean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55700"/>
            <a:ext cx="8946541" cy="50926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Ran </a:t>
            </a:r>
            <a:r>
              <a:rPr lang="en-US" dirty="0" err="1" smtClean="0"/>
              <a:t>Apriori</a:t>
            </a:r>
            <a:r>
              <a:rPr lang="en-US" dirty="0" smtClean="0"/>
              <a:t> algorithm to mine patterns on readmission rate</a:t>
            </a:r>
          </a:p>
          <a:p>
            <a:r>
              <a:rPr lang="en-US" dirty="0" smtClean="0"/>
              <a:t>Readmission rate is higher for a male than for a female by a factor of 4</a:t>
            </a:r>
          </a:p>
          <a:p>
            <a:r>
              <a:rPr lang="en-US" dirty="0" smtClean="0"/>
              <a:t>Readmission rate is low for a Caucasian female diagnosed with malignant neoplasms</a:t>
            </a:r>
          </a:p>
          <a:p>
            <a:r>
              <a:rPr lang="en-US" dirty="0" smtClean="0"/>
              <a:t>Readmission is low among African Americans, who are diagnosed with either “endocrine, nutritional and metabolic diseases” OR symptoms, signs, and ill-defined conditions</a:t>
            </a:r>
          </a:p>
          <a:p>
            <a:r>
              <a:rPr lang="en-US" dirty="0" smtClean="0"/>
              <a:t>For other races, readmission rate is very low when the patient consumes diabetes medicine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504780"/>
            <a:ext cx="5463988" cy="3193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1" y="114731"/>
            <a:ext cx="5476417" cy="318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14300"/>
            <a:ext cx="5499100" cy="3188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504780"/>
            <a:ext cx="5499100" cy="32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9412288" cy="52959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sz="2600" dirty="0" smtClean="0"/>
              <a:t>Class Imbalance is a major problem in Machine Learning models</a:t>
            </a:r>
          </a:p>
          <a:p>
            <a:r>
              <a:rPr lang="en-US" sz="2600" dirty="0" smtClean="0"/>
              <a:t>Occurs when one class dominates the other in categorical variables</a:t>
            </a:r>
          </a:p>
          <a:p>
            <a:r>
              <a:rPr lang="en-US" sz="2600" dirty="0" smtClean="0"/>
              <a:t>The following classes were imbalanced, and deleted:</a:t>
            </a:r>
          </a:p>
          <a:p>
            <a:pPr lvl="1">
              <a:buFont typeface="Arial" charset="0"/>
              <a:buChar char="•"/>
            </a:pPr>
            <a:r>
              <a:rPr lang="en-US" sz="2600" dirty="0" err="1" smtClean="0"/>
              <a:t>Repaglinide</a:t>
            </a:r>
            <a:r>
              <a:rPr lang="en-US" sz="2600" dirty="0" smtClean="0"/>
              <a:t> (”No”: 9870, “Steady”: 112, “Up”:13, “Down”:5)</a:t>
            </a:r>
          </a:p>
          <a:p>
            <a:pPr lvl="1">
              <a:buFont typeface="Arial" charset="0"/>
              <a:buChar char="•"/>
            </a:pPr>
            <a:r>
              <a:rPr lang="en-US" sz="2600" dirty="0" err="1" smtClean="0"/>
              <a:t>Nateglinide</a:t>
            </a:r>
            <a:r>
              <a:rPr lang="en-US" sz="2600" dirty="0"/>
              <a:t> (”No”: </a:t>
            </a:r>
            <a:r>
              <a:rPr lang="en-US" sz="2600" dirty="0" smtClean="0"/>
              <a:t>9949, </a:t>
            </a:r>
            <a:r>
              <a:rPr lang="en-US" sz="2600" dirty="0"/>
              <a:t>“Steady”: </a:t>
            </a:r>
            <a:r>
              <a:rPr lang="en-US" sz="2600" dirty="0" smtClean="0"/>
              <a:t>49, </a:t>
            </a:r>
            <a:r>
              <a:rPr lang="en-US" sz="2600" dirty="0"/>
              <a:t>“Up”:</a:t>
            </a:r>
            <a:r>
              <a:rPr lang="en-US" sz="2600" dirty="0" smtClean="0"/>
              <a:t>1, </a:t>
            </a:r>
            <a:r>
              <a:rPr lang="en-US" sz="2600" dirty="0"/>
              <a:t>“Down</a:t>
            </a:r>
            <a:r>
              <a:rPr lang="en-US" sz="2600" dirty="0" smtClean="0"/>
              <a:t>”:1)</a:t>
            </a:r>
          </a:p>
          <a:p>
            <a:pPr lvl="1">
              <a:buFont typeface="Arial" charset="0"/>
              <a:buChar char="•"/>
            </a:pPr>
            <a:r>
              <a:rPr lang="en-US" sz="2600" dirty="0" err="1" smtClean="0"/>
              <a:t>Chlorpropamide</a:t>
            </a:r>
            <a:r>
              <a:rPr lang="en-US" sz="2600" dirty="0"/>
              <a:t> (”No”: </a:t>
            </a:r>
            <a:r>
              <a:rPr lang="en-US" sz="2600" dirty="0" smtClean="0"/>
              <a:t>9987, </a:t>
            </a:r>
            <a:r>
              <a:rPr lang="en-US" sz="2600" dirty="0"/>
              <a:t>“Steady”: </a:t>
            </a:r>
            <a:r>
              <a:rPr lang="en-US" sz="2600" dirty="0" smtClean="0"/>
              <a:t>12</a:t>
            </a:r>
            <a:r>
              <a:rPr lang="en-US" sz="2600" dirty="0"/>
              <a:t>, “Up”:</a:t>
            </a:r>
            <a:r>
              <a:rPr lang="en-US" sz="2600" dirty="0" smtClean="0"/>
              <a:t>1, </a:t>
            </a:r>
            <a:r>
              <a:rPr lang="en-US" sz="2600" dirty="0"/>
              <a:t>“Down</a:t>
            </a:r>
            <a:r>
              <a:rPr lang="en-US" sz="2600" dirty="0" smtClean="0"/>
              <a:t>”:0)</a:t>
            </a:r>
          </a:p>
          <a:p>
            <a:pPr lvl="1">
              <a:buFont typeface="Arial" charset="0"/>
              <a:buChar char="•"/>
            </a:pPr>
            <a:r>
              <a:rPr lang="en-US" sz="2600" dirty="0" err="1" smtClean="0"/>
              <a:t>Tolbutamide</a:t>
            </a:r>
            <a:r>
              <a:rPr lang="en-US" sz="2600" dirty="0"/>
              <a:t> (”No”: </a:t>
            </a:r>
            <a:r>
              <a:rPr lang="en-US" sz="2600" dirty="0" smtClean="0"/>
              <a:t>9997</a:t>
            </a:r>
            <a:r>
              <a:rPr lang="en-US" sz="2600" dirty="0"/>
              <a:t>, “Steady”: 3</a:t>
            </a:r>
            <a:r>
              <a:rPr lang="en-US" sz="2600" dirty="0" smtClean="0"/>
              <a:t>, </a:t>
            </a:r>
            <a:r>
              <a:rPr lang="en-US" sz="2600" dirty="0"/>
              <a:t>“Up</a:t>
            </a:r>
            <a:r>
              <a:rPr lang="en-US" sz="2600" dirty="0" smtClean="0"/>
              <a:t>”:0, </a:t>
            </a:r>
            <a:r>
              <a:rPr lang="en-US" sz="2600" dirty="0"/>
              <a:t>“Down”:0)</a:t>
            </a:r>
            <a:endParaRPr lang="en-US" sz="2600" dirty="0" smtClean="0"/>
          </a:p>
          <a:p>
            <a:pPr lvl="1">
              <a:buFont typeface="Arial" charset="0"/>
              <a:buChar char="•"/>
            </a:pPr>
            <a:r>
              <a:rPr lang="en-US" sz="2600" dirty="0" err="1" smtClean="0"/>
              <a:t>Acarbose</a:t>
            </a:r>
            <a:r>
              <a:rPr lang="en-US" sz="2600" dirty="0" smtClean="0"/>
              <a:t> </a:t>
            </a:r>
            <a:r>
              <a:rPr lang="en-US" sz="2600" dirty="0"/>
              <a:t>(”No”: </a:t>
            </a:r>
            <a:r>
              <a:rPr lang="en-US" sz="2600" dirty="0" smtClean="0"/>
              <a:t>9968, </a:t>
            </a:r>
            <a:r>
              <a:rPr lang="en-US" sz="2600" dirty="0"/>
              <a:t>“Steady”: </a:t>
            </a:r>
            <a:r>
              <a:rPr lang="en-US" sz="2600" dirty="0" smtClean="0"/>
              <a:t>31, </a:t>
            </a:r>
            <a:r>
              <a:rPr lang="en-US" sz="2600" dirty="0"/>
              <a:t>“Up”:1, “Down”:0)</a:t>
            </a:r>
            <a:endParaRPr lang="en-US" sz="2600" dirty="0" smtClean="0"/>
          </a:p>
          <a:p>
            <a:pPr lvl="1">
              <a:buFont typeface="Arial" charset="0"/>
              <a:buChar char="•"/>
            </a:pPr>
            <a:r>
              <a:rPr lang="en-US" sz="2600" dirty="0" err="1"/>
              <a:t>Miglitol</a:t>
            </a:r>
            <a:r>
              <a:rPr lang="en-US" sz="2600" dirty="0"/>
              <a:t> (”No”: </a:t>
            </a:r>
            <a:r>
              <a:rPr lang="en-US" sz="2600" dirty="0" smtClean="0"/>
              <a:t>9995, </a:t>
            </a:r>
            <a:r>
              <a:rPr lang="en-US" sz="2600" dirty="0"/>
              <a:t>“Steady”: 3</a:t>
            </a:r>
            <a:r>
              <a:rPr lang="en-US" sz="2600" dirty="0" smtClean="0"/>
              <a:t>, </a:t>
            </a:r>
            <a:r>
              <a:rPr lang="en-US" sz="2600" dirty="0"/>
              <a:t>“Up”:1, “Down</a:t>
            </a:r>
            <a:r>
              <a:rPr lang="en-US" sz="2600" dirty="0" smtClean="0"/>
              <a:t>”:1)</a:t>
            </a:r>
          </a:p>
          <a:p>
            <a:pPr lvl="1">
              <a:buFont typeface="Arial" charset="0"/>
              <a:buChar char="•"/>
            </a:pPr>
            <a:r>
              <a:rPr lang="en-US" sz="2600" dirty="0" err="1"/>
              <a:t>Tolazamide</a:t>
            </a:r>
            <a:r>
              <a:rPr lang="en-US" sz="2600" dirty="0"/>
              <a:t> (”No”: </a:t>
            </a:r>
            <a:r>
              <a:rPr lang="en-US" sz="2600" dirty="0" smtClean="0"/>
              <a:t>9996, </a:t>
            </a:r>
            <a:r>
              <a:rPr lang="en-US" sz="2600" dirty="0"/>
              <a:t>“Steady”: 4</a:t>
            </a:r>
            <a:r>
              <a:rPr lang="en-US" sz="2600" dirty="0" smtClean="0"/>
              <a:t>, </a:t>
            </a:r>
            <a:r>
              <a:rPr lang="en-US" sz="2600" dirty="0"/>
              <a:t>“Up</a:t>
            </a:r>
            <a:r>
              <a:rPr lang="en-US" sz="2600" dirty="0" smtClean="0"/>
              <a:t>”:0, </a:t>
            </a:r>
            <a:r>
              <a:rPr lang="en-US" sz="2600" dirty="0"/>
              <a:t>“Down</a:t>
            </a:r>
            <a:r>
              <a:rPr lang="en-US" sz="2600" dirty="0" smtClean="0"/>
              <a:t>”:0)</a:t>
            </a:r>
          </a:p>
          <a:p>
            <a:pPr lvl="1">
              <a:buFont typeface="Arial" charset="0"/>
              <a:buChar char="•"/>
            </a:pPr>
            <a:r>
              <a:rPr lang="en-US" sz="2600" dirty="0" err="1"/>
              <a:t>glyburide.metformin</a:t>
            </a:r>
            <a:r>
              <a:rPr lang="en-US" sz="2600" dirty="0"/>
              <a:t> (”No”: </a:t>
            </a:r>
            <a:r>
              <a:rPr lang="en-US" sz="2600" dirty="0" smtClean="0"/>
              <a:t>9944, </a:t>
            </a:r>
            <a:r>
              <a:rPr lang="en-US" sz="2600" dirty="0"/>
              <a:t>“Steady”: </a:t>
            </a:r>
            <a:r>
              <a:rPr lang="en-US" sz="2600" dirty="0" smtClean="0"/>
              <a:t>53, </a:t>
            </a:r>
            <a:r>
              <a:rPr lang="en-US" sz="2600" dirty="0"/>
              <a:t>“Up</a:t>
            </a:r>
            <a:r>
              <a:rPr lang="en-US" sz="2600" dirty="0" smtClean="0"/>
              <a:t>”:2, </a:t>
            </a:r>
            <a:r>
              <a:rPr lang="en-US" sz="2600" dirty="0"/>
              <a:t>“Down</a:t>
            </a:r>
            <a:r>
              <a:rPr lang="en-US" sz="2600" dirty="0" smtClean="0"/>
              <a:t>”:1)</a:t>
            </a:r>
          </a:p>
          <a:p>
            <a:pPr lvl="1">
              <a:buFont typeface="Arial" charset="0"/>
              <a:buChar char="•"/>
            </a:pPr>
            <a:r>
              <a:rPr lang="en-US" sz="2600" dirty="0" err="1"/>
              <a:t>glypizide.metformin</a:t>
            </a:r>
            <a:r>
              <a:rPr lang="en-US" sz="2600" dirty="0"/>
              <a:t> (”No”: </a:t>
            </a:r>
            <a:r>
              <a:rPr lang="en-US" sz="2600" dirty="0" smtClean="0"/>
              <a:t>9998, </a:t>
            </a:r>
            <a:r>
              <a:rPr lang="en-US" sz="2600" dirty="0"/>
              <a:t>“Steady”: </a:t>
            </a:r>
            <a:r>
              <a:rPr lang="en-US" sz="2600" dirty="0" smtClean="0"/>
              <a:t>2</a:t>
            </a:r>
            <a:r>
              <a:rPr lang="en-US" sz="2600" dirty="0"/>
              <a:t>, “Up</a:t>
            </a:r>
            <a:r>
              <a:rPr lang="en-US" sz="2600" dirty="0" smtClean="0"/>
              <a:t>”:0, </a:t>
            </a:r>
            <a:r>
              <a:rPr lang="en-US" sz="2600" dirty="0"/>
              <a:t>“Down”:0</a:t>
            </a:r>
            <a:r>
              <a:rPr lang="en-US" sz="2600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sz="2600" dirty="0" err="1" smtClean="0"/>
              <a:t>Acetohexamide</a:t>
            </a:r>
            <a:r>
              <a:rPr lang="en-US" sz="2600" dirty="0" smtClean="0"/>
              <a:t>, </a:t>
            </a:r>
            <a:r>
              <a:rPr lang="en-US" sz="2600" dirty="0" err="1" smtClean="0"/>
              <a:t>troglitazone</a:t>
            </a:r>
            <a:r>
              <a:rPr lang="en-US" sz="2600" dirty="0" smtClean="0"/>
              <a:t>, </a:t>
            </a:r>
            <a:r>
              <a:rPr lang="en-US" sz="2600" dirty="0" err="1" smtClean="0"/>
              <a:t>examide</a:t>
            </a:r>
            <a:r>
              <a:rPr lang="en-US" sz="2600" dirty="0" smtClean="0"/>
              <a:t>, </a:t>
            </a:r>
            <a:r>
              <a:rPr lang="en-US" sz="2600" dirty="0" err="1" smtClean="0"/>
              <a:t>citoglipton</a:t>
            </a:r>
            <a:r>
              <a:rPr lang="en-US" sz="2600" dirty="0" smtClean="0"/>
              <a:t>, </a:t>
            </a:r>
            <a:r>
              <a:rPr lang="en-US" sz="2600" dirty="0" err="1" smtClean="0"/>
              <a:t>glimperide.pioglitazone</a:t>
            </a:r>
            <a:r>
              <a:rPr lang="en-US" sz="2600" dirty="0" smtClean="0"/>
              <a:t>, </a:t>
            </a:r>
            <a:r>
              <a:rPr lang="en-US" sz="2600" dirty="0" err="1" smtClean="0"/>
              <a:t>metformin.rosiglitazone</a:t>
            </a:r>
            <a:r>
              <a:rPr lang="en-US" sz="2600" dirty="0" smtClean="0"/>
              <a:t>, </a:t>
            </a:r>
            <a:r>
              <a:rPr lang="en-US" sz="2600" dirty="0" err="1" smtClean="0"/>
              <a:t>metformin.pioglitazone</a:t>
            </a:r>
            <a:r>
              <a:rPr lang="en-US" sz="2600" dirty="0" smtClean="0"/>
              <a:t> have only 1 factor levels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00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pPr algn="ctr"/>
            <a:r>
              <a:rPr lang="en-US" dirty="0" smtClean="0"/>
              <a:t>Readmitted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9856788" cy="51689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400" dirty="0" smtClean="0"/>
              <a:t>Six classifier models were selected</a:t>
            </a:r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Generalized logistic regression gave the best accuracy. But our personal best was SVM (because its instantaneous)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30110"/>
              </p:ext>
            </p:extLst>
          </p:nvPr>
        </p:nvGraphicFramePr>
        <p:xfrm>
          <a:off x="1284472" y="2377440"/>
          <a:ext cx="941346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243"/>
                <a:gridCol w="2847611"/>
                <a:gridCol w="28476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 Rating</a:t>
                      </a:r>
                      <a:r>
                        <a:rPr lang="en-US" baseline="0" dirty="0" smtClean="0"/>
                        <a:t> (1-Fastest, 6-Slowest)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Generalized Logistic Regression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Artificial 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1145</TotalTime>
  <Words>752</Words>
  <Application>Microsoft Macintosh PowerPoint</Application>
  <PresentationFormat>Widescreen</PresentationFormat>
  <Paragraphs>163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Gothic</vt:lpstr>
      <vt:lpstr>Mangal</vt:lpstr>
      <vt:lpstr>Wingdings 3</vt:lpstr>
      <vt:lpstr>Arial</vt:lpstr>
      <vt:lpstr>Ion</vt:lpstr>
      <vt:lpstr>Analysis of Hospital Readmission data: Conclusion</vt:lpstr>
      <vt:lpstr>Quick Review</vt:lpstr>
      <vt:lpstr>Continued….</vt:lpstr>
      <vt:lpstr>Cluster Visualization</vt:lpstr>
      <vt:lpstr>Outlier Detection</vt:lpstr>
      <vt:lpstr>Pattern Mining</vt:lpstr>
      <vt:lpstr>PowerPoint Presentation</vt:lpstr>
      <vt:lpstr>Feature Selection</vt:lpstr>
      <vt:lpstr>Readmitted or Not?</vt:lpstr>
      <vt:lpstr> Task 1: Predicting the time spent in hospital</vt:lpstr>
      <vt:lpstr>   Modelling</vt:lpstr>
      <vt:lpstr>Results</vt:lpstr>
      <vt:lpstr>     Task 2: Predicting future diagnoses</vt:lpstr>
      <vt:lpstr>Modelling</vt:lpstr>
      <vt:lpstr>Results</vt:lpstr>
      <vt:lpstr>Challenges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Readmissions: Exploratory Data Analysis</dc:title>
  <dc:creator>Rujuta Mahindrakar</dc:creator>
  <cp:lastModifiedBy>Venkatesh Prabhu, Ashwin</cp:lastModifiedBy>
  <cp:revision>145</cp:revision>
  <dcterms:created xsi:type="dcterms:W3CDTF">2017-03-15T23:58:08Z</dcterms:created>
  <dcterms:modified xsi:type="dcterms:W3CDTF">2017-05-05T02:43:44Z</dcterms:modified>
</cp:coreProperties>
</file>